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6" autoAdjust="0"/>
    <p:restoredTop sz="94660"/>
  </p:normalViewPr>
  <p:slideViewPr>
    <p:cSldViewPr snapToGrid="0">
      <p:cViewPr varScale="1">
        <p:scale>
          <a:sx n="54" d="100"/>
          <a:sy n="54" d="100"/>
        </p:scale>
        <p:origin x="518"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1B7F2E2-AAEF-44DF-8681-1A59617C550B}" type="datetimeFigureOut">
              <a:rPr lang="en-AU" smtClean="0"/>
              <a:t>31/10/2024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327729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1B7F2E2-AAEF-44DF-8681-1A59617C550B}" type="datetimeFigureOut">
              <a:rPr lang="en-AU" smtClean="0"/>
              <a:t>31/10/2024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45339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1B7F2E2-AAEF-44DF-8681-1A59617C550B}" type="datetimeFigureOut">
              <a:rPr lang="en-AU" smtClean="0"/>
              <a:t>31/10/2024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63111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1B7F2E2-AAEF-44DF-8681-1A59617C550B}" type="datetimeFigureOut">
              <a:rPr lang="en-AU" smtClean="0"/>
              <a:t>31/10/2024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1057852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B7F2E2-AAEF-44DF-8681-1A59617C550B}" type="datetimeFigureOut">
              <a:rPr lang="en-AU" smtClean="0"/>
              <a:t>31/10/2024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397352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1B7F2E2-AAEF-44DF-8681-1A59617C550B}" type="datetimeFigureOut">
              <a:rPr lang="en-AU" smtClean="0"/>
              <a:t>31/10/2024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3998763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1B7F2E2-AAEF-44DF-8681-1A59617C550B}" type="datetimeFigureOut">
              <a:rPr lang="en-AU" smtClean="0"/>
              <a:t>31/10/2024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208483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1B7F2E2-AAEF-44DF-8681-1A59617C550B}" type="datetimeFigureOut">
              <a:rPr lang="en-AU" smtClean="0"/>
              <a:t>31/10/2024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2890148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7F2E2-AAEF-44DF-8681-1A59617C550B}" type="datetimeFigureOut">
              <a:rPr lang="en-AU" smtClean="0"/>
              <a:t>31/10/2024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373679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B7F2E2-AAEF-44DF-8681-1A59617C550B}" type="datetimeFigureOut">
              <a:rPr lang="en-AU" smtClean="0"/>
              <a:t>31/10/2024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285587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B7F2E2-AAEF-44DF-8681-1A59617C550B}" type="datetimeFigureOut">
              <a:rPr lang="en-AU" smtClean="0"/>
              <a:t>31/10/2024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892DEEE-6EC5-4318-B0DA-3EC069B3123F}" type="slidenum">
              <a:rPr lang="en-AU" smtClean="0"/>
              <a:t>‹#›</a:t>
            </a:fld>
            <a:endParaRPr lang="en-AU"/>
          </a:p>
        </p:txBody>
      </p:sp>
    </p:spTree>
    <p:extLst>
      <p:ext uri="{BB962C8B-B14F-4D97-AF65-F5344CB8AC3E}">
        <p14:creationId xmlns:p14="http://schemas.microsoft.com/office/powerpoint/2010/main" val="3266793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7F2E2-AAEF-44DF-8681-1A59617C550B}" type="datetimeFigureOut">
              <a:rPr lang="en-AU" smtClean="0"/>
              <a:t>31/10/2024</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2DEEE-6EC5-4318-B0DA-3EC069B3123F}" type="slidenum">
              <a:rPr lang="en-AU" smtClean="0"/>
              <a:t>‹#›</a:t>
            </a:fld>
            <a:endParaRPr lang="en-AU"/>
          </a:p>
        </p:txBody>
      </p:sp>
    </p:spTree>
    <p:extLst>
      <p:ext uri="{BB962C8B-B14F-4D97-AF65-F5344CB8AC3E}">
        <p14:creationId xmlns:p14="http://schemas.microsoft.com/office/powerpoint/2010/main" val="2823630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7616" y="335280"/>
            <a:ext cx="4596757" cy="6045200"/>
          </a:xfrm>
          <a:prstGeom prst="rect">
            <a:avLst/>
          </a:prstGeom>
        </p:spPr>
      </p:pic>
      <p:sp>
        <p:nvSpPr>
          <p:cNvPr id="5" name="TextBox 4"/>
          <p:cNvSpPr txBox="1"/>
          <p:nvPr/>
        </p:nvSpPr>
        <p:spPr>
          <a:xfrm>
            <a:off x="6553200" y="1300480"/>
            <a:ext cx="4470400" cy="3970318"/>
          </a:xfrm>
          <a:prstGeom prst="rect">
            <a:avLst/>
          </a:prstGeom>
          <a:noFill/>
        </p:spPr>
        <p:txBody>
          <a:bodyPr wrap="square" rtlCol="0">
            <a:spAutoFit/>
          </a:bodyPr>
          <a:lstStyle/>
          <a:p>
            <a:r>
              <a:rPr lang="en-AU" sz="6600" dirty="0" smtClean="0">
                <a:solidFill>
                  <a:srgbClr val="002060"/>
                </a:solidFill>
                <a:latin typeface="Arial Black" panose="020B0A04020102020204" pitchFamily="34" charset="0"/>
              </a:rPr>
              <a:t>Diversity and Unity</a:t>
            </a:r>
          </a:p>
          <a:p>
            <a:endParaRPr lang="en-AU" dirty="0"/>
          </a:p>
          <a:p>
            <a:r>
              <a:rPr lang="en-AU" dirty="0" smtClean="0">
                <a:solidFill>
                  <a:srgbClr val="00B050"/>
                </a:solidFill>
                <a:latin typeface="Arial Black" panose="020B0A04020102020204" pitchFamily="34" charset="0"/>
              </a:rPr>
              <a:t>200 Thursday Zoom Interfaith meetings (2020-2024)</a:t>
            </a:r>
            <a:endParaRPr lang="en-AU" dirty="0">
              <a:solidFill>
                <a:srgbClr val="00B050"/>
              </a:solidFill>
              <a:latin typeface="Arial Black" panose="020B0A04020102020204" pitchFamily="34" charset="0"/>
            </a:endParaRPr>
          </a:p>
        </p:txBody>
      </p:sp>
    </p:spTree>
    <p:extLst>
      <p:ext uri="{BB962C8B-B14F-4D97-AF65-F5344CB8AC3E}">
        <p14:creationId xmlns:p14="http://schemas.microsoft.com/office/powerpoint/2010/main" val="122919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5840" y="1475374"/>
            <a:ext cx="5295392" cy="4823825"/>
          </a:xfrm>
          <a:prstGeom prst="rect">
            <a:avLst/>
          </a:prstGeom>
        </p:spPr>
      </p:pic>
      <p:sp>
        <p:nvSpPr>
          <p:cNvPr id="4" name="TextBox 3"/>
          <p:cNvSpPr txBox="1"/>
          <p:nvPr/>
        </p:nvSpPr>
        <p:spPr>
          <a:xfrm>
            <a:off x="4358640" y="2204720"/>
            <a:ext cx="878574" cy="1200329"/>
          </a:xfrm>
          <a:prstGeom prst="rect">
            <a:avLst/>
          </a:prstGeom>
          <a:noFill/>
        </p:spPr>
        <p:txBody>
          <a:bodyPr wrap="none" rtlCol="0">
            <a:spAutoFit/>
          </a:bodyPr>
          <a:lstStyle/>
          <a:p>
            <a:r>
              <a:rPr lang="en-AU" b="1" dirty="0" smtClean="0"/>
              <a:t>Mind</a:t>
            </a:r>
          </a:p>
          <a:p>
            <a:r>
              <a:rPr lang="en-AU" b="1" dirty="0" smtClean="0"/>
              <a:t>Logic</a:t>
            </a:r>
          </a:p>
          <a:p>
            <a:r>
              <a:rPr lang="en-AU" b="1" dirty="0" smtClean="0"/>
              <a:t>Beliefs</a:t>
            </a:r>
          </a:p>
          <a:p>
            <a:r>
              <a:rPr lang="en-AU" b="1" dirty="0" smtClean="0"/>
              <a:t>Reason</a:t>
            </a:r>
          </a:p>
        </p:txBody>
      </p:sp>
      <p:sp>
        <p:nvSpPr>
          <p:cNvPr id="5" name="TextBox 4"/>
          <p:cNvSpPr txBox="1"/>
          <p:nvPr/>
        </p:nvSpPr>
        <p:spPr>
          <a:xfrm>
            <a:off x="6705600" y="2204720"/>
            <a:ext cx="1340432" cy="1200329"/>
          </a:xfrm>
          <a:prstGeom prst="rect">
            <a:avLst/>
          </a:prstGeom>
          <a:noFill/>
        </p:spPr>
        <p:txBody>
          <a:bodyPr wrap="none" rtlCol="0">
            <a:spAutoFit/>
          </a:bodyPr>
          <a:lstStyle/>
          <a:p>
            <a:r>
              <a:rPr lang="en-AU" b="1" dirty="0" smtClean="0"/>
              <a:t>Heart</a:t>
            </a:r>
          </a:p>
          <a:p>
            <a:r>
              <a:rPr lang="en-AU" b="1" dirty="0" smtClean="0"/>
              <a:t>Beauty</a:t>
            </a:r>
          </a:p>
          <a:p>
            <a:r>
              <a:rPr lang="en-AU" b="1" dirty="0" smtClean="0"/>
              <a:t>Spirit</a:t>
            </a:r>
          </a:p>
          <a:p>
            <a:r>
              <a:rPr lang="en-AU" b="1" dirty="0" smtClean="0"/>
              <a:t>Compassion</a:t>
            </a:r>
          </a:p>
        </p:txBody>
      </p:sp>
      <p:sp>
        <p:nvSpPr>
          <p:cNvPr id="6" name="TextBox 5"/>
          <p:cNvSpPr txBox="1"/>
          <p:nvPr/>
        </p:nvSpPr>
        <p:spPr>
          <a:xfrm>
            <a:off x="5523320" y="4399280"/>
            <a:ext cx="889090" cy="1200329"/>
          </a:xfrm>
          <a:prstGeom prst="rect">
            <a:avLst/>
          </a:prstGeom>
          <a:noFill/>
        </p:spPr>
        <p:txBody>
          <a:bodyPr wrap="none" rtlCol="0">
            <a:spAutoFit/>
          </a:bodyPr>
          <a:lstStyle/>
          <a:p>
            <a:r>
              <a:rPr lang="en-AU" b="1" dirty="0" smtClean="0"/>
              <a:t>Action</a:t>
            </a:r>
          </a:p>
          <a:p>
            <a:r>
              <a:rPr lang="en-AU" b="1" dirty="0" smtClean="0"/>
              <a:t>Justice</a:t>
            </a:r>
          </a:p>
          <a:p>
            <a:r>
              <a:rPr lang="en-AU" b="1" dirty="0" smtClean="0"/>
              <a:t>Order</a:t>
            </a:r>
          </a:p>
          <a:p>
            <a:r>
              <a:rPr lang="en-AU" b="1" dirty="0" smtClean="0"/>
              <a:t>Change</a:t>
            </a:r>
          </a:p>
        </p:txBody>
      </p:sp>
    </p:spTree>
    <p:extLst>
      <p:ext uri="{BB962C8B-B14F-4D97-AF65-F5344CB8AC3E}">
        <p14:creationId xmlns:p14="http://schemas.microsoft.com/office/powerpoint/2010/main" val="3245450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339" y="838422"/>
            <a:ext cx="2407721" cy="2101414"/>
          </a:xfrm>
          <a:prstGeom prst="rect">
            <a:avLst/>
          </a:prstGeom>
        </p:spPr>
      </p:pic>
      <p:sp>
        <p:nvSpPr>
          <p:cNvPr id="3" name="TextBox 2"/>
          <p:cNvSpPr txBox="1"/>
          <p:nvPr/>
        </p:nvSpPr>
        <p:spPr>
          <a:xfrm>
            <a:off x="4414058" y="1271847"/>
            <a:ext cx="7273637" cy="3231654"/>
          </a:xfrm>
          <a:prstGeom prst="rect">
            <a:avLst/>
          </a:prstGeom>
          <a:noFill/>
        </p:spPr>
        <p:txBody>
          <a:bodyPr wrap="square" rtlCol="0">
            <a:spAutoFit/>
          </a:bodyPr>
          <a:lstStyle/>
          <a:p>
            <a:r>
              <a:rPr lang="en-AU" sz="2800" b="1" dirty="0" smtClean="0"/>
              <a:t>#10 </a:t>
            </a:r>
            <a:r>
              <a:rPr lang="en-AU" sz="2800" b="1" dirty="0" smtClean="0"/>
              <a:t>Christian Explanations </a:t>
            </a:r>
            <a:r>
              <a:rPr lang="en-AU" sz="2800" b="1" dirty="0" smtClean="0"/>
              <a:t>of Suffering </a:t>
            </a:r>
            <a:endParaRPr lang="en-AU" sz="2800" b="1" dirty="0" smtClean="0"/>
          </a:p>
          <a:p>
            <a:r>
              <a:rPr lang="en-AU" sz="2800" b="1" dirty="0" smtClean="0"/>
              <a:t>#</a:t>
            </a:r>
            <a:r>
              <a:rPr lang="en-AU" sz="2800" b="1" dirty="0" smtClean="0"/>
              <a:t>17 Power of Science *</a:t>
            </a:r>
          </a:p>
          <a:p>
            <a:r>
              <a:rPr lang="en-AU" sz="2800" b="1" dirty="0" smtClean="0"/>
              <a:t>#42 </a:t>
            </a:r>
            <a:r>
              <a:rPr lang="en-AU" sz="2800" b="1" dirty="0" err="1" smtClean="0"/>
              <a:t>Mandaean</a:t>
            </a:r>
            <a:r>
              <a:rPr lang="en-AU" sz="2800" b="1" dirty="0" smtClean="0"/>
              <a:t> Religion</a:t>
            </a:r>
          </a:p>
          <a:p>
            <a:r>
              <a:rPr lang="en-AU" sz="2800" b="1" dirty="0" smtClean="0"/>
              <a:t>#139 Four Noble Truths of Buddhism</a:t>
            </a:r>
          </a:p>
          <a:p>
            <a:r>
              <a:rPr lang="en-AU" sz="2800" b="1" dirty="0" smtClean="0"/>
              <a:t>#146 Covenants of Peace in the Quran</a:t>
            </a:r>
          </a:p>
          <a:p>
            <a:r>
              <a:rPr lang="en-AU" sz="2800" b="1" dirty="0" smtClean="0"/>
              <a:t>#196 The Biblical Messiah</a:t>
            </a:r>
          </a:p>
          <a:p>
            <a:endParaRPr lang="en-AU" dirty="0" smtClean="0"/>
          </a:p>
          <a:p>
            <a:r>
              <a:rPr lang="en-AU" dirty="0" smtClean="0"/>
              <a:t>* This topic prompted a lively discussion group.</a:t>
            </a:r>
            <a:endParaRPr lang="en-AU" dirty="0"/>
          </a:p>
        </p:txBody>
      </p:sp>
      <p:sp>
        <p:nvSpPr>
          <p:cNvPr id="5" name="TextBox 4"/>
          <p:cNvSpPr txBox="1"/>
          <p:nvPr/>
        </p:nvSpPr>
        <p:spPr>
          <a:xfrm>
            <a:off x="1088967" y="5220393"/>
            <a:ext cx="45719" cy="369332"/>
          </a:xfrm>
          <a:prstGeom prst="rect">
            <a:avLst/>
          </a:prstGeom>
          <a:noFill/>
        </p:spPr>
        <p:txBody>
          <a:bodyPr wrap="square" rtlCol="0">
            <a:spAutoFit/>
          </a:bodyPr>
          <a:lstStyle/>
          <a:p>
            <a:endParaRPr lang="en-AU" dirty="0"/>
          </a:p>
        </p:txBody>
      </p:sp>
      <p:sp>
        <p:nvSpPr>
          <p:cNvPr id="6" name="TextBox 5"/>
          <p:cNvSpPr txBox="1"/>
          <p:nvPr/>
        </p:nvSpPr>
        <p:spPr>
          <a:xfrm>
            <a:off x="6234546" y="5694218"/>
            <a:ext cx="5453150" cy="369332"/>
          </a:xfrm>
          <a:prstGeom prst="rect">
            <a:avLst/>
          </a:prstGeom>
          <a:noFill/>
        </p:spPr>
        <p:txBody>
          <a:bodyPr wrap="square" rtlCol="0">
            <a:spAutoFit/>
          </a:bodyPr>
          <a:lstStyle/>
          <a:p>
            <a:r>
              <a:rPr lang="en-US" b="1" dirty="0" smtClean="0">
                <a:solidFill>
                  <a:srgbClr val="00B050"/>
                </a:solidFill>
              </a:rPr>
              <a:t>https://colindibdin.com/weekly-zoom-interfaith/</a:t>
            </a:r>
            <a:endParaRPr lang="en-AU" b="1" dirty="0">
              <a:solidFill>
                <a:srgbClr val="00B050"/>
              </a:solidFill>
            </a:endParaRPr>
          </a:p>
        </p:txBody>
      </p:sp>
      <p:sp>
        <p:nvSpPr>
          <p:cNvPr id="4" name="Rounded Rectangle 3"/>
          <p:cNvSpPr/>
          <p:nvPr/>
        </p:nvSpPr>
        <p:spPr>
          <a:xfrm>
            <a:off x="843280" y="838422"/>
            <a:ext cx="1290320" cy="3096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66516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6554" y="971426"/>
            <a:ext cx="2407721" cy="2101414"/>
          </a:xfrm>
          <a:prstGeom prst="rect">
            <a:avLst/>
          </a:prstGeom>
        </p:spPr>
      </p:pic>
      <p:sp>
        <p:nvSpPr>
          <p:cNvPr id="3" name="TextBox 2"/>
          <p:cNvSpPr txBox="1"/>
          <p:nvPr/>
        </p:nvSpPr>
        <p:spPr>
          <a:xfrm>
            <a:off x="673331" y="971426"/>
            <a:ext cx="7273637" cy="3385542"/>
          </a:xfrm>
          <a:prstGeom prst="rect">
            <a:avLst/>
          </a:prstGeom>
          <a:noFill/>
        </p:spPr>
        <p:txBody>
          <a:bodyPr wrap="square" rtlCol="0">
            <a:spAutoFit/>
          </a:bodyPr>
          <a:lstStyle/>
          <a:p>
            <a:r>
              <a:rPr lang="en-AU" sz="2800" b="1" dirty="0" smtClean="0"/>
              <a:t>#58 Divine Love in a Human Heart</a:t>
            </a:r>
          </a:p>
          <a:p>
            <a:r>
              <a:rPr lang="en-AU" sz="2800" b="1" dirty="0" smtClean="0"/>
              <a:t>#51 Sifting the Dust</a:t>
            </a:r>
          </a:p>
          <a:p>
            <a:r>
              <a:rPr lang="en-AU" sz="2800" b="1" dirty="0" smtClean="0"/>
              <a:t>#76 Our Interactions with Beauty</a:t>
            </a:r>
          </a:p>
          <a:p>
            <a:r>
              <a:rPr lang="en-AU" sz="2800" b="1" dirty="0" smtClean="0"/>
              <a:t>#91 </a:t>
            </a:r>
            <a:r>
              <a:rPr lang="en-AU" sz="2800" b="1" dirty="0" smtClean="0"/>
              <a:t>Scriptural </a:t>
            </a:r>
            <a:r>
              <a:rPr lang="en-AU" sz="2800" b="1" dirty="0" smtClean="0"/>
              <a:t>Reasoning *</a:t>
            </a:r>
          </a:p>
          <a:p>
            <a:r>
              <a:rPr lang="en-AU" sz="2800" b="1" dirty="0" smtClean="0"/>
              <a:t>#97 Our Brain is Wired for Unity</a:t>
            </a:r>
          </a:p>
          <a:p>
            <a:r>
              <a:rPr lang="en-AU" sz="2800" b="1" dirty="0" smtClean="0"/>
              <a:t>#153 Reconciliation</a:t>
            </a:r>
          </a:p>
          <a:p>
            <a:endParaRPr lang="en-AU" sz="2800" b="1" dirty="0"/>
          </a:p>
          <a:p>
            <a:r>
              <a:rPr lang="en-AU" dirty="0" smtClean="0"/>
              <a:t>* Reasoning using a method that builds connection</a:t>
            </a:r>
            <a:endParaRPr lang="en-AU" dirty="0"/>
          </a:p>
        </p:txBody>
      </p:sp>
      <p:sp>
        <p:nvSpPr>
          <p:cNvPr id="4" name="TextBox 3"/>
          <p:cNvSpPr txBox="1"/>
          <p:nvPr/>
        </p:nvSpPr>
        <p:spPr>
          <a:xfrm>
            <a:off x="6234546" y="5694218"/>
            <a:ext cx="5453150" cy="369332"/>
          </a:xfrm>
          <a:prstGeom prst="rect">
            <a:avLst/>
          </a:prstGeom>
          <a:noFill/>
        </p:spPr>
        <p:txBody>
          <a:bodyPr wrap="square" rtlCol="0">
            <a:spAutoFit/>
          </a:bodyPr>
          <a:lstStyle/>
          <a:p>
            <a:r>
              <a:rPr lang="en-US" b="1" dirty="0" smtClean="0">
                <a:solidFill>
                  <a:srgbClr val="00B050"/>
                </a:solidFill>
              </a:rPr>
              <a:t>https://colindibdin.com/weekly-zoom-interfaith/</a:t>
            </a:r>
            <a:endParaRPr lang="en-AU" b="1" dirty="0">
              <a:solidFill>
                <a:srgbClr val="00B050"/>
              </a:solidFill>
            </a:endParaRPr>
          </a:p>
        </p:txBody>
      </p:sp>
      <p:sp>
        <p:nvSpPr>
          <p:cNvPr id="5" name="Rounded Rectangle 4"/>
          <p:cNvSpPr/>
          <p:nvPr/>
        </p:nvSpPr>
        <p:spPr>
          <a:xfrm>
            <a:off x="9903955" y="971426"/>
            <a:ext cx="1290320" cy="3096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0217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0793" y="3207549"/>
            <a:ext cx="2407721" cy="2101414"/>
          </a:xfrm>
          <a:prstGeom prst="rect">
            <a:avLst/>
          </a:prstGeom>
        </p:spPr>
      </p:pic>
      <p:sp>
        <p:nvSpPr>
          <p:cNvPr id="3" name="TextBox 2"/>
          <p:cNvSpPr txBox="1"/>
          <p:nvPr/>
        </p:nvSpPr>
        <p:spPr>
          <a:xfrm>
            <a:off x="1762299" y="798856"/>
            <a:ext cx="5877098" cy="4955203"/>
          </a:xfrm>
          <a:prstGeom prst="rect">
            <a:avLst/>
          </a:prstGeom>
          <a:noFill/>
        </p:spPr>
        <p:txBody>
          <a:bodyPr wrap="square" rtlCol="0">
            <a:spAutoFit/>
          </a:bodyPr>
          <a:lstStyle/>
          <a:p>
            <a:r>
              <a:rPr lang="en-AU" sz="2800" b="1" dirty="0" smtClean="0"/>
              <a:t>#9 Domestic Violence</a:t>
            </a:r>
          </a:p>
          <a:p>
            <a:r>
              <a:rPr lang="en-AU" sz="2800" b="1" dirty="0" smtClean="0"/>
              <a:t>#19 Congo Pygmy Program</a:t>
            </a:r>
          </a:p>
          <a:p>
            <a:r>
              <a:rPr lang="en-AU" sz="2800" b="1" dirty="0" smtClean="0"/>
              <a:t>#21 Climate Change</a:t>
            </a:r>
          </a:p>
          <a:p>
            <a:r>
              <a:rPr lang="en-AU" sz="2800" b="1" dirty="0" smtClean="0"/>
              <a:t>#64 Indigenous Health</a:t>
            </a:r>
          </a:p>
          <a:p>
            <a:r>
              <a:rPr lang="en-AU" sz="2800" b="1" dirty="0" smtClean="0"/>
              <a:t>#123 Justice</a:t>
            </a:r>
          </a:p>
          <a:p>
            <a:r>
              <a:rPr lang="en-AU" sz="2800" b="1" dirty="0" smtClean="0"/>
              <a:t>#127 Constructive Resilience</a:t>
            </a:r>
          </a:p>
          <a:p>
            <a:r>
              <a:rPr lang="en-AU" sz="2800" b="1" dirty="0" smtClean="0"/>
              <a:t>#136 Addressing Poverty in India</a:t>
            </a:r>
          </a:p>
          <a:p>
            <a:r>
              <a:rPr lang="en-AU" sz="2800" b="1" dirty="0" smtClean="0"/>
              <a:t>#137 Women’s Refuges in Australia</a:t>
            </a:r>
          </a:p>
          <a:p>
            <a:r>
              <a:rPr lang="en-AU" sz="2800" b="1" dirty="0" smtClean="0"/>
              <a:t>#175 Countering Hate Speech</a:t>
            </a:r>
          </a:p>
          <a:p>
            <a:endParaRPr lang="en-AU" sz="2800" b="1" dirty="0"/>
          </a:p>
          <a:p>
            <a:r>
              <a:rPr lang="en-AU" dirty="0"/>
              <a:t>* </a:t>
            </a:r>
            <a:r>
              <a:rPr lang="en-AU" dirty="0" smtClean="0"/>
              <a:t>These and many other presenters talked </a:t>
            </a:r>
            <a:r>
              <a:rPr lang="en-AU" smtClean="0"/>
              <a:t>from experience.</a:t>
            </a:r>
            <a:endParaRPr lang="en-AU" dirty="0"/>
          </a:p>
          <a:p>
            <a:endParaRPr lang="en-AU" dirty="0"/>
          </a:p>
        </p:txBody>
      </p:sp>
      <p:sp>
        <p:nvSpPr>
          <p:cNvPr id="4" name="TextBox 3"/>
          <p:cNvSpPr txBox="1"/>
          <p:nvPr/>
        </p:nvSpPr>
        <p:spPr>
          <a:xfrm>
            <a:off x="6234546" y="5694218"/>
            <a:ext cx="5453150" cy="369332"/>
          </a:xfrm>
          <a:prstGeom prst="rect">
            <a:avLst/>
          </a:prstGeom>
          <a:noFill/>
        </p:spPr>
        <p:txBody>
          <a:bodyPr wrap="square" rtlCol="0">
            <a:spAutoFit/>
          </a:bodyPr>
          <a:lstStyle/>
          <a:p>
            <a:r>
              <a:rPr lang="en-US" b="1" dirty="0" smtClean="0">
                <a:solidFill>
                  <a:srgbClr val="00B050"/>
                </a:solidFill>
              </a:rPr>
              <a:t>https://colindibdin.com/weekly-zoom-interfaith/</a:t>
            </a:r>
            <a:endParaRPr lang="en-AU" b="1" dirty="0">
              <a:solidFill>
                <a:srgbClr val="00B050"/>
              </a:solidFill>
            </a:endParaRPr>
          </a:p>
        </p:txBody>
      </p:sp>
      <p:sp>
        <p:nvSpPr>
          <p:cNvPr id="5" name="Rounded Rectangle 4"/>
          <p:cNvSpPr/>
          <p:nvPr/>
        </p:nvSpPr>
        <p:spPr>
          <a:xfrm>
            <a:off x="8979493" y="5037103"/>
            <a:ext cx="1290320" cy="3096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669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1971" y="1346662"/>
            <a:ext cx="9002684" cy="4739759"/>
          </a:xfrm>
          <a:prstGeom prst="rect">
            <a:avLst/>
          </a:prstGeom>
          <a:noFill/>
        </p:spPr>
        <p:txBody>
          <a:bodyPr wrap="square" rtlCol="0">
            <a:spAutoFit/>
          </a:bodyPr>
          <a:lstStyle/>
          <a:p>
            <a:r>
              <a:rPr lang="en-AU" sz="2800" dirty="0" smtClean="0">
                <a:latin typeface="Arial Black" panose="020B0A04020102020204" pitchFamily="34" charset="0"/>
              </a:rPr>
              <a:t>QUESTIONS</a:t>
            </a:r>
          </a:p>
          <a:p>
            <a:pPr marL="342900" indent="-342900">
              <a:buFont typeface="+mj-lt"/>
              <a:buAutoNum type="arabicPeriod"/>
            </a:pPr>
            <a:r>
              <a:rPr lang="en-AU" sz="2400" dirty="0" smtClean="0"/>
              <a:t>What </a:t>
            </a:r>
            <a:r>
              <a:rPr lang="en-AU" sz="2400" dirty="0"/>
              <a:t>is the point of </a:t>
            </a:r>
            <a:r>
              <a:rPr lang="en-AU" sz="2400" dirty="0" smtClean="0"/>
              <a:t>just talking, </a:t>
            </a:r>
            <a:r>
              <a:rPr lang="en-AU" sz="2400" dirty="0"/>
              <a:t>listening, learning and asking </a:t>
            </a:r>
            <a:r>
              <a:rPr lang="en-AU" sz="2400" dirty="0" smtClean="0"/>
              <a:t>questions? </a:t>
            </a:r>
          </a:p>
          <a:p>
            <a:pPr marL="342900" indent="-342900">
              <a:buFont typeface="+mj-lt"/>
              <a:buAutoNum type="arabicPeriod"/>
            </a:pPr>
            <a:r>
              <a:rPr lang="en-AU" sz="2400" dirty="0" smtClean="0"/>
              <a:t>Shouldn’t we be more actively </a:t>
            </a:r>
            <a:r>
              <a:rPr lang="en-AU" sz="2400" dirty="0"/>
              <a:t>solving social problems or bringing beliefs together</a:t>
            </a:r>
            <a:r>
              <a:rPr lang="en-AU" sz="2400" dirty="0" smtClean="0"/>
              <a:t>?</a:t>
            </a:r>
          </a:p>
          <a:p>
            <a:endParaRPr lang="en-AU" dirty="0"/>
          </a:p>
          <a:p>
            <a:r>
              <a:rPr lang="en-AU" sz="2800" dirty="0" smtClean="0">
                <a:latin typeface="Arial Black" panose="020B0A04020102020204" pitchFamily="34" charset="0"/>
              </a:rPr>
              <a:t>REFLECTION POINTS</a:t>
            </a:r>
          </a:p>
          <a:p>
            <a:pPr marL="342900" indent="-342900">
              <a:buFont typeface="Arial" panose="020B0604020202020204" pitchFamily="34" charset="0"/>
              <a:buChar char="•"/>
            </a:pPr>
            <a:r>
              <a:rPr lang="en-AU" sz="2400" dirty="0" smtClean="0"/>
              <a:t>Dialogue does not replace the planning, action and reflection that we do in other spaces – family, neighbourhood, city, national and global.</a:t>
            </a:r>
          </a:p>
          <a:p>
            <a:pPr marL="285750" indent="-285750">
              <a:buFont typeface="Arial" panose="020B0604020202020204" pitchFamily="34" charset="0"/>
              <a:buChar char="•"/>
            </a:pPr>
            <a:r>
              <a:rPr lang="en-AU" sz="2400" dirty="0" smtClean="0"/>
              <a:t>We ARE helping to solve a serious problem – </a:t>
            </a:r>
            <a:r>
              <a:rPr lang="en-AU" sz="2400" b="1" dirty="0" smtClean="0">
                <a:solidFill>
                  <a:srgbClr val="FF0000"/>
                </a:solidFill>
              </a:rPr>
              <a:t>RELIGIOUS PREJUDICE</a:t>
            </a:r>
            <a:endParaRPr lang="en-AU" sz="2400" b="1" dirty="0">
              <a:solidFill>
                <a:srgbClr val="FF0000"/>
              </a:solidFill>
            </a:endParaRPr>
          </a:p>
          <a:p>
            <a:r>
              <a:rPr lang="en-AU" dirty="0"/>
              <a:t> </a:t>
            </a:r>
          </a:p>
          <a:p>
            <a:endParaRPr lang="en-AU" dirty="0"/>
          </a:p>
        </p:txBody>
      </p:sp>
    </p:spTree>
    <p:extLst>
      <p:ext uri="{BB962C8B-B14F-4D97-AF65-F5344CB8AC3E}">
        <p14:creationId xmlns:p14="http://schemas.microsoft.com/office/powerpoint/2010/main" val="194821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4720" y="3484880"/>
            <a:ext cx="9784080" cy="15646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Rectangle 2"/>
          <p:cNvSpPr/>
          <p:nvPr/>
        </p:nvSpPr>
        <p:spPr>
          <a:xfrm>
            <a:off x="1005840" y="1524000"/>
            <a:ext cx="9784080" cy="10566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ounded Rectangle 4"/>
          <p:cNvSpPr/>
          <p:nvPr/>
        </p:nvSpPr>
        <p:spPr>
          <a:xfrm>
            <a:off x="751840" y="2580640"/>
            <a:ext cx="10220960" cy="904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ounded Rectangle 5"/>
          <p:cNvSpPr/>
          <p:nvPr/>
        </p:nvSpPr>
        <p:spPr>
          <a:xfrm>
            <a:off x="731520" y="4988560"/>
            <a:ext cx="10220960" cy="904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extBox 1"/>
          <p:cNvSpPr txBox="1"/>
          <p:nvPr/>
        </p:nvSpPr>
        <p:spPr>
          <a:xfrm>
            <a:off x="1221971" y="696422"/>
            <a:ext cx="9002684" cy="5324535"/>
          </a:xfrm>
          <a:prstGeom prst="rect">
            <a:avLst/>
          </a:prstGeom>
          <a:noFill/>
        </p:spPr>
        <p:txBody>
          <a:bodyPr wrap="square" rtlCol="0">
            <a:spAutoFit/>
          </a:bodyPr>
          <a:lstStyle/>
          <a:p>
            <a:r>
              <a:rPr lang="en-AU" sz="4000" dirty="0" smtClean="0">
                <a:solidFill>
                  <a:srgbClr val="C00000"/>
                </a:solidFill>
                <a:latin typeface="Arial Black" panose="020B0A04020102020204" pitchFamily="34" charset="0"/>
              </a:rPr>
              <a:t>RELIGIOUS PREJUDICE</a:t>
            </a:r>
          </a:p>
          <a:p>
            <a:endParaRPr lang="en-AU" dirty="0"/>
          </a:p>
          <a:p>
            <a:pPr marL="285750" indent="-285750">
              <a:buFont typeface="Arial" panose="020B0604020202020204" pitchFamily="34" charset="0"/>
              <a:buChar char="•"/>
            </a:pPr>
            <a:r>
              <a:rPr lang="en-AU" sz="2000" b="1" dirty="0" smtClean="0"/>
              <a:t>Humans have a tendency to pre-judge on the basis of religion.</a:t>
            </a:r>
          </a:p>
          <a:p>
            <a:pPr marL="285750" indent="-285750">
              <a:buFont typeface="Arial" panose="020B0604020202020204" pitchFamily="34" charset="0"/>
              <a:buChar char="•"/>
            </a:pPr>
            <a:r>
              <a:rPr lang="en-AU" sz="2000" b="1" dirty="0" smtClean="0"/>
              <a:t>We draw mental circles around our nation or religion, and are suspicious of enemies outside the circle.</a:t>
            </a:r>
          </a:p>
          <a:p>
            <a:pPr marL="285750" indent="-285750">
              <a:buFont typeface="Arial" panose="020B0604020202020204" pitchFamily="34" charset="0"/>
              <a:buChar char="•"/>
            </a:pPr>
            <a:r>
              <a:rPr lang="en-AU" sz="2000" b="1" dirty="0" smtClean="0">
                <a:solidFill>
                  <a:schemeClr val="bg1"/>
                </a:solidFill>
              </a:rPr>
              <a:t>Fortunately our circles are widening as we travel, communicate and live and work together. </a:t>
            </a:r>
          </a:p>
          <a:p>
            <a:pPr marL="285750" indent="-285750">
              <a:buFont typeface="Arial" panose="020B0604020202020204" pitchFamily="34" charset="0"/>
              <a:buChar char="•"/>
            </a:pPr>
            <a:r>
              <a:rPr lang="en-AU" sz="2000" b="1" dirty="0" smtClean="0">
                <a:solidFill>
                  <a:schemeClr val="bg1"/>
                </a:solidFill>
              </a:rPr>
              <a:t>World unity is slowly developing.</a:t>
            </a:r>
          </a:p>
          <a:p>
            <a:pPr marL="285750" indent="-285750">
              <a:buFont typeface="Arial" panose="020B0604020202020204" pitchFamily="34" charset="0"/>
              <a:buChar char="•"/>
            </a:pPr>
            <a:r>
              <a:rPr lang="en-AU" sz="2000" b="1" dirty="0" smtClean="0"/>
              <a:t>Sadly, religious prejudice is resistant – it closes eyes, blocks ears, creates fear, leads to conflict.</a:t>
            </a:r>
          </a:p>
          <a:p>
            <a:pPr marL="285750" indent="-285750">
              <a:buFont typeface="Arial" panose="020B0604020202020204" pitchFamily="34" charset="0"/>
              <a:buChar char="•"/>
            </a:pPr>
            <a:r>
              <a:rPr lang="en-AU" sz="2000" b="1" dirty="0" smtClean="0"/>
              <a:t>It’s easier to avoid discussing religion.</a:t>
            </a:r>
          </a:p>
          <a:p>
            <a:pPr marL="285750" indent="-285750">
              <a:buFont typeface="Arial" panose="020B0604020202020204" pitchFamily="34" charset="0"/>
              <a:buChar char="•"/>
            </a:pPr>
            <a:r>
              <a:rPr lang="en-AU" sz="2000" b="1" dirty="0" smtClean="0"/>
              <a:t>It’s easier to outsource our thinking, seeing, acting and seeking to religious leaders or to the media.</a:t>
            </a:r>
          </a:p>
          <a:p>
            <a:pPr marL="285750" indent="-285750">
              <a:buFont typeface="Arial" panose="020B0604020202020204" pitchFamily="34" charset="0"/>
              <a:buChar char="•"/>
            </a:pPr>
            <a:r>
              <a:rPr lang="en-AU" sz="2000" b="1" dirty="0" smtClean="0">
                <a:solidFill>
                  <a:schemeClr val="bg1"/>
                </a:solidFill>
              </a:rPr>
              <a:t>We are addressing religious prejudice in a small way.</a:t>
            </a:r>
          </a:p>
          <a:p>
            <a:pPr marL="285750" indent="-285750">
              <a:buFont typeface="Arial" panose="020B0604020202020204" pitchFamily="34" charset="0"/>
              <a:buChar char="•"/>
            </a:pPr>
            <a:r>
              <a:rPr lang="en-AU" sz="2000" b="1" dirty="0">
                <a:solidFill>
                  <a:schemeClr val="bg1"/>
                </a:solidFill>
              </a:rPr>
              <a:t>In this group we are trying to </a:t>
            </a:r>
            <a:r>
              <a:rPr lang="en-AU" sz="2400" b="1" dirty="0">
                <a:solidFill>
                  <a:srgbClr val="FFC000"/>
                </a:solidFill>
              </a:rPr>
              <a:t>see with our own eyes</a:t>
            </a:r>
            <a:r>
              <a:rPr lang="en-AU" sz="2000" b="1" dirty="0">
                <a:solidFill>
                  <a:schemeClr val="bg1"/>
                </a:solidFill>
              </a:rPr>
              <a:t>.</a:t>
            </a:r>
          </a:p>
          <a:p>
            <a:endParaRPr lang="en-AU" dirty="0">
              <a:solidFill>
                <a:schemeClr val="bg1"/>
              </a:solidFill>
            </a:endParaRPr>
          </a:p>
        </p:txBody>
      </p:sp>
    </p:spTree>
    <p:extLst>
      <p:ext uri="{BB962C8B-B14F-4D97-AF65-F5344CB8AC3E}">
        <p14:creationId xmlns:p14="http://schemas.microsoft.com/office/powerpoint/2010/main" val="1750845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22400" y="477520"/>
            <a:ext cx="9997440" cy="1625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 name="Group 6"/>
          <p:cNvGrpSpPr/>
          <p:nvPr/>
        </p:nvGrpSpPr>
        <p:grpSpPr>
          <a:xfrm>
            <a:off x="4968240" y="193040"/>
            <a:ext cx="2245360" cy="2245360"/>
            <a:chOff x="4968240" y="193040"/>
            <a:chExt cx="2245360" cy="2245360"/>
          </a:xfrm>
        </p:grpSpPr>
        <p:sp>
          <p:nvSpPr>
            <p:cNvPr id="5" name="Oval 4"/>
            <p:cNvSpPr/>
            <p:nvPr/>
          </p:nvSpPr>
          <p:spPr>
            <a:xfrm>
              <a:off x="4968240" y="193040"/>
              <a:ext cx="2245360" cy="2245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5679440" y="873760"/>
              <a:ext cx="741680" cy="83312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2" name="TextBox 1"/>
          <p:cNvSpPr txBox="1"/>
          <p:nvPr/>
        </p:nvSpPr>
        <p:spPr>
          <a:xfrm>
            <a:off x="2245360" y="924560"/>
            <a:ext cx="7819898" cy="646331"/>
          </a:xfrm>
          <a:prstGeom prst="rect">
            <a:avLst/>
          </a:prstGeom>
          <a:noFill/>
        </p:spPr>
        <p:txBody>
          <a:bodyPr wrap="none" rtlCol="0">
            <a:spAutoFit/>
          </a:bodyPr>
          <a:lstStyle/>
          <a:p>
            <a:r>
              <a:rPr lang="en-AU" sz="3600" dirty="0" smtClean="0">
                <a:solidFill>
                  <a:schemeClr val="bg1"/>
                </a:solidFill>
                <a:latin typeface="Arial Black" panose="020B0A04020102020204" pitchFamily="34" charset="0"/>
              </a:rPr>
              <a:t>SEEING WITH OUR OWN EYES</a:t>
            </a:r>
            <a:endParaRPr lang="en-AU" sz="3600" dirty="0">
              <a:solidFill>
                <a:schemeClr val="bg1"/>
              </a:solidFill>
              <a:latin typeface="Arial Black" panose="020B0A04020102020204" pitchFamily="34" charset="0"/>
            </a:endParaRPr>
          </a:p>
        </p:txBody>
      </p:sp>
      <p:sp>
        <p:nvSpPr>
          <p:cNvPr id="3" name="TextBox 2"/>
          <p:cNvSpPr txBox="1"/>
          <p:nvPr/>
        </p:nvSpPr>
        <p:spPr>
          <a:xfrm>
            <a:off x="1615440" y="2438400"/>
            <a:ext cx="9743440" cy="3785652"/>
          </a:xfrm>
          <a:prstGeom prst="rect">
            <a:avLst/>
          </a:prstGeom>
          <a:noFill/>
        </p:spPr>
        <p:txBody>
          <a:bodyPr wrap="square" rtlCol="0">
            <a:spAutoFit/>
          </a:bodyPr>
          <a:lstStyle/>
          <a:p>
            <a:r>
              <a:rPr lang="en-AU" sz="2400" b="1" dirty="0"/>
              <a:t>In this </a:t>
            </a:r>
            <a:r>
              <a:rPr lang="en-AU" sz="2400" b="1" dirty="0" smtClean="0"/>
              <a:t>group:</a:t>
            </a:r>
          </a:p>
          <a:p>
            <a:endParaRPr lang="en-AU" sz="2400" b="1" dirty="0" smtClean="0"/>
          </a:p>
          <a:p>
            <a:pPr marL="285750" indent="-285750">
              <a:buFont typeface="Arial" panose="020B0604020202020204" pitchFamily="34" charset="0"/>
              <a:buChar char="•"/>
            </a:pPr>
            <a:r>
              <a:rPr lang="en-AU" sz="2400" b="1" dirty="0" smtClean="0">
                <a:solidFill>
                  <a:srgbClr val="00B050"/>
                </a:solidFill>
              </a:rPr>
              <a:t>We </a:t>
            </a:r>
            <a:r>
              <a:rPr lang="en-AU" sz="2400" b="1" dirty="0">
                <a:solidFill>
                  <a:srgbClr val="00B050"/>
                </a:solidFill>
              </a:rPr>
              <a:t>are using our capacity to recognise truth in unexpected places. </a:t>
            </a:r>
            <a:endParaRPr lang="en-AU" sz="2400" b="1" dirty="0" smtClean="0">
              <a:solidFill>
                <a:srgbClr val="00B050"/>
              </a:solidFill>
            </a:endParaRPr>
          </a:p>
          <a:p>
            <a:pPr marL="285750" indent="-285750">
              <a:buFont typeface="Arial" panose="020B0604020202020204" pitchFamily="34" charset="0"/>
              <a:buChar char="•"/>
            </a:pPr>
            <a:r>
              <a:rPr lang="en-AU" sz="2400" b="1" dirty="0" smtClean="0">
                <a:solidFill>
                  <a:srgbClr val="0070C0"/>
                </a:solidFill>
              </a:rPr>
              <a:t>We </a:t>
            </a:r>
            <a:r>
              <a:rPr lang="en-AU" sz="2400" b="1" dirty="0">
                <a:solidFill>
                  <a:srgbClr val="0070C0"/>
                </a:solidFill>
              </a:rPr>
              <a:t>find beauty in the sacred scriptures of another religion, and in the discoveries of science, and from presenters who share their experiences from life and their striving to establish peace, love and justice in their communities and sometimes in the academic, social or religious arenas. </a:t>
            </a:r>
            <a:endParaRPr lang="en-AU" sz="2400" b="1" dirty="0" smtClean="0">
              <a:solidFill>
                <a:srgbClr val="0070C0"/>
              </a:solidFill>
            </a:endParaRPr>
          </a:p>
          <a:p>
            <a:pPr marL="285750" indent="-285750">
              <a:buFont typeface="Arial" panose="020B0604020202020204" pitchFamily="34" charset="0"/>
              <a:buChar char="•"/>
            </a:pPr>
            <a:r>
              <a:rPr lang="en-AU" sz="2400" b="1" dirty="0" smtClean="0">
                <a:solidFill>
                  <a:srgbClr val="00B050"/>
                </a:solidFill>
              </a:rPr>
              <a:t>We learn from others.</a:t>
            </a:r>
          </a:p>
          <a:p>
            <a:pPr marL="285750" indent="-285750">
              <a:buFont typeface="Arial" panose="020B0604020202020204" pitchFamily="34" charset="0"/>
              <a:buChar char="•"/>
            </a:pPr>
            <a:r>
              <a:rPr lang="en-AU" sz="2400" b="1" dirty="0" smtClean="0">
                <a:solidFill>
                  <a:srgbClr val="0070C0"/>
                </a:solidFill>
              </a:rPr>
              <a:t>We contribute to unity in diversity.</a:t>
            </a:r>
          </a:p>
          <a:p>
            <a:pPr marL="285750" indent="-285750">
              <a:buFont typeface="Arial" panose="020B0604020202020204" pitchFamily="34" charset="0"/>
              <a:buChar char="•"/>
            </a:pPr>
            <a:r>
              <a:rPr lang="en-AU" sz="2400" b="1" dirty="0" smtClean="0">
                <a:solidFill>
                  <a:srgbClr val="00B050"/>
                </a:solidFill>
              </a:rPr>
              <a:t>We </a:t>
            </a:r>
            <a:r>
              <a:rPr lang="en-AU" sz="2400" b="1" dirty="0" smtClean="0">
                <a:solidFill>
                  <a:srgbClr val="00B050"/>
                </a:solidFill>
              </a:rPr>
              <a:t>enlarge </a:t>
            </a:r>
            <a:r>
              <a:rPr lang="en-AU" sz="2400" b="1" dirty="0" smtClean="0">
                <a:solidFill>
                  <a:srgbClr val="00B050"/>
                </a:solidFill>
              </a:rPr>
              <a:t>our circles of friendship.</a:t>
            </a:r>
            <a:endParaRPr lang="en-AU" sz="2400" dirty="0">
              <a:solidFill>
                <a:srgbClr val="00B050"/>
              </a:solidFill>
            </a:endParaRPr>
          </a:p>
        </p:txBody>
      </p:sp>
    </p:spTree>
    <p:extLst>
      <p:ext uri="{BB962C8B-B14F-4D97-AF65-F5344CB8AC3E}">
        <p14:creationId xmlns:p14="http://schemas.microsoft.com/office/powerpoint/2010/main" val="407067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461</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Dibdin</dc:creator>
  <cp:lastModifiedBy>Colin Dibdin</cp:lastModifiedBy>
  <cp:revision>21</cp:revision>
  <dcterms:created xsi:type="dcterms:W3CDTF">2024-10-30T21:26:18Z</dcterms:created>
  <dcterms:modified xsi:type="dcterms:W3CDTF">2024-10-31T05:21:27Z</dcterms:modified>
</cp:coreProperties>
</file>