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4" d="100"/>
          <a:sy n="54" d="100"/>
        </p:scale>
        <p:origin x="682"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9D8FFA1-0BEA-4AA1-98B6-C95874B7E1E8}" type="datetimeFigureOut">
              <a:rPr lang="en-AU" smtClean="0"/>
              <a:t>6/11/2024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228012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9D8FFA1-0BEA-4AA1-98B6-C95874B7E1E8}" type="datetimeFigureOut">
              <a:rPr lang="en-AU" smtClean="0"/>
              <a:t>6/11/2024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133324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9D8FFA1-0BEA-4AA1-98B6-C95874B7E1E8}" type="datetimeFigureOut">
              <a:rPr lang="en-AU" smtClean="0"/>
              <a:t>6/11/2024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3884974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9D8FFA1-0BEA-4AA1-98B6-C95874B7E1E8}" type="datetimeFigureOut">
              <a:rPr lang="en-AU" smtClean="0"/>
              <a:t>6/11/2024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24673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D8FFA1-0BEA-4AA1-98B6-C95874B7E1E8}" type="datetimeFigureOut">
              <a:rPr lang="en-AU" smtClean="0"/>
              <a:t>6/11/2024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428436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9D8FFA1-0BEA-4AA1-98B6-C95874B7E1E8}" type="datetimeFigureOut">
              <a:rPr lang="en-AU" smtClean="0"/>
              <a:t>6/11/2024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294759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9D8FFA1-0BEA-4AA1-98B6-C95874B7E1E8}" type="datetimeFigureOut">
              <a:rPr lang="en-AU" smtClean="0"/>
              <a:t>6/11/2024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1828704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9D8FFA1-0BEA-4AA1-98B6-C95874B7E1E8}" type="datetimeFigureOut">
              <a:rPr lang="en-AU" smtClean="0"/>
              <a:t>6/11/2024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61562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8FFA1-0BEA-4AA1-98B6-C95874B7E1E8}" type="datetimeFigureOut">
              <a:rPr lang="en-AU" smtClean="0"/>
              <a:t>6/11/2024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110276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8FFA1-0BEA-4AA1-98B6-C95874B7E1E8}" type="datetimeFigureOut">
              <a:rPr lang="en-AU" smtClean="0"/>
              <a:t>6/11/2024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393066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D8FFA1-0BEA-4AA1-98B6-C95874B7E1E8}" type="datetimeFigureOut">
              <a:rPr lang="en-AU" smtClean="0"/>
              <a:t>6/11/2024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FFACD9-D8CB-4141-96BF-44EC9F6DDEB1}" type="slidenum">
              <a:rPr lang="en-AU" smtClean="0"/>
              <a:t>‹#›</a:t>
            </a:fld>
            <a:endParaRPr lang="en-AU"/>
          </a:p>
        </p:txBody>
      </p:sp>
    </p:spTree>
    <p:extLst>
      <p:ext uri="{BB962C8B-B14F-4D97-AF65-F5344CB8AC3E}">
        <p14:creationId xmlns:p14="http://schemas.microsoft.com/office/powerpoint/2010/main" val="6366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8FFA1-0BEA-4AA1-98B6-C95874B7E1E8}" type="datetimeFigureOut">
              <a:rPr lang="en-AU" smtClean="0"/>
              <a:t>6/11/2024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FACD9-D8CB-4141-96BF-44EC9F6DDEB1}" type="slidenum">
              <a:rPr lang="en-AU" smtClean="0"/>
              <a:t>‹#›</a:t>
            </a:fld>
            <a:endParaRPr lang="en-AU"/>
          </a:p>
        </p:txBody>
      </p:sp>
    </p:spTree>
    <p:extLst>
      <p:ext uri="{BB962C8B-B14F-4D97-AF65-F5344CB8AC3E}">
        <p14:creationId xmlns:p14="http://schemas.microsoft.com/office/powerpoint/2010/main" val="433244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mdpi.com/2077-1444/14/4/514"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83920" y="193040"/>
            <a:ext cx="5475718" cy="21612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7120" y="369021"/>
            <a:ext cx="5272518" cy="1985274"/>
          </a:xfrm>
          <a:prstGeom prst="rect">
            <a:avLst/>
          </a:prstGeom>
        </p:spPr>
      </p:pic>
      <p:sp>
        <p:nvSpPr>
          <p:cNvPr id="6" name="TextBox 5"/>
          <p:cNvSpPr txBox="1"/>
          <p:nvPr/>
        </p:nvSpPr>
        <p:spPr>
          <a:xfrm>
            <a:off x="9296400" y="5842000"/>
            <a:ext cx="2507887" cy="923330"/>
          </a:xfrm>
          <a:prstGeom prst="rect">
            <a:avLst/>
          </a:prstGeom>
          <a:noFill/>
        </p:spPr>
        <p:txBody>
          <a:bodyPr wrap="square" rtlCol="0">
            <a:spAutoFit/>
          </a:bodyPr>
          <a:lstStyle/>
          <a:p>
            <a:r>
              <a:rPr lang="en-AU" dirty="0" smtClean="0"/>
              <a:t>Prepared by Colin Dibdin for Interfaith discussion 7 November 2024</a:t>
            </a:r>
            <a:endParaRPr lang="en-AU" dirty="0"/>
          </a:p>
        </p:txBody>
      </p:sp>
      <p:sp>
        <p:nvSpPr>
          <p:cNvPr id="7" name="TextBox 6"/>
          <p:cNvSpPr txBox="1"/>
          <p:nvPr/>
        </p:nvSpPr>
        <p:spPr>
          <a:xfrm>
            <a:off x="2418080" y="2540000"/>
            <a:ext cx="8493760" cy="2123658"/>
          </a:xfrm>
          <a:prstGeom prst="rect">
            <a:avLst/>
          </a:prstGeom>
          <a:noFill/>
        </p:spPr>
        <p:txBody>
          <a:bodyPr wrap="square" rtlCol="0">
            <a:spAutoFit/>
          </a:bodyPr>
          <a:lstStyle/>
          <a:p>
            <a:r>
              <a:rPr lang="en-AU" sz="4400" b="1" dirty="0" smtClean="0">
                <a:solidFill>
                  <a:srgbClr val="7030A0"/>
                </a:solidFill>
                <a:latin typeface="Bookman Old Style" panose="02050604050505020204" pitchFamily="18" charset="0"/>
              </a:rPr>
              <a:t>Is religion good or bad for humanity?</a:t>
            </a:r>
          </a:p>
          <a:p>
            <a:r>
              <a:rPr lang="en-AU" sz="4400" dirty="0" smtClean="0">
                <a:solidFill>
                  <a:srgbClr val="7030A0"/>
                </a:solidFill>
                <a:latin typeface="Bookman Old Style" panose="02050604050505020204" pitchFamily="18" charset="0"/>
              </a:rPr>
              <a:t>A discussion starter</a:t>
            </a:r>
            <a:endParaRPr lang="en-AU" sz="4400" dirty="0">
              <a:solidFill>
                <a:srgbClr val="7030A0"/>
              </a:solidFill>
              <a:latin typeface="Bookman Old Style" panose="02050604050505020204" pitchFamily="18" charset="0"/>
            </a:endParaRPr>
          </a:p>
        </p:txBody>
      </p:sp>
    </p:spTree>
    <p:extLst>
      <p:ext uri="{BB962C8B-B14F-4D97-AF65-F5344CB8AC3E}">
        <p14:creationId xmlns:p14="http://schemas.microsoft.com/office/powerpoint/2010/main" val="707078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8400" y="1361440"/>
            <a:ext cx="8829040" cy="4514762"/>
          </a:xfrm>
          <a:prstGeom prst="rect">
            <a:avLst/>
          </a:prstGeom>
          <a:noFill/>
        </p:spPr>
        <p:txBody>
          <a:bodyPr wrap="square" rtlCol="0">
            <a:spAutoFit/>
          </a:bodyPr>
          <a:lstStyle/>
          <a:p>
            <a:endParaRPr lang="en-AU" b="1" dirty="0"/>
          </a:p>
          <a:p>
            <a:pPr algn="r">
              <a:lnSpc>
                <a:spcPct val="107000"/>
              </a:lnSpc>
              <a:spcAft>
                <a:spcPts val="0"/>
              </a:spcAft>
            </a:pPr>
            <a:r>
              <a:rPr lang="en-AU" b="1" dirty="0">
                <a:solidFill>
                  <a:srgbClr val="7030A0"/>
                </a:solidFill>
                <a:latin typeface="Bookman Old Style" panose="02050604050505020204" pitchFamily="18" charset="0"/>
                <a:ea typeface="Calibri" panose="020F0502020204030204" pitchFamily="34" charset="0"/>
                <a:cs typeface="Calibri" panose="020F0502020204030204" pitchFamily="34" charset="0"/>
              </a:rPr>
              <a:t>What do religions say about “cooperation</a:t>
            </a:r>
            <a:r>
              <a:rPr lang="en-AU" b="1" dirty="0" smtClean="0">
                <a:solidFill>
                  <a:srgbClr val="7030A0"/>
                </a:solidFill>
                <a:latin typeface="Bookman Old Style" panose="02050604050505020204" pitchFamily="18" charset="0"/>
                <a:ea typeface="Calibri" panose="020F0502020204030204" pitchFamily="34" charset="0"/>
                <a:cs typeface="Calibri" panose="020F0502020204030204" pitchFamily="34" charset="0"/>
              </a:rPr>
              <a:t>”?</a:t>
            </a:r>
          </a:p>
          <a:p>
            <a:pPr algn="r">
              <a:lnSpc>
                <a:spcPct val="107000"/>
              </a:lnSpc>
              <a:spcAft>
                <a:spcPts val="0"/>
              </a:spcAft>
            </a:pPr>
            <a:endParaRPr lang="en-AU" sz="2400" b="1" dirty="0" smtClean="0">
              <a:solidFill>
                <a:srgbClr val="7030A0"/>
              </a:solidFill>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AU" sz="2400" b="1" dirty="0" smtClean="0">
              <a:solidFill>
                <a:srgbClr val="000000"/>
              </a:solidFill>
              <a:latin typeface="Bookman Old Style" panose="02050604050505020204" pitchFamily="18" charset="0"/>
              <a:ea typeface="Times New Roman" panose="02020603050405020304" pitchFamily="18" charset="0"/>
              <a:cs typeface="Segoe UI" panose="020B0502040204020203" pitchFamily="34" charset="0"/>
            </a:endParaRPr>
          </a:p>
          <a:p>
            <a:r>
              <a:rPr lang="en-AU" sz="2400" b="1" dirty="0" smtClean="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Again</a:t>
            </a:r>
            <a:r>
              <a:rPr lang="en-AU" sz="2400" b="1" dirty="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 truly I tell you that if two of you on earth agree about anything they ask for, it will be done for them by my Father in heaven. </a:t>
            </a:r>
            <a:r>
              <a:rPr lang="en-AU" sz="2400" b="1" baseline="30000" dirty="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 </a:t>
            </a:r>
            <a:r>
              <a:rPr lang="en-AU" sz="2400" b="1" dirty="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For where two or three gather in my name, there am I with them.</a:t>
            </a:r>
            <a:endParaRPr lang="en-AU" sz="2400" b="1" dirty="0" smtClean="0">
              <a:effectLst/>
              <a:latin typeface="Bookman Old Style" panose="02050604050505020204" pitchFamily="18" charset="0"/>
              <a:ea typeface="Calibri" panose="020F0502020204030204" pitchFamily="34" charset="0"/>
              <a:cs typeface="Times New Roman" panose="02020603050405020304" pitchFamily="18" charset="0"/>
            </a:endParaRPr>
          </a:p>
          <a:p>
            <a:pPr algn="r">
              <a:lnSpc>
                <a:spcPts val="2040"/>
              </a:lnSpc>
              <a:spcAft>
                <a:spcPts val="800"/>
              </a:spcAft>
            </a:pPr>
            <a:endParaRPr lang="en-AU" b="1" dirty="0" smtClean="0">
              <a:solidFill>
                <a:srgbClr val="000000"/>
              </a:solidFill>
              <a:latin typeface="Bookman Old Style" panose="02050604050505020204" pitchFamily="18" charset="0"/>
              <a:ea typeface="Times New Roman" panose="02020603050405020304" pitchFamily="18" charset="0"/>
              <a:cs typeface="Segoe UI" panose="020B0502040204020203" pitchFamily="34" charset="0"/>
            </a:endParaRPr>
          </a:p>
          <a:p>
            <a:pPr algn="r">
              <a:lnSpc>
                <a:spcPts val="2040"/>
              </a:lnSpc>
              <a:spcAft>
                <a:spcPts val="800"/>
              </a:spcAft>
            </a:pPr>
            <a:r>
              <a:rPr lang="en-AU" dirty="0" smtClean="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Words </a:t>
            </a:r>
            <a:r>
              <a:rPr lang="en-AU" dirty="0">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of Jesus as recorded in Matthew 18:19-20 (NIV)</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AU"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769" y="932905"/>
            <a:ext cx="4164512" cy="1567027"/>
          </a:xfrm>
          <a:prstGeom prst="rect">
            <a:avLst/>
          </a:prstGeom>
        </p:spPr>
      </p:pic>
    </p:spTree>
    <p:extLst>
      <p:ext uri="{BB962C8B-B14F-4D97-AF65-F5344CB8AC3E}">
        <p14:creationId xmlns:p14="http://schemas.microsoft.com/office/powerpoint/2010/main" val="1519506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5600" y="1361440"/>
            <a:ext cx="9641840" cy="4320926"/>
          </a:xfrm>
          <a:prstGeom prst="rect">
            <a:avLst/>
          </a:prstGeom>
          <a:noFill/>
        </p:spPr>
        <p:txBody>
          <a:bodyPr wrap="square" rtlCol="0">
            <a:spAutoFit/>
          </a:bodyPr>
          <a:lstStyle/>
          <a:p>
            <a:endParaRPr lang="en-AU" b="1" dirty="0"/>
          </a:p>
          <a:p>
            <a:pPr algn="r">
              <a:lnSpc>
                <a:spcPct val="107000"/>
              </a:lnSpc>
              <a:spcAft>
                <a:spcPts val="0"/>
              </a:spcAft>
            </a:pPr>
            <a:r>
              <a:rPr lang="en-AU" b="1" dirty="0">
                <a:solidFill>
                  <a:srgbClr val="7030A0"/>
                </a:solidFill>
                <a:latin typeface="Bookman Old Style" panose="02050604050505020204" pitchFamily="18" charset="0"/>
                <a:ea typeface="Calibri" panose="020F0502020204030204" pitchFamily="34" charset="0"/>
                <a:cs typeface="Calibri" panose="020F0502020204030204" pitchFamily="34" charset="0"/>
              </a:rPr>
              <a:t>What do religions say about “cooperation</a:t>
            </a:r>
            <a:r>
              <a:rPr lang="en-AU" b="1" dirty="0" smtClean="0">
                <a:solidFill>
                  <a:srgbClr val="7030A0"/>
                </a:solidFill>
                <a:latin typeface="Bookman Old Style" panose="02050604050505020204" pitchFamily="18" charset="0"/>
                <a:ea typeface="Calibri" panose="020F0502020204030204" pitchFamily="34" charset="0"/>
                <a:cs typeface="Calibri" panose="020F0502020204030204" pitchFamily="34" charset="0"/>
              </a:rPr>
              <a:t>”?</a:t>
            </a:r>
          </a:p>
          <a:p>
            <a:pPr algn="r">
              <a:lnSpc>
                <a:spcPct val="107000"/>
              </a:lnSpc>
              <a:spcAft>
                <a:spcPts val="0"/>
              </a:spcAft>
            </a:pPr>
            <a:endParaRPr lang="en-AU" sz="2400" b="1" dirty="0" smtClean="0">
              <a:solidFill>
                <a:srgbClr val="7030A0"/>
              </a:solidFill>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2400" b="1" dirty="0">
                <a:solidFill>
                  <a:srgbClr val="222222"/>
                </a:solidFill>
                <a:latin typeface="Bookman Old Style" panose="02050604050505020204" pitchFamily="18" charset="0"/>
                <a:ea typeface="Calibri" panose="020F0502020204030204" pitchFamily="34" charset="0"/>
                <a:cs typeface="Arial" panose="020B0604020202020204" pitchFamily="34" charset="0"/>
              </a:rPr>
              <a:t>[The Prophet’s] goal was to establish security and peace among the people regardless of their beliefs by way of establishing and maintaining covenants and treaties.</a:t>
            </a:r>
            <a:endParaRPr lang="en-AU" sz="2400" dirty="0" smtClean="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222222"/>
                </a:solidFill>
                <a:latin typeface="Bookman Old Style" panose="02050604050505020204" pitchFamily="18" charset="0"/>
                <a:ea typeface="Calibri" panose="020F0502020204030204" pitchFamily="34" charset="0"/>
                <a:cs typeface="Arial" panose="020B060402020202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en-AU" dirty="0">
                <a:solidFill>
                  <a:srgbClr val="222222"/>
                </a:solidFill>
                <a:latin typeface="Bookman Old Style" panose="02050604050505020204" pitchFamily="18" charset="0"/>
                <a:ea typeface="Calibri" panose="020F0502020204030204" pitchFamily="34" charset="0"/>
                <a:cs typeface="Arial" panose="020B0604020202020204" pitchFamily="34" charset="0"/>
              </a:rPr>
              <a:t>Halim </a:t>
            </a:r>
            <a:r>
              <a:rPr lang="en-AU" dirty="0" err="1">
                <a:solidFill>
                  <a:srgbClr val="222222"/>
                </a:solidFill>
                <a:latin typeface="Bookman Old Style" panose="02050604050505020204" pitchFamily="18" charset="0"/>
                <a:ea typeface="Calibri" panose="020F0502020204030204" pitchFamily="34" charset="0"/>
                <a:cs typeface="Arial" panose="020B0604020202020204" pitchFamily="34" charset="0"/>
              </a:rPr>
              <a:t>Rane</a:t>
            </a:r>
            <a:r>
              <a:rPr lang="en-AU" dirty="0">
                <a:solidFill>
                  <a:srgbClr val="222222"/>
                </a:solidFill>
                <a:latin typeface="Bookman Old Style" panose="02050604050505020204" pitchFamily="18" charset="0"/>
                <a:ea typeface="Calibri" panose="020F0502020204030204" pitchFamily="34" charset="0"/>
                <a:cs typeface="Arial" panose="020B0604020202020204" pitchFamily="34" charset="0"/>
              </a:rPr>
              <a:t>, “Higher Objectives of Covenants in Islam”, </a:t>
            </a:r>
            <a:r>
              <a:rPr lang="en-AU" u="sng" dirty="0">
                <a:solidFill>
                  <a:srgbClr val="0000FF"/>
                </a:solidFill>
                <a:latin typeface="Bookman Old Style" panose="02050604050505020204" pitchFamily="18" charset="0"/>
                <a:ea typeface="Calibri" panose="020F0502020204030204" pitchFamily="34" charset="0"/>
                <a:cs typeface="Arial" panose="020B0604020202020204" pitchFamily="34" charset="0"/>
                <a:hlinkClick r:id="rId2"/>
              </a:rPr>
              <a:t>https://www.mdpi.com/2077-1444/14/4/514</a:t>
            </a:r>
            <a:r>
              <a:rPr lang="en-AU" dirty="0">
                <a:solidFill>
                  <a:srgbClr val="222222"/>
                </a:solidFill>
                <a:latin typeface="Bookman Old Style" panose="02050604050505020204" pitchFamily="18" charset="0"/>
                <a:ea typeface="Calibri" panose="020F0502020204030204" pitchFamily="34" charset="0"/>
                <a:cs typeface="Arial" panose="020B0604020202020204" pitchFamily="34" charset="0"/>
              </a:rPr>
              <a:t>. </a:t>
            </a:r>
            <a:endParaRPr lang="en-AU" sz="2400" dirty="0" smtClean="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8769" y="932905"/>
            <a:ext cx="4164512" cy="1567027"/>
          </a:xfrm>
          <a:prstGeom prst="rect">
            <a:avLst/>
          </a:prstGeom>
        </p:spPr>
      </p:pic>
    </p:spTree>
    <p:extLst>
      <p:ext uri="{BB962C8B-B14F-4D97-AF65-F5344CB8AC3E}">
        <p14:creationId xmlns:p14="http://schemas.microsoft.com/office/powerpoint/2010/main" val="245917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5600" y="1361440"/>
            <a:ext cx="9641840" cy="6436377"/>
          </a:xfrm>
          <a:prstGeom prst="rect">
            <a:avLst/>
          </a:prstGeom>
          <a:noFill/>
        </p:spPr>
        <p:txBody>
          <a:bodyPr wrap="square" rtlCol="0">
            <a:spAutoFit/>
          </a:bodyPr>
          <a:lstStyle/>
          <a:p>
            <a:endParaRPr lang="en-AU" b="1" dirty="0"/>
          </a:p>
          <a:p>
            <a:pPr algn="r">
              <a:lnSpc>
                <a:spcPct val="107000"/>
              </a:lnSpc>
              <a:spcAft>
                <a:spcPts val="0"/>
              </a:spcAft>
            </a:pPr>
            <a:r>
              <a:rPr lang="en-AU" b="1" dirty="0">
                <a:solidFill>
                  <a:srgbClr val="7030A0"/>
                </a:solidFill>
                <a:latin typeface="Bookman Old Style" panose="02050604050505020204" pitchFamily="18" charset="0"/>
                <a:ea typeface="Calibri" panose="020F0502020204030204" pitchFamily="34" charset="0"/>
                <a:cs typeface="Calibri" panose="020F0502020204030204" pitchFamily="34" charset="0"/>
              </a:rPr>
              <a:t>What do religions say about “cooperation</a:t>
            </a:r>
            <a:r>
              <a:rPr lang="en-AU" b="1" dirty="0" smtClean="0">
                <a:solidFill>
                  <a:srgbClr val="7030A0"/>
                </a:solidFill>
                <a:latin typeface="Bookman Old Style" panose="02050604050505020204" pitchFamily="18" charset="0"/>
                <a:ea typeface="Calibri" panose="020F0502020204030204" pitchFamily="34" charset="0"/>
                <a:cs typeface="Calibri" panose="020F0502020204030204" pitchFamily="34" charset="0"/>
              </a:rPr>
              <a:t>”?</a:t>
            </a:r>
          </a:p>
          <a:p>
            <a:pPr algn="r">
              <a:lnSpc>
                <a:spcPct val="107000"/>
              </a:lnSpc>
              <a:spcAft>
                <a:spcPts val="0"/>
              </a:spcAft>
            </a:pPr>
            <a:endParaRPr lang="en-AU" sz="2400" b="1" dirty="0" smtClean="0">
              <a:solidFill>
                <a:srgbClr val="7030A0"/>
              </a:solidFill>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2000"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Universal benefits derive from the grace of the divine religions, for they lead their true followers to sincerity of intent, to high purpose, to purity and spotless </a:t>
            </a:r>
            <a:r>
              <a:rPr lang="en-AU" sz="2000" b="1" dirty="0" err="1">
                <a:solidFill>
                  <a:srgbClr val="000000"/>
                </a:solidFill>
                <a:latin typeface="Bookman Old Style" panose="02050604050505020204" pitchFamily="18" charset="0"/>
                <a:ea typeface="Calibri" panose="020F0502020204030204" pitchFamily="34" charset="0"/>
                <a:cs typeface="Calibri" panose="020F0502020204030204" pitchFamily="34" charset="0"/>
              </a:rPr>
              <a:t>honor</a:t>
            </a:r>
            <a:r>
              <a:rPr lang="en-AU" sz="2000"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to surpassing kindness and compassion, to the keeping of their covenants when they have covenanted, to concern for the rights of others, to liberality, to justice in every aspect of life, to humanity and philanthropy, to </a:t>
            </a:r>
            <a:r>
              <a:rPr lang="en-AU" sz="2000" b="1" dirty="0" err="1">
                <a:solidFill>
                  <a:srgbClr val="000000"/>
                </a:solidFill>
                <a:latin typeface="Bookman Old Style" panose="02050604050505020204" pitchFamily="18" charset="0"/>
                <a:ea typeface="Calibri" panose="020F0502020204030204" pitchFamily="34" charset="0"/>
                <a:cs typeface="Calibri" panose="020F0502020204030204" pitchFamily="34" charset="0"/>
              </a:rPr>
              <a:t>valor</a:t>
            </a:r>
            <a:r>
              <a:rPr lang="en-AU" sz="2000"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and to unflagging efforts in the service of mankind. It is religion, to sum up, which produces all human virtues, and it is these virtues which are the bright candles of civilization. </a:t>
            </a:r>
            <a:endParaRPr lang="en-AU" sz="2000" b="1" dirty="0" smtClean="0">
              <a:solidFill>
                <a:srgbClr val="000000"/>
              </a:solidFill>
              <a:latin typeface="Bookman Old Style" panose="02050604050505020204" pitchFamily="18" charset="0"/>
              <a:ea typeface="Calibri" panose="020F0502020204030204" pitchFamily="34" charset="0"/>
              <a:cs typeface="Calibri" panose="020F0502020204030204" pitchFamily="34" charset="0"/>
            </a:endParaRPr>
          </a:p>
          <a:p>
            <a:pPr>
              <a:lnSpc>
                <a:spcPct val="107000"/>
              </a:lnSpc>
              <a:spcAft>
                <a:spcPts val="0"/>
              </a:spcAft>
            </a:pP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r" fontAlgn="base">
              <a:spcAft>
                <a:spcPts val="0"/>
              </a:spcAft>
            </a:pPr>
            <a:r>
              <a:rPr lang="en-AU"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a:t>
            </a:r>
            <a:r>
              <a:rPr lang="en-AU" spc="-40" dirty="0" err="1">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Abdu’l‑Bahá</a:t>
            </a:r>
            <a:r>
              <a:rPr lang="en-AU" spc="-40"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 </a:t>
            </a:r>
            <a:r>
              <a:rPr lang="en-AU" i="1" spc="-40"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The Secret of Divine Civilization</a:t>
            </a:r>
            <a:endParaRPr lang="en-AU" sz="4800" i="1" dirty="0" smtClean="0">
              <a:effectLst/>
              <a:latin typeface="Times New Roman" panose="02020603050405020304" pitchFamily="18" charset="0"/>
              <a:ea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a:p>
            <a:endParaRPr lang="en-AU"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769" y="932905"/>
            <a:ext cx="4164512" cy="1567027"/>
          </a:xfrm>
          <a:prstGeom prst="rect">
            <a:avLst/>
          </a:prstGeom>
        </p:spPr>
      </p:pic>
    </p:spTree>
    <p:extLst>
      <p:ext uri="{BB962C8B-B14F-4D97-AF65-F5344CB8AC3E}">
        <p14:creationId xmlns:p14="http://schemas.microsoft.com/office/powerpoint/2010/main" val="1783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51200" y="1838960"/>
            <a:ext cx="6045200" cy="2862322"/>
          </a:xfrm>
          <a:prstGeom prst="rect">
            <a:avLst/>
          </a:prstGeom>
          <a:noFill/>
        </p:spPr>
        <p:txBody>
          <a:bodyPr wrap="square" rtlCol="0">
            <a:spAutoFit/>
          </a:bodyPr>
          <a:lstStyle/>
          <a:p>
            <a:r>
              <a:rPr lang="en-AU" sz="6000" b="1" dirty="0" smtClean="0">
                <a:latin typeface="Bookman Old Style" panose="02050604050505020204" pitchFamily="18" charset="0"/>
              </a:rPr>
              <a:t>Is religion good or bad for humanity?</a:t>
            </a:r>
            <a:endParaRPr lang="en-AU" sz="6000" b="1" dirty="0">
              <a:latin typeface="Bookman Old Style" panose="02050604050505020204" pitchFamily="18" charset="0"/>
            </a:endParaRPr>
          </a:p>
        </p:txBody>
      </p:sp>
    </p:spTree>
    <p:extLst>
      <p:ext uri="{BB962C8B-B14F-4D97-AF65-F5344CB8AC3E}">
        <p14:creationId xmlns:p14="http://schemas.microsoft.com/office/powerpoint/2010/main" val="34258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1818640"/>
            <a:ext cx="10485120" cy="3847207"/>
          </a:xfrm>
          <a:prstGeom prst="rect">
            <a:avLst/>
          </a:prstGeom>
          <a:noFill/>
        </p:spPr>
        <p:txBody>
          <a:bodyPr wrap="square" rtlCol="0">
            <a:spAutoFit/>
          </a:bodyPr>
          <a:lstStyle/>
          <a:p>
            <a:pPr algn="ctr" fontAlgn="base"/>
            <a:r>
              <a:rPr lang="en-AU" sz="3200" b="1" dirty="0">
                <a:solidFill>
                  <a:srgbClr val="7030A0"/>
                </a:solidFill>
              </a:rPr>
              <a:t>Religion – some current views:</a:t>
            </a:r>
            <a:endParaRPr lang="en-AU" sz="3200" dirty="0">
              <a:solidFill>
                <a:srgbClr val="7030A0"/>
              </a:solidFill>
            </a:endParaRPr>
          </a:p>
          <a:p>
            <a:pPr fontAlgn="base"/>
            <a:r>
              <a:rPr lang="en-AU" sz="3200" dirty="0">
                <a:solidFill>
                  <a:srgbClr val="7030A0"/>
                </a:solidFill>
              </a:rPr>
              <a:t> </a:t>
            </a:r>
          </a:p>
          <a:p>
            <a:pPr fontAlgn="base"/>
            <a:r>
              <a:rPr lang="en-AU" sz="2400" b="1" dirty="0">
                <a:latin typeface="Bookman Old Style" panose="02050604050505020204" pitchFamily="18" charset="0"/>
              </a:rPr>
              <a:t>Faith can be very, very dangerous. Suicide bombers do what they do because they really believe what they were taught in their religious schools: that duty to God exceeds all other priorities</a:t>
            </a:r>
            <a:r>
              <a:rPr lang="en-AU" sz="2400" b="1" dirty="0" smtClean="0">
                <a:latin typeface="Bookman Old Style" panose="02050604050505020204" pitchFamily="18" charset="0"/>
              </a:rPr>
              <a:t>....”</a:t>
            </a:r>
          </a:p>
          <a:p>
            <a:pPr fontAlgn="base"/>
            <a:endParaRPr lang="en-AU" sz="2400" dirty="0">
              <a:latin typeface="Bookman Old Style" panose="02050604050505020204" pitchFamily="18" charset="0"/>
            </a:endParaRPr>
          </a:p>
          <a:p>
            <a:pPr algn="r" fontAlgn="base"/>
            <a:r>
              <a:rPr lang="en-AU" sz="2400" dirty="0">
                <a:latin typeface="Bookman Old Style" panose="02050604050505020204" pitchFamily="18" charset="0"/>
              </a:rPr>
              <a:t>Dr Richard Dawkins, </a:t>
            </a:r>
            <a:r>
              <a:rPr lang="en-AU" sz="2400" i="1" dirty="0">
                <a:latin typeface="Bookman Old Style" panose="02050604050505020204" pitchFamily="18" charset="0"/>
              </a:rPr>
              <a:t>The God Delusion</a:t>
            </a:r>
            <a:endParaRPr lang="en-AU" sz="2400" dirty="0">
              <a:latin typeface="Bookman Old Style" panose="02050604050505020204" pitchFamily="18" charset="0"/>
            </a:endParaRPr>
          </a:p>
          <a:p>
            <a:pPr fontAlgn="base"/>
            <a:r>
              <a:rPr lang="en-AU" dirty="0"/>
              <a:t> </a:t>
            </a:r>
          </a:p>
          <a:p>
            <a:endParaRPr lang="en-AU"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34" y="276860"/>
            <a:ext cx="2764971" cy="2057400"/>
          </a:xfrm>
          <a:prstGeom prst="rect">
            <a:avLst/>
          </a:prstGeom>
        </p:spPr>
      </p:pic>
    </p:spTree>
    <p:extLst>
      <p:ext uri="{BB962C8B-B14F-4D97-AF65-F5344CB8AC3E}">
        <p14:creationId xmlns:p14="http://schemas.microsoft.com/office/powerpoint/2010/main" val="2099738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1840" y="1779687"/>
            <a:ext cx="10485120" cy="4093428"/>
          </a:xfrm>
          <a:prstGeom prst="rect">
            <a:avLst/>
          </a:prstGeom>
          <a:noFill/>
        </p:spPr>
        <p:txBody>
          <a:bodyPr wrap="square" rtlCol="0">
            <a:spAutoFit/>
          </a:bodyPr>
          <a:lstStyle/>
          <a:p>
            <a:pPr algn="ctr" fontAlgn="base"/>
            <a:r>
              <a:rPr lang="en-AU" sz="3200" b="1" dirty="0">
                <a:solidFill>
                  <a:srgbClr val="7030A0"/>
                </a:solidFill>
              </a:rPr>
              <a:t>Religion – some current views:</a:t>
            </a:r>
            <a:endParaRPr lang="en-AU" sz="3200" dirty="0">
              <a:solidFill>
                <a:srgbClr val="7030A0"/>
              </a:solidFill>
            </a:endParaRPr>
          </a:p>
          <a:p>
            <a:pPr fontAlgn="base"/>
            <a:r>
              <a:rPr lang="en-AU" sz="3200" dirty="0">
                <a:solidFill>
                  <a:srgbClr val="7030A0"/>
                </a:solidFill>
              </a:rPr>
              <a:t> </a:t>
            </a:r>
          </a:p>
          <a:p>
            <a:pPr fontAlgn="base"/>
            <a:r>
              <a:rPr lang="en-AU" sz="2400" b="1" dirty="0" smtClean="0">
                <a:latin typeface="Bookman Old Style" panose="02050604050505020204" pitchFamily="18" charset="0"/>
              </a:rPr>
              <a:t>Religions </a:t>
            </a:r>
            <a:r>
              <a:rPr lang="en-AU" sz="2400" b="1" dirty="0">
                <a:latin typeface="Bookman Old Style" panose="02050604050505020204" pitchFamily="18" charset="0"/>
              </a:rPr>
              <a:t>have no reasonable explanations for the destruction and suffering caused by uncontrollable natural disasters and other problems caused by fellow humans who create violence, wars, and genocides</a:t>
            </a:r>
            <a:r>
              <a:rPr lang="en-AU" sz="2400" b="1" dirty="0" smtClean="0">
                <a:latin typeface="Bookman Old Style" panose="02050604050505020204" pitchFamily="18" charset="0"/>
              </a:rPr>
              <a:t>.</a:t>
            </a:r>
          </a:p>
          <a:p>
            <a:pPr fontAlgn="base"/>
            <a:endParaRPr lang="en-AU" sz="3200" dirty="0">
              <a:latin typeface="Bookman Old Style" panose="02050604050505020204" pitchFamily="18" charset="0"/>
            </a:endParaRPr>
          </a:p>
          <a:p>
            <a:pPr algn="r" fontAlgn="base"/>
            <a:r>
              <a:rPr lang="en-AU" sz="2400" dirty="0" err="1">
                <a:latin typeface="Bookman Old Style" panose="02050604050505020204" pitchFamily="18" charset="0"/>
              </a:rPr>
              <a:t>Dr.</a:t>
            </a:r>
            <a:r>
              <a:rPr lang="en-AU" sz="2400" dirty="0">
                <a:latin typeface="Bookman Old Style" panose="02050604050505020204" pitchFamily="18" charset="0"/>
              </a:rPr>
              <a:t> </a:t>
            </a:r>
            <a:r>
              <a:rPr lang="en-AU" sz="2400" dirty="0" err="1">
                <a:latin typeface="Bookman Old Style" panose="02050604050505020204" pitchFamily="18" charset="0"/>
              </a:rPr>
              <a:t>Pon</a:t>
            </a:r>
            <a:r>
              <a:rPr lang="en-AU" sz="2400" dirty="0">
                <a:latin typeface="Bookman Old Style" panose="02050604050505020204" pitchFamily="18" charset="0"/>
              </a:rPr>
              <a:t> </a:t>
            </a:r>
            <a:r>
              <a:rPr lang="en-AU" sz="2400" dirty="0" err="1">
                <a:latin typeface="Bookman Old Style" panose="02050604050505020204" pitchFamily="18" charset="0"/>
              </a:rPr>
              <a:t>Satchi</a:t>
            </a:r>
            <a:r>
              <a:rPr lang="en-AU" sz="2400" dirty="0">
                <a:latin typeface="Bookman Old Style" panose="02050604050505020204" pitchFamily="18" charset="0"/>
              </a:rPr>
              <a:t>, </a:t>
            </a:r>
            <a:r>
              <a:rPr lang="en-AU" sz="2400" i="1" dirty="0">
                <a:latin typeface="Bookman Old Style" panose="02050604050505020204" pitchFamily="18" charset="0"/>
              </a:rPr>
              <a:t>Nature, the True God</a:t>
            </a:r>
            <a:endParaRPr lang="en-AU" sz="2400" dirty="0">
              <a:latin typeface="Bookman Old Style" panose="02050604050505020204" pitchFamily="18" charset="0"/>
            </a:endParaRPr>
          </a:p>
          <a:p>
            <a:pPr fontAlgn="base"/>
            <a:r>
              <a:rPr lang="en-AU" dirty="0"/>
              <a:t> </a:t>
            </a:r>
          </a:p>
          <a:p>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34" y="276860"/>
            <a:ext cx="2764971" cy="2057400"/>
          </a:xfrm>
          <a:prstGeom prst="rect">
            <a:avLst/>
          </a:prstGeom>
        </p:spPr>
      </p:pic>
    </p:spTree>
    <p:extLst>
      <p:ext uri="{BB962C8B-B14F-4D97-AF65-F5344CB8AC3E}">
        <p14:creationId xmlns:p14="http://schemas.microsoft.com/office/powerpoint/2010/main" val="388040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360" y="1645920"/>
            <a:ext cx="10485120" cy="5047536"/>
          </a:xfrm>
          <a:prstGeom prst="rect">
            <a:avLst/>
          </a:prstGeom>
          <a:noFill/>
        </p:spPr>
        <p:txBody>
          <a:bodyPr wrap="square" rtlCol="0">
            <a:spAutoFit/>
          </a:bodyPr>
          <a:lstStyle/>
          <a:p>
            <a:pPr algn="ctr" fontAlgn="base"/>
            <a:r>
              <a:rPr lang="en-AU" sz="3200" b="1" dirty="0">
                <a:solidFill>
                  <a:srgbClr val="7030A0"/>
                </a:solidFill>
              </a:rPr>
              <a:t>Religion – some current views:</a:t>
            </a:r>
            <a:endParaRPr lang="en-AU" sz="3200" dirty="0">
              <a:solidFill>
                <a:srgbClr val="7030A0"/>
              </a:solidFill>
            </a:endParaRPr>
          </a:p>
          <a:p>
            <a:pPr fontAlgn="base"/>
            <a:r>
              <a:rPr lang="en-AU" sz="3200" dirty="0">
                <a:solidFill>
                  <a:srgbClr val="7030A0"/>
                </a:solidFill>
              </a:rPr>
              <a:t> </a:t>
            </a:r>
          </a:p>
          <a:p>
            <a:pPr fontAlgn="base"/>
            <a:r>
              <a:rPr lang="en-AU" sz="2400" b="1" dirty="0" smtClean="0">
                <a:latin typeface="Bookman Old Style" panose="02050604050505020204" pitchFamily="18" charset="0"/>
              </a:rPr>
              <a:t>…</a:t>
            </a:r>
            <a:r>
              <a:rPr lang="en-AU" sz="2400" b="1" dirty="0">
                <a:latin typeface="Bookman Old Style" panose="02050604050505020204" pitchFamily="18" charset="0"/>
              </a:rPr>
              <a:t>the greater part of organized religion stands </a:t>
            </a:r>
            <a:r>
              <a:rPr lang="en-AU" sz="2400" b="1" dirty="0" err="1">
                <a:latin typeface="Bookman Old Style" panose="02050604050505020204" pitchFamily="18" charset="0"/>
              </a:rPr>
              <a:t>paralyzed</a:t>
            </a:r>
            <a:r>
              <a:rPr lang="en-AU" sz="2400" b="1" dirty="0">
                <a:latin typeface="Bookman Old Style" panose="02050604050505020204" pitchFamily="18" charset="0"/>
              </a:rPr>
              <a:t> </a:t>
            </a:r>
            <a:r>
              <a:rPr lang="en-AU" sz="2400" b="1" dirty="0" smtClean="0">
                <a:latin typeface="Bookman Old Style" panose="02050604050505020204" pitchFamily="18" charset="0"/>
              </a:rPr>
              <a:t>… gripped </a:t>
            </a:r>
            <a:r>
              <a:rPr lang="en-AU" sz="2400" b="1" dirty="0">
                <a:latin typeface="Bookman Old Style" panose="02050604050505020204" pitchFamily="18" charset="0"/>
              </a:rPr>
              <a:t>in those very dogmas and claims of privileged access to truth that have been responsible for creating some of the most bitter conflicts dividing the earth’s inhabitants.</a:t>
            </a:r>
          </a:p>
          <a:p>
            <a:pPr fontAlgn="base"/>
            <a:r>
              <a:rPr lang="en-AU" sz="2400" b="1" dirty="0">
                <a:latin typeface="Bookman Old Style" panose="02050604050505020204" pitchFamily="18" charset="0"/>
              </a:rPr>
              <a:t> </a:t>
            </a:r>
          </a:p>
          <a:p>
            <a:pPr fontAlgn="base"/>
            <a:r>
              <a:rPr lang="en-AU" sz="2400" b="1" dirty="0" smtClean="0">
                <a:latin typeface="Bookman Old Style" panose="02050604050505020204" pitchFamily="18" charset="0"/>
              </a:rPr>
              <a:t>…To </a:t>
            </a:r>
            <a:r>
              <a:rPr lang="en-AU" sz="2400" b="1" dirty="0">
                <a:latin typeface="Bookman Old Style" panose="02050604050505020204" pitchFamily="18" charset="0"/>
              </a:rPr>
              <a:t>take only one of many examples, Europe’s sixteenth century wars of religion cost that continent the lives of some thirty percent of its entire population. …</a:t>
            </a:r>
          </a:p>
          <a:p>
            <a:pPr fontAlgn="base"/>
            <a:endParaRPr lang="en-AU" sz="2400" dirty="0">
              <a:latin typeface="Bookman Old Style" panose="02050604050505020204" pitchFamily="18" charset="0"/>
            </a:endParaRPr>
          </a:p>
          <a:p>
            <a:pPr algn="r" fontAlgn="base"/>
            <a:r>
              <a:rPr lang="en-AU" sz="2400" dirty="0" err="1" smtClean="0">
                <a:latin typeface="Bookman Old Style" panose="02050604050505020204" pitchFamily="18" charset="0"/>
              </a:rPr>
              <a:t>Bahá’í</a:t>
            </a:r>
            <a:r>
              <a:rPr lang="en-AU" sz="2400" dirty="0">
                <a:latin typeface="Bookman Old Style" panose="02050604050505020204" pitchFamily="18" charset="0"/>
              </a:rPr>
              <a:t> letter </a:t>
            </a:r>
            <a:r>
              <a:rPr lang="en-AU" sz="2400" i="1" dirty="0">
                <a:latin typeface="Bookman Old Style" panose="02050604050505020204" pitchFamily="18" charset="0"/>
              </a:rPr>
              <a:t>To The World’s Religious Leaders</a:t>
            </a:r>
            <a:r>
              <a:rPr lang="en-AU" sz="2400" dirty="0">
                <a:latin typeface="Bookman Old Style" panose="02050604050505020204" pitchFamily="18" charset="0"/>
              </a:rPr>
              <a:t>, April 2002</a:t>
            </a:r>
          </a:p>
          <a:p>
            <a:endParaRPr lang="en-AU"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34" y="276860"/>
            <a:ext cx="2764971" cy="2057400"/>
          </a:xfrm>
          <a:prstGeom prst="rect">
            <a:avLst/>
          </a:prstGeom>
        </p:spPr>
      </p:pic>
    </p:spTree>
    <p:extLst>
      <p:ext uri="{BB962C8B-B14F-4D97-AF65-F5344CB8AC3E}">
        <p14:creationId xmlns:p14="http://schemas.microsoft.com/office/powerpoint/2010/main" val="238408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780" y="541191"/>
            <a:ext cx="2118861" cy="962489"/>
          </a:xfrm>
          <a:prstGeom prst="rect">
            <a:avLst/>
          </a:prstGeom>
        </p:spPr>
      </p:pic>
      <p:sp>
        <p:nvSpPr>
          <p:cNvPr id="3" name="TextBox 2"/>
          <p:cNvSpPr txBox="1"/>
          <p:nvPr/>
        </p:nvSpPr>
        <p:spPr>
          <a:xfrm>
            <a:off x="2718641" y="625524"/>
            <a:ext cx="8219100" cy="923330"/>
          </a:xfrm>
          <a:prstGeom prst="rect">
            <a:avLst/>
          </a:prstGeom>
          <a:noFill/>
        </p:spPr>
        <p:txBody>
          <a:bodyPr wrap="square" rtlCol="0">
            <a:spAutoFit/>
          </a:bodyPr>
          <a:lstStyle/>
          <a:p>
            <a:r>
              <a:rPr lang="en-AU" b="1" dirty="0"/>
              <a:t>“Has religion been good or bad for humanity?” by Harvey Whitehouse</a:t>
            </a:r>
            <a:endParaRPr lang="en-AU" dirty="0"/>
          </a:p>
          <a:p>
            <a:r>
              <a:rPr lang="en-AU" b="1" dirty="0"/>
              <a:t>(Extracts from </a:t>
            </a:r>
            <a:r>
              <a:rPr lang="en-AU" b="1" i="1" dirty="0"/>
              <a:t>New Scientist</a:t>
            </a:r>
            <a:r>
              <a:rPr lang="en-AU" b="1" dirty="0"/>
              <a:t>, 6 April 2019)</a:t>
            </a:r>
            <a:endParaRPr lang="en-AU" dirty="0"/>
          </a:p>
          <a:p>
            <a:endParaRPr lang="en-AU" dirty="0"/>
          </a:p>
        </p:txBody>
      </p:sp>
      <p:sp>
        <p:nvSpPr>
          <p:cNvPr id="4" name="TextBox 3"/>
          <p:cNvSpPr txBox="1"/>
          <p:nvPr/>
        </p:nvSpPr>
        <p:spPr>
          <a:xfrm>
            <a:off x="904240" y="1762214"/>
            <a:ext cx="10444480" cy="2492990"/>
          </a:xfrm>
          <a:prstGeom prst="rect">
            <a:avLst/>
          </a:prstGeom>
          <a:noFill/>
        </p:spPr>
        <p:txBody>
          <a:bodyPr wrap="square" rtlCol="0">
            <a:spAutoFit/>
          </a:bodyPr>
          <a:lstStyle/>
          <a:p>
            <a:r>
              <a:rPr lang="en-AU" dirty="0"/>
              <a:t> </a:t>
            </a:r>
            <a:endParaRPr lang="en-AU" sz="2400" b="1" dirty="0">
              <a:latin typeface="Bookman Old Style" panose="02050604050505020204" pitchFamily="18" charset="0"/>
            </a:endParaRPr>
          </a:p>
          <a:p>
            <a:r>
              <a:rPr lang="en-AU" sz="2400" b="1" dirty="0">
                <a:latin typeface="Bookman Old Style" panose="02050604050505020204" pitchFamily="18" charset="0"/>
              </a:rPr>
              <a:t>Religion has given us algebra and the Spanish Inquisition, Bach’s cantatas and pogroms. The debate over whether religion lifts humanity higher or brings out our basest instincts is ancient…</a:t>
            </a:r>
          </a:p>
          <a:p>
            <a:r>
              <a:rPr lang="en-AU" sz="2400" b="1" dirty="0">
                <a:latin typeface="Bookman Old Style" panose="02050604050505020204" pitchFamily="18" charset="0"/>
              </a:rPr>
              <a:t> </a:t>
            </a:r>
          </a:p>
          <a:p>
            <a:endParaRPr lang="en-AU" dirty="0"/>
          </a:p>
        </p:txBody>
      </p:sp>
    </p:spTree>
    <p:extLst>
      <p:ext uri="{BB962C8B-B14F-4D97-AF65-F5344CB8AC3E}">
        <p14:creationId xmlns:p14="http://schemas.microsoft.com/office/powerpoint/2010/main" val="32689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780" y="541191"/>
            <a:ext cx="2118861" cy="962489"/>
          </a:xfrm>
          <a:prstGeom prst="rect">
            <a:avLst/>
          </a:prstGeom>
        </p:spPr>
      </p:pic>
      <p:sp>
        <p:nvSpPr>
          <p:cNvPr id="3" name="TextBox 2"/>
          <p:cNvSpPr txBox="1"/>
          <p:nvPr/>
        </p:nvSpPr>
        <p:spPr>
          <a:xfrm>
            <a:off x="2718641" y="580350"/>
            <a:ext cx="8219100" cy="923330"/>
          </a:xfrm>
          <a:prstGeom prst="rect">
            <a:avLst/>
          </a:prstGeom>
          <a:noFill/>
        </p:spPr>
        <p:txBody>
          <a:bodyPr wrap="square" rtlCol="0">
            <a:spAutoFit/>
          </a:bodyPr>
          <a:lstStyle/>
          <a:p>
            <a:r>
              <a:rPr lang="en-AU" b="1" dirty="0"/>
              <a:t>“Has religion been good or bad for humanity?” by Harvey Whitehouse</a:t>
            </a:r>
            <a:endParaRPr lang="en-AU" dirty="0"/>
          </a:p>
          <a:p>
            <a:r>
              <a:rPr lang="en-AU" b="1" dirty="0"/>
              <a:t>(Extracts from </a:t>
            </a:r>
            <a:r>
              <a:rPr lang="en-AU" b="1" i="1" dirty="0"/>
              <a:t>New Scientist</a:t>
            </a:r>
            <a:r>
              <a:rPr lang="en-AU" b="1" dirty="0"/>
              <a:t>, 6 April 2019)</a:t>
            </a:r>
            <a:endParaRPr lang="en-AU" dirty="0"/>
          </a:p>
          <a:p>
            <a:endParaRPr lang="en-AU" dirty="0"/>
          </a:p>
        </p:txBody>
      </p:sp>
      <p:sp>
        <p:nvSpPr>
          <p:cNvPr id="4" name="TextBox 3"/>
          <p:cNvSpPr txBox="1"/>
          <p:nvPr/>
        </p:nvSpPr>
        <p:spPr>
          <a:xfrm>
            <a:off x="955040" y="2174240"/>
            <a:ext cx="10444480" cy="2308324"/>
          </a:xfrm>
          <a:prstGeom prst="rect">
            <a:avLst/>
          </a:prstGeom>
          <a:noFill/>
        </p:spPr>
        <p:txBody>
          <a:bodyPr wrap="square" rtlCol="0">
            <a:spAutoFit/>
          </a:bodyPr>
          <a:lstStyle/>
          <a:p>
            <a:r>
              <a:rPr lang="en-AU" dirty="0"/>
              <a:t> </a:t>
            </a:r>
            <a:r>
              <a:rPr lang="en-AU" sz="2400" b="1" dirty="0" smtClean="0">
                <a:latin typeface="Bookman Old Style" panose="02050604050505020204" pitchFamily="18" charset="0"/>
              </a:rPr>
              <a:t>But </a:t>
            </a:r>
            <a:r>
              <a:rPr lang="en-AU" sz="2400" b="1" dirty="0">
                <a:latin typeface="Bookman Old Style" panose="02050604050505020204" pitchFamily="18" charset="0"/>
              </a:rPr>
              <a:t>first, what do we mean by “good” and “bad”? Should religion be considered good if it has inspired magnificent art but enslaved millions? Would it be judged bad if it ensured equality at the price of free expression?...</a:t>
            </a:r>
          </a:p>
          <a:p>
            <a:r>
              <a:rPr lang="en-AU" sz="2400" b="1" dirty="0">
                <a:latin typeface="Bookman Old Style" panose="02050604050505020204" pitchFamily="18" charset="0"/>
              </a:rPr>
              <a:t> </a:t>
            </a:r>
          </a:p>
          <a:p>
            <a:r>
              <a:rPr lang="en-AU" sz="2400" b="1" dirty="0">
                <a:latin typeface="Bookman Old Style" panose="02050604050505020204" pitchFamily="18" charset="0"/>
              </a:rPr>
              <a:t> </a:t>
            </a:r>
            <a:endParaRPr lang="en-AU" dirty="0"/>
          </a:p>
        </p:txBody>
      </p:sp>
    </p:spTree>
    <p:extLst>
      <p:ext uri="{BB962C8B-B14F-4D97-AF65-F5344CB8AC3E}">
        <p14:creationId xmlns:p14="http://schemas.microsoft.com/office/powerpoint/2010/main" val="268591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780" y="541191"/>
            <a:ext cx="2118861" cy="962489"/>
          </a:xfrm>
          <a:prstGeom prst="rect">
            <a:avLst/>
          </a:prstGeom>
        </p:spPr>
      </p:pic>
      <p:sp>
        <p:nvSpPr>
          <p:cNvPr id="3" name="TextBox 2"/>
          <p:cNvSpPr txBox="1"/>
          <p:nvPr/>
        </p:nvSpPr>
        <p:spPr>
          <a:xfrm>
            <a:off x="2718641" y="580350"/>
            <a:ext cx="8219100" cy="923330"/>
          </a:xfrm>
          <a:prstGeom prst="rect">
            <a:avLst/>
          </a:prstGeom>
          <a:noFill/>
        </p:spPr>
        <p:txBody>
          <a:bodyPr wrap="square" rtlCol="0">
            <a:spAutoFit/>
          </a:bodyPr>
          <a:lstStyle/>
          <a:p>
            <a:r>
              <a:rPr lang="en-AU" b="1" dirty="0"/>
              <a:t>“Has religion been good or bad for humanity?” by Harvey Whitehouse</a:t>
            </a:r>
            <a:endParaRPr lang="en-AU" dirty="0"/>
          </a:p>
          <a:p>
            <a:r>
              <a:rPr lang="en-AU" b="1" dirty="0"/>
              <a:t>(Extracts from </a:t>
            </a:r>
            <a:r>
              <a:rPr lang="en-AU" b="1" i="1" dirty="0"/>
              <a:t>New Scientist</a:t>
            </a:r>
            <a:r>
              <a:rPr lang="en-AU" b="1" dirty="0"/>
              <a:t>, 6 April 2019)</a:t>
            </a:r>
            <a:endParaRPr lang="en-AU" dirty="0"/>
          </a:p>
          <a:p>
            <a:endParaRPr lang="en-AU" dirty="0"/>
          </a:p>
        </p:txBody>
      </p:sp>
      <p:sp>
        <p:nvSpPr>
          <p:cNvPr id="4" name="TextBox 3"/>
          <p:cNvSpPr txBox="1"/>
          <p:nvPr/>
        </p:nvSpPr>
        <p:spPr>
          <a:xfrm>
            <a:off x="1026160" y="1889760"/>
            <a:ext cx="10444480" cy="5170646"/>
          </a:xfrm>
          <a:prstGeom prst="rect">
            <a:avLst/>
          </a:prstGeom>
          <a:noFill/>
        </p:spPr>
        <p:txBody>
          <a:bodyPr wrap="square" rtlCol="0">
            <a:spAutoFit/>
          </a:bodyPr>
          <a:lstStyle/>
          <a:p>
            <a:r>
              <a:rPr lang="en-AU" sz="2400" b="1" dirty="0" smtClean="0">
                <a:latin typeface="Bookman Old Style" panose="02050604050505020204" pitchFamily="18" charset="0"/>
              </a:rPr>
              <a:t>Alternatively</a:t>
            </a:r>
            <a:r>
              <a:rPr lang="en-AU" sz="2400" b="1" dirty="0">
                <a:latin typeface="Bookman Old Style" panose="02050604050505020204" pitchFamily="18" charset="0"/>
              </a:rPr>
              <a:t>, we can ask whether religion has helped societies grow and flourish. Is it, as many believe, a form of social glue that builds cooperation? </a:t>
            </a:r>
            <a:r>
              <a:rPr lang="en-AU" sz="2400" b="1" dirty="0" smtClean="0">
                <a:latin typeface="Bookman Old Style" panose="02050604050505020204" pitchFamily="18" charset="0"/>
              </a:rPr>
              <a:t>…</a:t>
            </a:r>
          </a:p>
          <a:p>
            <a:endParaRPr lang="en-AU" sz="2400" b="1" dirty="0">
              <a:latin typeface="Bookman Old Style" panose="02050604050505020204" pitchFamily="18" charset="0"/>
            </a:endParaRPr>
          </a:p>
          <a:p>
            <a:r>
              <a:rPr lang="en-AU" sz="2400" b="1" dirty="0" smtClean="0">
                <a:latin typeface="Bookman Old Style" panose="02050604050505020204" pitchFamily="18" charset="0"/>
              </a:rPr>
              <a:t>A </a:t>
            </a:r>
            <a:r>
              <a:rPr lang="en-AU" sz="2400" b="1" dirty="0">
                <a:latin typeface="Bookman Old Style" panose="02050604050505020204" pitchFamily="18" charset="0"/>
              </a:rPr>
              <a:t>study involving 60 societies, ranging from small groups to the very largest, found that people everywhere equate “good” with cooperative behaviours and “bad” with non-cooperative ones….</a:t>
            </a:r>
          </a:p>
          <a:p>
            <a:r>
              <a:rPr lang="en-AU" sz="2400" b="1" dirty="0">
                <a:latin typeface="Bookman Old Style" panose="02050604050505020204" pitchFamily="18" charset="0"/>
              </a:rPr>
              <a:t> </a:t>
            </a:r>
          </a:p>
          <a:p>
            <a:r>
              <a:rPr lang="en-AU" sz="2400" b="1" dirty="0" smtClean="0">
                <a:latin typeface="Bookman Old Style" panose="02050604050505020204" pitchFamily="18" charset="0"/>
              </a:rPr>
              <a:t>In 2010 [we] began building a history databank…to investigate these hypotheses rigorously and on a global scale. To date, it contains information on more than 400 societies that have existed around the world over the past 10,000 years…</a:t>
            </a:r>
          </a:p>
          <a:p>
            <a:r>
              <a:rPr lang="en-AU" sz="2400" b="1" dirty="0" smtClean="0">
                <a:latin typeface="Bookman Old Style" panose="02050604050505020204" pitchFamily="18" charset="0"/>
              </a:rPr>
              <a:t> </a:t>
            </a:r>
          </a:p>
          <a:p>
            <a:endParaRPr lang="en-AU" dirty="0"/>
          </a:p>
        </p:txBody>
      </p:sp>
    </p:spTree>
    <p:extLst>
      <p:ext uri="{BB962C8B-B14F-4D97-AF65-F5344CB8AC3E}">
        <p14:creationId xmlns:p14="http://schemas.microsoft.com/office/powerpoint/2010/main" val="2103525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780" y="541191"/>
            <a:ext cx="2118861" cy="962489"/>
          </a:xfrm>
          <a:prstGeom prst="rect">
            <a:avLst/>
          </a:prstGeom>
        </p:spPr>
      </p:pic>
      <p:sp>
        <p:nvSpPr>
          <p:cNvPr id="3" name="TextBox 2"/>
          <p:cNvSpPr txBox="1"/>
          <p:nvPr/>
        </p:nvSpPr>
        <p:spPr>
          <a:xfrm>
            <a:off x="2718641" y="560770"/>
            <a:ext cx="8219100" cy="923330"/>
          </a:xfrm>
          <a:prstGeom prst="rect">
            <a:avLst/>
          </a:prstGeom>
          <a:noFill/>
        </p:spPr>
        <p:txBody>
          <a:bodyPr wrap="square" rtlCol="0">
            <a:spAutoFit/>
          </a:bodyPr>
          <a:lstStyle/>
          <a:p>
            <a:r>
              <a:rPr lang="en-AU" b="1" dirty="0"/>
              <a:t>“Has religion been good or bad for humanity?” by Harvey Whitehouse</a:t>
            </a:r>
            <a:endParaRPr lang="en-AU" dirty="0"/>
          </a:p>
          <a:p>
            <a:r>
              <a:rPr lang="en-AU" b="1" dirty="0"/>
              <a:t>(Extracts from </a:t>
            </a:r>
            <a:r>
              <a:rPr lang="en-AU" b="1" i="1" dirty="0"/>
              <a:t>New Scientist</a:t>
            </a:r>
            <a:r>
              <a:rPr lang="en-AU" b="1" dirty="0"/>
              <a:t>, 6 April 2019)</a:t>
            </a:r>
            <a:endParaRPr lang="en-AU" dirty="0"/>
          </a:p>
          <a:p>
            <a:endParaRPr lang="en-AU" dirty="0"/>
          </a:p>
        </p:txBody>
      </p:sp>
      <p:sp>
        <p:nvSpPr>
          <p:cNvPr id="4" name="TextBox 3"/>
          <p:cNvSpPr txBox="1"/>
          <p:nvPr/>
        </p:nvSpPr>
        <p:spPr>
          <a:xfrm>
            <a:off x="955040" y="2174240"/>
            <a:ext cx="10444480" cy="2492990"/>
          </a:xfrm>
          <a:prstGeom prst="rect">
            <a:avLst/>
          </a:prstGeom>
          <a:noFill/>
        </p:spPr>
        <p:txBody>
          <a:bodyPr wrap="square" rtlCol="0">
            <a:spAutoFit/>
          </a:bodyPr>
          <a:lstStyle/>
          <a:p>
            <a:r>
              <a:rPr lang="en-AU" dirty="0"/>
              <a:t> </a:t>
            </a:r>
            <a:endParaRPr lang="en-AU" sz="2400" b="1" dirty="0">
              <a:latin typeface="Bookman Old Style" panose="02050604050505020204" pitchFamily="18" charset="0"/>
            </a:endParaRPr>
          </a:p>
          <a:p>
            <a:r>
              <a:rPr lang="en-AU" sz="2400" b="1" dirty="0" smtClean="0">
                <a:latin typeface="Bookman Old Style" panose="02050604050505020204" pitchFamily="18" charset="0"/>
              </a:rPr>
              <a:t>The </a:t>
            </a:r>
            <a:r>
              <a:rPr lang="en-AU" sz="2400" b="1" dirty="0">
                <a:latin typeface="Bookman Old Style" panose="02050604050505020204" pitchFamily="18" charset="0"/>
              </a:rPr>
              <a:t>societies that expanded to a million or more were those that found a new way to build cooperation – Big </a:t>
            </a:r>
            <a:r>
              <a:rPr lang="en-AU" sz="2400" b="1" dirty="0" smtClean="0">
                <a:latin typeface="Bookman Old Style" panose="02050604050505020204" pitchFamily="18" charset="0"/>
              </a:rPr>
              <a:t>Gods*. </a:t>
            </a:r>
            <a:r>
              <a:rPr lang="en-AU" sz="2400" b="1" dirty="0">
                <a:latin typeface="Bookman Old Style" panose="02050604050505020204" pitchFamily="18" charset="0"/>
              </a:rPr>
              <a:t>They demoted their rulers to the status of mortals, laid the seeds of democracy and the rule of law, and fostered a more egalitarian distribution of rights and obligations…</a:t>
            </a:r>
          </a:p>
          <a:p>
            <a:endParaRPr lang="en-AU" dirty="0"/>
          </a:p>
        </p:txBody>
      </p:sp>
      <p:sp>
        <p:nvSpPr>
          <p:cNvPr id="5" name="TextBox 4"/>
          <p:cNvSpPr txBox="1"/>
          <p:nvPr/>
        </p:nvSpPr>
        <p:spPr>
          <a:xfrm>
            <a:off x="5293360" y="5384800"/>
            <a:ext cx="6553200" cy="923330"/>
          </a:xfrm>
          <a:prstGeom prst="rect">
            <a:avLst/>
          </a:prstGeom>
          <a:noFill/>
        </p:spPr>
        <p:txBody>
          <a:bodyPr wrap="square" rtlCol="0">
            <a:spAutoFit/>
          </a:bodyPr>
          <a:lstStyle/>
          <a:p>
            <a:r>
              <a:rPr lang="en-AU" b="1" dirty="0" smtClean="0">
                <a:latin typeface="Bookman Old Style" panose="02050604050505020204" pitchFamily="18" charset="0"/>
              </a:rPr>
              <a:t>“Big Gods”: deities who demand that their moral code be observed by all, and who have supernatural powers of surveillance and enforcement.</a:t>
            </a:r>
            <a:endParaRPr lang="en-AU" b="1" dirty="0">
              <a:latin typeface="Bookman Old Style" panose="02050604050505020204" pitchFamily="18" charset="0"/>
            </a:endParaRPr>
          </a:p>
        </p:txBody>
      </p:sp>
    </p:spTree>
    <p:extLst>
      <p:ext uri="{BB962C8B-B14F-4D97-AF65-F5344CB8AC3E}">
        <p14:creationId xmlns:p14="http://schemas.microsoft.com/office/powerpoint/2010/main" val="3714162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10640" y="1574800"/>
            <a:ext cx="8686800" cy="4344907"/>
          </a:xfrm>
          <a:prstGeom prst="rect">
            <a:avLst/>
          </a:prstGeom>
          <a:noFill/>
        </p:spPr>
        <p:txBody>
          <a:bodyPr wrap="square" rtlCol="0">
            <a:spAutoFit/>
          </a:bodyPr>
          <a:lstStyle/>
          <a:p>
            <a:endParaRPr lang="en-AU" b="1" dirty="0"/>
          </a:p>
          <a:p>
            <a:pPr algn="r">
              <a:lnSpc>
                <a:spcPct val="107000"/>
              </a:lnSpc>
              <a:spcAft>
                <a:spcPts val="0"/>
              </a:spcAft>
            </a:pPr>
            <a:r>
              <a:rPr lang="en-AU" b="1" dirty="0">
                <a:solidFill>
                  <a:srgbClr val="7030A0"/>
                </a:solidFill>
                <a:latin typeface="Bookman Old Style" panose="02050604050505020204" pitchFamily="18" charset="0"/>
                <a:ea typeface="Calibri" panose="020F0502020204030204" pitchFamily="34" charset="0"/>
                <a:cs typeface="Calibri" panose="020F0502020204030204" pitchFamily="34" charset="0"/>
              </a:rPr>
              <a:t>What do religions say about “cooperation</a:t>
            </a:r>
            <a:r>
              <a:rPr lang="en-AU" b="1" dirty="0" smtClean="0">
                <a:solidFill>
                  <a:srgbClr val="7030A0"/>
                </a:solidFill>
                <a:latin typeface="Bookman Old Style" panose="02050604050505020204" pitchFamily="18" charset="0"/>
                <a:ea typeface="Calibri" panose="020F0502020204030204" pitchFamily="34" charset="0"/>
                <a:cs typeface="Calibri" panose="020F0502020204030204" pitchFamily="34" charset="0"/>
              </a:rPr>
              <a:t>”?</a:t>
            </a:r>
          </a:p>
          <a:p>
            <a:pPr algn="r">
              <a:lnSpc>
                <a:spcPct val="107000"/>
              </a:lnSpc>
              <a:spcAft>
                <a:spcPts val="0"/>
              </a:spcAft>
            </a:pPr>
            <a:endParaRPr lang="en-AU" sz="2400" b="1" dirty="0" smtClean="0">
              <a:solidFill>
                <a:srgbClr val="7030A0"/>
              </a:solidFill>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b="1" dirty="0" smtClean="0">
              <a:solidFill>
                <a:srgbClr val="000000"/>
              </a:solidFill>
              <a:latin typeface="Bookman Old Style" panose="02050604050505020204" pitchFamily="18" charset="0"/>
              <a:ea typeface="Calibri" panose="020F0502020204030204" pitchFamily="34" charset="0"/>
              <a:cs typeface="Calibri" panose="020F0502020204030204" pitchFamily="34" charset="0"/>
            </a:endParaRPr>
          </a:p>
          <a:p>
            <a:pPr>
              <a:lnSpc>
                <a:spcPct val="107000"/>
              </a:lnSpc>
              <a:spcAft>
                <a:spcPts val="0"/>
              </a:spcAft>
            </a:pP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2400" b="1" dirty="0" smtClean="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No </a:t>
            </a:r>
            <a:r>
              <a:rPr lang="en-AU" sz="2400" b="1" dirty="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one is superior, none inferior. All are brothers marching forward to prosperity</a:t>
            </a:r>
            <a:r>
              <a:rPr lang="en-AU" sz="2400" b="1" dirty="0" smtClean="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 </a:t>
            </a:r>
            <a:endParaRPr lang="en-AU" sz="2400" dirty="0" smtClean="0">
              <a:effectLst/>
              <a:latin typeface="Bookman Old Style" panose="02050604050505020204" pitchFamily="18" charset="0"/>
              <a:ea typeface="Calibri" panose="020F0502020204030204" pitchFamily="34" charset="0"/>
              <a:cs typeface="Times New Roman" panose="02020603050405020304" pitchFamily="18" charset="0"/>
            </a:endParaRPr>
          </a:p>
          <a:p>
            <a:pPr algn="r">
              <a:lnSpc>
                <a:spcPct val="107000"/>
              </a:lnSpc>
              <a:spcAft>
                <a:spcPts val="0"/>
              </a:spcAft>
            </a:pPr>
            <a:r>
              <a:rPr lang="en-AU" b="1" dirty="0" smtClean="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 </a:t>
            </a:r>
            <a:r>
              <a:rPr lang="en-AU" dirty="0" smtClean="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Rig </a:t>
            </a:r>
            <a:r>
              <a:rPr lang="en-AU" dirty="0">
                <a:solidFill>
                  <a:srgbClr val="2D2D2D"/>
                </a:solidFill>
                <a:latin typeface="Bookman Old Style" panose="02050604050505020204" pitchFamily="18" charset="0"/>
                <a:ea typeface="Calibri" panose="020F0502020204030204" pitchFamily="34" charset="0"/>
                <a:cs typeface="Times New Roman" panose="02020603050405020304" pitchFamily="18" charset="0"/>
              </a:rPr>
              <a:t>Veda V.60.5</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2040"/>
              </a:lnSpc>
              <a:spcAft>
                <a:spcPts val="800"/>
              </a:spcAft>
            </a:pP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b="1" dirty="0">
                <a:solidFill>
                  <a:srgbClr val="000000"/>
                </a:solidFill>
                <a:latin typeface="Bookman Old Style" panose="02050604050505020204" pitchFamily="18" charset="0"/>
                <a:ea typeface="Calibri" panose="020F0502020204030204" pitchFamily="34" charset="0"/>
                <a:cs typeface="Calibri" panose="020F0502020204030204" pitchFamily="34" charset="0"/>
              </a:rPr>
              <a:t> </a:t>
            </a:r>
            <a:endParaRPr lang="en-AU" sz="2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a:p>
            <a:endParaRPr lang="en-AU"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769" y="932905"/>
            <a:ext cx="4164512" cy="1567027"/>
          </a:xfrm>
          <a:prstGeom prst="rect">
            <a:avLst/>
          </a:prstGeom>
        </p:spPr>
      </p:pic>
    </p:spTree>
    <p:extLst>
      <p:ext uri="{BB962C8B-B14F-4D97-AF65-F5344CB8AC3E}">
        <p14:creationId xmlns:p14="http://schemas.microsoft.com/office/powerpoint/2010/main" val="1244424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877</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Bookman Old Style</vt:lpstr>
      <vt:lpstr>Calibri</vt:lpstr>
      <vt:lpstr>Calibri Light</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Dibdin</dc:creator>
  <cp:lastModifiedBy>Colin Dibdin</cp:lastModifiedBy>
  <cp:revision>13</cp:revision>
  <dcterms:created xsi:type="dcterms:W3CDTF">2024-11-06T00:13:02Z</dcterms:created>
  <dcterms:modified xsi:type="dcterms:W3CDTF">2024-11-06T06:59:48Z</dcterms:modified>
</cp:coreProperties>
</file>