
<file path=[Content_Types].xml><?xml version="1.0" encoding="utf-8"?>
<Types xmlns="http://schemas.openxmlformats.org/package/2006/content-types">
  <Default Extension="png" ContentType="image/png"/>
  <Default Extension="jpeg" ContentType="image/jpeg"/>
  <Default Extension="m4a" ContentType="audio/mp4"/>
  <Default Extension="rels" ContentType="application/vnd.openxmlformats-package.relationships+xml"/>
  <Default Extension="xml" ContentType="application/xml"/>
  <Default Extension="gif" ContentType="image/gif"/>
  <Default Extension="jpg" ContentType="image/jpeg"/>
  <Default Extension="crdownload"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31"/>
  </p:notesMasterIdLst>
  <p:handoutMasterIdLst>
    <p:handoutMasterId r:id="rId32"/>
  </p:handoutMasterIdLst>
  <p:sldIdLst>
    <p:sldId id="256" r:id="rId2"/>
    <p:sldId id="257" r:id="rId3"/>
    <p:sldId id="264" r:id="rId4"/>
    <p:sldId id="265" r:id="rId5"/>
    <p:sldId id="266" r:id="rId6"/>
    <p:sldId id="258" r:id="rId7"/>
    <p:sldId id="267" r:id="rId8"/>
    <p:sldId id="268" r:id="rId9"/>
    <p:sldId id="269" r:id="rId10"/>
    <p:sldId id="259" r:id="rId11"/>
    <p:sldId id="270" r:id="rId12"/>
    <p:sldId id="272" r:id="rId13"/>
    <p:sldId id="273" r:id="rId14"/>
    <p:sldId id="260" r:id="rId15"/>
    <p:sldId id="274" r:id="rId16"/>
    <p:sldId id="275" r:id="rId17"/>
    <p:sldId id="276" r:id="rId18"/>
    <p:sldId id="261" r:id="rId19"/>
    <p:sldId id="277" r:id="rId20"/>
    <p:sldId id="278" r:id="rId21"/>
    <p:sldId id="284" r:id="rId22"/>
    <p:sldId id="285" r:id="rId23"/>
    <p:sldId id="279" r:id="rId24"/>
    <p:sldId id="262" r:id="rId25"/>
    <p:sldId id="280" r:id="rId26"/>
    <p:sldId id="281" r:id="rId27"/>
    <p:sldId id="282" r:id="rId28"/>
    <p:sldId id="263" r:id="rId29"/>
    <p:sldId id="283" r:id="rId30"/>
  </p:sldIdLst>
  <p:sldSz cx="12192000" cy="6858000"/>
  <p:notesSz cx="7004050" cy="929005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notesView">
  <p:normalViewPr>
    <p:restoredLeft sz="14995" autoAdjust="0"/>
    <p:restoredTop sz="94660"/>
  </p:normalViewPr>
  <p:slideViewPr>
    <p:cSldViewPr snapToGrid="0">
      <p:cViewPr varScale="1">
        <p:scale>
          <a:sx n="55" d="100"/>
          <a:sy n="55" d="100"/>
        </p:scale>
        <p:origin x="634" y="31"/>
      </p:cViewPr>
      <p:guideLst/>
    </p:cSldViewPr>
  </p:slideViewPr>
  <p:notesTextViewPr>
    <p:cViewPr>
      <p:scale>
        <a:sx n="1" d="1"/>
        <a:sy n="1" d="1"/>
      </p:scale>
      <p:origin x="0" y="0"/>
    </p:cViewPr>
  </p:notesTextViewPr>
  <p:notesViewPr>
    <p:cSldViewPr snapToGrid="0">
      <p:cViewPr>
        <p:scale>
          <a:sx n="100" d="100"/>
          <a:sy n="100" d="100"/>
        </p:scale>
        <p:origin x="1035" y="-1711"/>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5852" cy="465023"/>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sz="quarter" idx="1"/>
          </p:nvPr>
        </p:nvSpPr>
        <p:spPr>
          <a:xfrm>
            <a:off x="3966563" y="0"/>
            <a:ext cx="3035852" cy="465023"/>
          </a:xfrm>
          <a:prstGeom prst="rect">
            <a:avLst/>
          </a:prstGeom>
        </p:spPr>
        <p:txBody>
          <a:bodyPr vert="horz" lIns="91440" tIns="45720" rIns="91440" bIns="45720" rtlCol="0"/>
          <a:lstStyle>
            <a:lvl1pPr algn="r">
              <a:defRPr sz="1200"/>
            </a:lvl1pPr>
          </a:lstStyle>
          <a:p>
            <a:fld id="{B9C05BC3-DC2B-4406-80CD-324A6B178595}" type="datetimeFigureOut">
              <a:rPr lang="en-AU" smtClean="0"/>
              <a:t>5/09/2024</a:t>
            </a:fld>
            <a:endParaRPr lang="en-AU"/>
          </a:p>
        </p:txBody>
      </p:sp>
      <p:sp>
        <p:nvSpPr>
          <p:cNvPr id="4" name="Footer Placeholder 3"/>
          <p:cNvSpPr>
            <a:spLocks noGrp="1"/>
          </p:cNvSpPr>
          <p:nvPr>
            <p:ph type="ftr" sz="quarter" idx="2"/>
          </p:nvPr>
        </p:nvSpPr>
        <p:spPr>
          <a:xfrm>
            <a:off x="0" y="8825027"/>
            <a:ext cx="3035852" cy="465023"/>
          </a:xfrm>
          <a:prstGeom prst="rect">
            <a:avLst/>
          </a:prstGeom>
        </p:spPr>
        <p:txBody>
          <a:bodyPr vert="horz" lIns="91440" tIns="45720" rIns="91440" bIns="45720" rtlCol="0" anchor="b"/>
          <a:lstStyle>
            <a:lvl1pPr algn="l">
              <a:defRPr sz="1200"/>
            </a:lvl1pPr>
          </a:lstStyle>
          <a:p>
            <a:endParaRPr lang="en-AU"/>
          </a:p>
        </p:txBody>
      </p:sp>
      <p:sp>
        <p:nvSpPr>
          <p:cNvPr id="5" name="Slide Number Placeholder 4"/>
          <p:cNvSpPr>
            <a:spLocks noGrp="1"/>
          </p:cNvSpPr>
          <p:nvPr>
            <p:ph type="sldNum" sz="quarter" idx="3"/>
          </p:nvPr>
        </p:nvSpPr>
        <p:spPr>
          <a:xfrm>
            <a:off x="3966563" y="8825027"/>
            <a:ext cx="3035852" cy="465023"/>
          </a:xfrm>
          <a:prstGeom prst="rect">
            <a:avLst/>
          </a:prstGeom>
        </p:spPr>
        <p:txBody>
          <a:bodyPr vert="horz" lIns="91440" tIns="45720" rIns="91440" bIns="45720" rtlCol="0" anchor="b"/>
          <a:lstStyle>
            <a:lvl1pPr algn="r">
              <a:defRPr sz="1200"/>
            </a:lvl1pPr>
          </a:lstStyle>
          <a:p>
            <a:fld id="{6F28CB33-F5C4-494F-BE58-908B6695F99F}" type="slidenum">
              <a:rPr lang="en-AU" smtClean="0"/>
              <a:t>‹#›</a:t>
            </a:fld>
            <a:endParaRPr lang="en-AU"/>
          </a:p>
        </p:txBody>
      </p:sp>
    </p:spTree>
    <p:extLst>
      <p:ext uri="{BB962C8B-B14F-4D97-AF65-F5344CB8AC3E}">
        <p14:creationId xmlns:p14="http://schemas.microsoft.com/office/powerpoint/2010/main" val="42608965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035088" cy="466116"/>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967342" y="0"/>
            <a:ext cx="3035088" cy="466116"/>
          </a:xfrm>
          <a:prstGeom prst="rect">
            <a:avLst/>
          </a:prstGeom>
        </p:spPr>
        <p:txBody>
          <a:bodyPr vert="horz" lIns="91440" tIns="45720" rIns="91440" bIns="45720" rtlCol="0"/>
          <a:lstStyle>
            <a:lvl1pPr algn="r">
              <a:defRPr sz="1200"/>
            </a:lvl1pPr>
          </a:lstStyle>
          <a:p>
            <a:fld id="{700911CF-4793-414D-B00C-F5405F17DFCD}" type="datetimeFigureOut">
              <a:rPr lang="en-AU" smtClean="0"/>
              <a:t>5/09/2024</a:t>
            </a:fld>
            <a:endParaRPr lang="en-AU"/>
          </a:p>
        </p:txBody>
      </p:sp>
      <p:sp>
        <p:nvSpPr>
          <p:cNvPr id="4" name="Slide Image Placeholder 3"/>
          <p:cNvSpPr>
            <a:spLocks noGrp="1" noRot="1" noChangeAspect="1"/>
          </p:cNvSpPr>
          <p:nvPr>
            <p:ph type="sldImg" idx="2"/>
          </p:nvPr>
        </p:nvSpPr>
        <p:spPr>
          <a:xfrm>
            <a:off x="714375" y="1162050"/>
            <a:ext cx="5575300" cy="3135313"/>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700406" y="4470836"/>
            <a:ext cx="5603240" cy="3657957"/>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6" name="Footer Placeholder 5"/>
          <p:cNvSpPr>
            <a:spLocks noGrp="1"/>
          </p:cNvSpPr>
          <p:nvPr>
            <p:ph type="ftr" sz="quarter" idx="4"/>
          </p:nvPr>
        </p:nvSpPr>
        <p:spPr>
          <a:xfrm>
            <a:off x="1" y="8823936"/>
            <a:ext cx="3035088" cy="466115"/>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967342" y="8823936"/>
            <a:ext cx="3035088" cy="466115"/>
          </a:xfrm>
          <a:prstGeom prst="rect">
            <a:avLst/>
          </a:prstGeom>
        </p:spPr>
        <p:txBody>
          <a:bodyPr vert="horz" lIns="91440" tIns="45720" rIns="91440" bIns="45720" rtlCol="0" anchor="b"/>
          <a:lstStyle>
            <a:lvl1pPr algn="r">
              <a:defRPr sz="1200"/>
            </a:lvl1pPr>
          </a:lstStyle>
          <a:p>
            <a:fld id="{38AAF413-0A16-4828-8118-2D66F5683630}" type="slidenum">
              <a:rPr lang="en-AU" smtClean="0"/>
              <a:t>‹#›</a:t>
            </a:fld>
            <a:endParaRPr lang="en-AU"/>
          </a:p>
        </p:txBody>
      </p:sp>
    </p:spTree>
    <p:extLst>
      <p:ext uri="{BB962C8B-B14F-4D97-AF65-F5344CB8AC3E}">
        <p14:creationId xmlns:p14="http://schemas.microsoft.com/office/powerpoint/2010/main" val="32419218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AMIABLE ENCOUNTERS WITH THE CATHOLIC COMMUNITY</a:t>
            </a:r>
            <a:endParaRPr lang="en-AU"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endParaRPr lang="en-AU"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One of the practices of this interfaith group is learn from others. You may have heard of Leonard </a:t>
            </a:r>
            <a:r>
              <a:rPr lang="en-US" sz="1200" kern="1200" dirty="0" err="1" smtClean="0">
                <a:solidFill>
                  <a:schemeClr val="tx1"/>
                </a:solidFill>
                <a:effectLst/>
                <a:latin typeface="+mn-lt"/>
                <a:ea typeface="+mn-ea"/>
                <a:cs typeface="+mn-cs"/>
              </a:rPr>
              <a:t>Swidler</a:t>
            </a:r>
            <a:r>
              <a:rPr lang="en-US" sz="1200" kern="1200" dirty="0" smtClean="0">
                <a:solidFill>
                  <a:schemeClr val="tx1"/>
                </a:solidFill>
                <a:effectLst/>
                <a:latin typeface="+mn-lt"/>
                <a:ea typeface="+mn-ea"/>
                <a:cs typeface="+mn-cs"/>
              </a:rPr>
              <a:t>, the Professor of Catholic Thought and Interreligious Dialogue. He wrote that in dialogue “Each participant eventually must attempt to experience the partner’s religion or ideology “from within,” for a religion or ideology is not merely something of the head, but also of the spirit, heart, and “whole being,” individual and communal. ”</a:t>
            </a:r>
            <a:endParaRPr lang="en-AU"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As you can see from this opening slide, I will skate over a lot of ground in the next 30 minutes, sharing a little of what I have learned and experienced. Where I think I have experienced something “from within” I will mention that, but my perspective is limited because I have not participated in some of the most important elements of the Catholic experience such as baptism or communion.</a:t>
            </a:r>
            <a:endParaRPr lang="en-AU" sz="1200" kern="1200" dirty="0" smtClean="0">
              <a:solidFill>
                <a:schemeClr val="tx1"/>
              </a:solidFill>
              <a:effectLst/>
              <a:latin typeface="+mn-lt"/>
              <a:ea typeface="+mn-ea"/>
              <a:cs typeface="+mn-cs"/>
            </a:endParaRPr>
          </a:p>
          <a:p>
            <a:endParaRPr lang="en-AU" dirty="0"/>
          </a:p>
        </p:txBody>
      </p:sp>
      <p:sp>
        <p:nvSpPr>
          <p:cNvPr id="4" name="Slide Number Placeholder 3"/>
          <p:cNvSpPr>
            <a:spLocks noGrp="1"/>
          </p:cNvSpPr>
          <p:nvPr>
            <p:ph type="sldNum" sz="quarter" idx="10"/>
          </p:nvPr>
        </p:nvSpPr>
        <p:spPr/>
        <p:txBody>
          <a:bodyPr/>
          <a:lstStyle/>
          <a:p>
            <a:fld id="{38AAF413-0A16-4828-8118-2D66F5683630}" type="slidenum">
              <a:rPr lang="en-AU" smtClean="0"/>
              <a:t>1</a:t>
            </a:fld>
            <a:endParaRPr lang="en-AU"/>
          </a:p>
        </p:txBody>
      </p:sp>
    </p:spTree>
    <p:extLst>
      <p:ext uri="{BB962C8B-B14F-4D97-AF65-F5344CB8AC3E}">
        <p14:creationId xmlns:p14="http://schemas.microsoft.com/office/powerpoint/2010/main" val="199460702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MARRIAGE</a:t>
            </a:r>
            <a:endParaRPr lang="en-AU"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endParaRPr lang="en-AU"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Yung and I married in 1981 in Adelaide. The photo on the right shows Yung and I with Father Jeff </a:t>
            </a:r>
            <a:r>
              <a:rPr lang="en-US" sz="1200" kern="1200" dirty="0" err="1" smtClean="0">
                <a:solidFill>
                  <a:schemeClr val="tx1"/>
                </a:solidFill>
                <a:effectLst/>
                <a:latin typeface="+mn-lt"/>
                <a:ea typeface="+mn-ea"/>
                <a:cs typeface="+mn-cs"/>
              </a:rPr>
              <a:t>Foale</a:t>
            </a:r>
            <a:r>
              <a:rPr lang="en-US" sz="1200" kern="1200" dirty="0" smtClean="0">
                <a:solidFill>
                  <a:schemeClr val="tx1"/>
                </a:solidFill>
                <a:effectLst/>
                <a:latin typeface="+mn-lt"/>
                <a:ea typeface="+mn-ea"/>
                <a:cs typeface="+mn-cs"/>
              </a:rPr>
              <a:t>. One of the Nuns is Pauline Compton. The Compton family has been very kind to us in Sydney. In the Catholic religion marriage is one of 7 official sacraments. </a:t>
            </a:r>
            <a:r>
              <a:rPr lang="en-US" sz="1200" b="1" kern="1200" dirty="0" smtClean="0">
                <a:solidFill>
                  <a:schemeClr val="tx1"/>
                </a:solidFill>
                <a:effectLst/>
                <a:latin typeface="+mn-lt"/>
                <a:ea typeface="+mn-ea"/>
                <a:cs typeface="+mn-cs"/>
              </a:rPr>
              <a:t>Sacraments</a:t>
            </a:r>
            <a:r>
              <a:rPr lang="en-US" sz="1200" kern="1200" dirty="0" smtClean="0">
                <a:solidFill>
                  <a:schemeClr val="tx1"/>
                </a:solidFill>
                <a:effectLst/>
                <a:latin typeface="+mn-lt"/>
                <a:ea typeface="+mn-ea"/>
                <a:cs typeface="+mn-cs"/>
              </a:rPr>
              <a:t> are ways in which we experience God's love, healing, forgiveness, nourishment and strengthening. </a:t>
            </a:r>
            <a:endParaRPr lang="en-AU" sz="1200" kern="1200" dirty="0" smtClean="0">
              <a:solidFill>
                <a:schemeClr val="tx1"/>
              </a:solidFill>
              <a:effectLst/>
              <a:latin typeface="+mn-lt"/>
              <a:ea typeface="+mn-ea"/>
              <a:cs typeface="+mn-cs"/>
            </a:endParaRPr>
          </a:p>
          <a:p>
            <a:pPr lvl="0"/>
            <a:endParaRPr lang="en-AU" dirty="0"/>
          </a:p>
        </p:txBody>
      </p:sp>
      <p:sp>
        <p:nvSpPr>
          <p:cNvPr id="4" name="Slide Number Placeholder 3"/>
          <p:cNvSpPr>
            <a:spLocks noGrp="1"/>
          </p:cNvSpPr>
          <p:nvPr>
            <p:ph type="sldNum" sz="quarter" idx="10"/>
          </p:nvPr>
        </p:nvSpPr>
        <p:spPr/>
        <p:txBody>
          <a:bodyPr/>
          <a:lstStyle/>
          <a:p>
            <a:fld id="{38AAF413-0A16-4828-8118-2D66F5683630}" type="slidenum">
              <a:rPr lang="en-AU" smtClean="0"/>
              <a:t>10</a:t>
            </a:fld>
            <a:endParaRPr lang="en-AU"/>
          </a:p>
        </p:txBody>
      </p:sp>
    </p:spTree>
    <p:extLst>
      <p:ext uri="{BB962C8B-B14F-4D97-AF65-F5344CB8AC3E}">
        <p14:creationId xmlns:p14="http://schemas.microsoft.com/office/powerpoint/2010/main" val="261008113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BAPTISM</a:t>
            </a:r>
            <a:endParaRPr lang="en-AU"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endParaRPr lang="en-AU"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Another sacrament is baptism. These images are from the baptism of our daughter Gabrielle on 28 January 1996.</a:t>
            </a:r>
            <a:endParaRPr lang="en-AU"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The Godparents of both of our children, Danny and Gaby, are Colin Weekes and Vickie </a:t>
            </a:r>
            <a:r>
              <a:rPr lang="en-US" sz="1200" kern="1200" dirty="0" err="1" smtClean="0">
                <a:solidFill>
                  <a:schemeClr val="tx1"/>
                </a:solidFill>
                <a:effectLst/>
                <a:latin typeface="+mn-lt"/>
                <a:ea typeface="+mn-ea"/>
                <a:cs typeface="+mn-cs"/>
              </a:rPr>
              <a:t>Bonanno</a:t>
            </a:r>
            <a:r>
              <a:rPr lang="en-US" sz="1200" kern="1200" dirty="0" smtClean="0">
                <a:solidFill>
                  <a:schemeClr val="tx1"/>
                </a:solidFill>
                <a:effectLst/>
                <a:latin typeface="+mn-lt"/>
                <a:ea typeface="+mn-ea"/>
                <a:cs typeface="+mn-cs"/>
              </a:rPr>
              <a:t>-Weekes. In the photos Vickie is on Yung’s left and Colin is on my right.</a:t>
            </a:r>
            <a:endParaRPr lang="en-AU" sz="1200" kern="1200" dirty="0" smtClean="0">
              <a:solidFill>
                <a:schemeClr val="tx1"/>
              </a:solidFill>
              <a:effectLst/>
              <a:latin typeface="+mn-lt"/>
              <a:ea typeface="+mn-ea"/>
              <a:cs typeface="+mn-cs"/>
            </a:endParaRPr>
          </a:p>
          <a:p>
            <a:endParaRPr lang="en-AU" baseline="0" dirty="0" smtClean="0"/>
          </a:p>
        </p:txBody>
      </p:sp>
      <p:sp>
        <p:nvSpPr>
          <p:cNvPr id="4" name="Slide Number Placeholder 3"/>
          <p:cNvSpPr>
            <a:spLocks noGrp="1"/>
          </p:cNvSpPr>
          <p:nvPr>
            <p:ph type="sldNum" sz="quarter" idx="10"/>
          </p:nvPr>
        </p:nvSpPr>
        <p:spPr/>
        <p:txBody>
          <a:bodyPr/>
          <a:lstStyle/>
          <a:p>
            <a:fld id="{38AAF413-0A16-4828-8118-2D66F5683630}" type="slidenum">
              <a:rPr lang="en-AU" smtClean="0"/>
              <a:t>11</a:t>
            </a:fld>
            <a:endParaRPr lang="en-AU"/>
          </a:p>
        </p:txBody>
      </p:sp>
    </p:spTree>
    <p:extLst>
      <p:ext uri="{BB962C8B-B14F-4D97-AF65-F5344CB8AC3E}">
        <p14:creationId xmlns:p14="http://schemas.microsoft.com/office/powerpoint/2010/main" val="107962486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THE MASS</a:t>
            </a:r>
            <a:endParaRPr lang="en-AU"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endParaRPr lang="en-AU"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One of the most solemn sacraments is communion, also called the Eucharist, which Catholics partake of during Mass.</a:t>
            </a:r>
            <a:endParaRPr lang="en-AU"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I attended a Mass in this Cathedral in Adelaide. All are welcome to attend a Mass, but only Catholics may receive the bread which, in a sense, makes Jesus present. I immersed myself in the beauty of the architecture, the meaning of the Words being recited, the sense of the sacred, the experience of incense and bells, the unity of the participants singing, and the glorious uplifting harmonies of the choir.</a:t>
            </a:r>
            <a:endParaRPr lang="en-AU"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38AAF413-0A16-4828-8118-2D66F5683630}" type="slidenum">
              <a:rPr lang="en-AU" smtClean="0"/>
              <a:t>12</a:t>
            </a:fld>
            <a:endParaRPr lang="en-AU"/>
          </a:p>
        </p:txBody>
      </p:sp>
    </p:spTree>
    <p:extLst>
      <p:ext uri="{BB962C8B-B14F-4D97-AF65-F5344CB8AC3E}">
        <p14:creationId xmlns:p14="http://schemas.microsoft.com/office/powerpoint/2010/main" val="118379063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THE NICENE CREED</a:t>
            </a:r>
            <a:endParaRPr lang="en-AU"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endParaRPr lang="en-AU"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Our children, Danny and Gaby, routinely recited the Nicene Creed with Yung before bed.</a:t>
            </a:r>
            <a:endParaRPr lang="en-AU"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endParaRPr lang="en-AU"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The basic framework is the Trinity (God) and the church.</a:t>
            </a:r>
            <a:endParaRPr lang="en-AU"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I believe in:</a:t>
            </a:r>
            <a:endParaRPr lang="en-AU" sz="12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One God…</a:t>
            </a:r>
            <a:endParaRPr lang="en-AU" sz="12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One Lord Jesus Christ…</a:t>
            </a:r>
            <a:endParaRPr lang="en-AU" sz="12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The Holy Spirit</a:t>
            </a:r>
            <a:endParaRPr lang="en-AU"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And</a:t>
            </a:r>
            <a:endParaRPr lang="en-AU" sz="12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One holy catholic and apostolic church.</a:t>
            </a:r>
            <a:endParaRPr lang="en-AU"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endParaRPr lang="en-AU"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The word “catholic” in the creed means universal. </a:t>
            </a:r>
            <a:endParaRPr lang="en-AU"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endParaRPr lang="en-AU"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This Creed is accepted by the major branches of Christianity, and to some extent unites Christianity</a:t>
            </a:r>
            <a:endParaRPr lang="en-AU" sz="1200" kern="1200" dirty="0" smtClean="0">
              <a:solidFill>
                <a:schemeClr val="tx1"/>
              </a:solidFill>
              <a:effectLst/>
              <a:latin typeface="+mn-lt"/>
              <a:ea typeface="+mn-ea"/>
              <a:cs typeface="+mn-cs"/>
            </a:endParaRPr>
          </a:p>
          <a:p>
            <a:endParaRPr lang="en-AU" dirty="0"/>
          </a:p>
        </p:txBody>
      </p:sp>
      <p:sp>
        <p:nvSpPr>
          <p:cNvPr id="4" name="Slide Number Placeholder 3"/>
          <p:cNvSpPr>
            <a:spLocks noGrp="1"/>
          </p:cNvSpPr>
          <p:nvPr>
            <p:ph type="sldNum" sz="quarter" idx="10"/>
          </p:nvPr>
        </p:nvSpPr>
        <p:spPr/>
        <p:txBody>
          <a:bodyPr/>
          <a:lstStyle/>
          <a:p>
            <a:fld id="{38AAF413-0A16-4828-8118-2D66F5683630}" type="slidenum">
              <a:rPr lang="en-AU" smtClean="0"/>
              <a:t>13</a:t>
            </a:fld>
            <a:endParaRPr lang="en-AU"/>
          </a:p>
        </p:txBody>
      </p:sp>
    </p:spTree>
    <p:extLst>
      <p:ext uri="{BB962C8B-B14F-4D97-AF65-F5344CB8AC3E}">
        <p14:creationId xmlns:p14="http://schemas.microsoft.com/office/powerpoint/2010/main" val="154321700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KINDS OF DIALOGUE</a:t>
            </a:r>
            <a:endParaRPr lang="en-AU"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endParaRPr lang="en-AU"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I worked at Norfolk Island airport from 1989 to 1991. Norfolk island is small: 5km by 8km and about 2 hours by jet to the north-east of Sydney. There were about 2000 residents and several active Christian churches including the Seventh Day Adventists and the Catholics.</a:t>
            </a:r>
            <a:endParaRPr lang="en-AU"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endParaRPr lang="en-AU"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What does inter-faith dialogue look like in a small, geographically isolated community where some members of one church (the Seventh Day Adventist) believed that the other was led by the antichrist (the Pope, or more accurately the Papacy)? Was there war in heaven, as predicted in the book of Revelation?</a:t>
            </a:r>
            <a:endParaRPr lang="en-AU"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endParaRPr lang="en-AU"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No, and yes. I’ll describe the war shortly.</a:t>
            </a:r>
            <a:endParaRPr lang="en-AU"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endParaRPr lang="en-AU"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In fact three forms of dialogue prevailed. The community members interacted in daily life, and in social action such as looking after the poor (there was no Medicare), and in sharing religious experience by singing the words of Jesus in the Norfolk anthem [Matthew 25:34-36,40]. These things bring harmony.</a:t>
            </a:r>
          </a:p>
          <a:p>
            <a:r>
              <a:rPr lang="en-US" sz="1200" kern="1200" dirty="0" smtClean="0">
                <a:solidFill>
                  <a:schemeClr val="tx1"/>
                </a:solidFill>
                <a:effectLst/>
                <a:latin typeface="+mn-lt"/>
                <a:ea typeface="+mn-ea"/>
                <a:cs typeface="+mn-cs"/>
              </a:rPr>
              <a:t> </a:t>
            </a:r>
            <a:endParaRPr lang="en-AU"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Theological exchange is where wars can start if not done respectfully and with care for the feelings of others. Both churches were respectful and caring. And the Catholic Priest, Father Harry, also had a sense of </a:t>
            </a:r>
            <a:r>
              <a:rPr lang="en-US" sz="1200" kern="1200" dirty="0" err="1" smtClean="0">
                <a:solidFill>
                  <a:schemeClr val="tx1"/>
                </a:solidFill>
                <a:effectLst/>
                <a:latin typeface="+mn-lt"/>
                <a:ea typeface="+mn-ea"/>
                <a:cs typeface="+mn-cs"/>
              </a:rPr>
              <a:t>humour</a:t>
            </a:r>
            <a:r>
              <a:rPr lang="en-US" sz="1200" kern="1200" dirty="0" smtClean="0">
                <a:solidFill>
                  <a:schemeClr val="tx1"/>
                </a:solidFill>
                <a:effectLst/>
                <a:latin typeface="+mn-lt"/>
                <a:ea typeface="+mn-ea"/>
                <a:cs typeface="+mn-cs"/>
              </a:rPr>
              <a:t>. So, in his weekly radio broadcast he described himself as “the Pope of Norfolk Island”, knowing that his Adventist friends would be listening. He chose for his car’s number plate “666”, knowing that this number has a negative connotation in the Book of Revelation.</a:t>
            </a:r>
            <a:endParaRPr lang="en-AU"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endParaRPr lang="en-AU"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How did the Adventist congregation respond? They raised money for the Catholics to have their own church organ.</a:t>
            </a:r>
            <a:endParaRPr lang="en-AU"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endParaRPr lang="en-AU"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I think there’s a lesson in that. Don’t choose Bible texts as weapons. It is better to unite around texts about love, charity and service, as they did on Norfolk Island.</a:t>
            </a:r>
            <a:endParaRPr lang="en-AU"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endParaRPr lang="en-AU"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And if you think about it, the world is not much bigger than Norfolk Island.</a:t>
            </a:r>
            <a:endParaRPr lang="en-AU" sz="1200" kern="1200" dirty="0" smtClean="0">
              <a:solidFill>
                <a:schemeClr val="tx1"/>
              </a:solidFill>
              <a:effectLst/>
              <a:latin typeface="+mn-lt"/>
              <a:ea typeface="+mn-ea"/>
              <a:cs typeface="+mn-cs"/>
            </a:endParaRPr>
          </a:p>
          <a:p>
            <a:endParaRPr lang="en-AU" dirty="0"/>
          </a:p>
        </p:txBody>
      </p:sp>
      <p:sp>
        <p:nvSpPr>
          <p:cNvPr id="4" name="Slide Number Placeholder 3"/>
          <p:cNvSpPr>
            <a:spLocks noGrp="1"/>
          </p:cNvSpPr>
          <p:nvPr>
            <p:ph type="sldNum" sz="quarter" idx="10"/>
          </p:nvPr>
        </p:nvSpPr>
        <p:spPr/>
        <p:txBody>
          <a:bodyPr/>
          <a:lstStyle/>
          <a:p>
            <a:fld id="{38AAF413-0A16-4828-8118-2D66F5683630}" type="slidenum">
              <a:rPr lang="en-AU" smtClean="0"/>
              <a:t>14</a:t>
            </a:fld>
            <a:endParaRPr lang="en-AU"/>
          </a:p>
        </p:txBody>
      </p:sp>
    </p:spTree>
    <p:extLst>
      <p:ext uri="{BB962C8B-B14F-4D97-AF65-F5344CB8AC3E}">
        <p14:creationId xmlns:p14="http://schemas.microsoft.com/office/powerpoint/2010/main" val="397584751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FUNDAMENTALISM</a:t>
            </a:r>
            <a:endParaRPr lang="en-AU"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endParaRPr lang="en-AU"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Which leads me to a Catholic pamphlet I bought from the Church in Avoca St, </a:t>
            </a:r>
            <a:r>
              <a:rPr lang="en-US" sz="1200" kern="1200" dirty="0" err="1" smtClean="0">
                <a:solidFill>
                  <a:schemeClr val="tx1"/>
                </a:solidFill>
                <a:effectLst/>
                <a:latin typeface="+mn-lt"/>
                <a:ea typeface="+mn-ea"/>
                <a:cs typeface="+mn-cs"/>
              </a:rPr>
              <a:t>Randwick</a:t>
            </a:r>
            <a:r>
              <a:rPr lang="en-US" sz="1200" kern="1200" dirty="0" smtClean="0">
                <a:solidFill>
                  <a:schemeClr val="tx1"/>
                </a:solidFill>
                <a:effectLst/>
                <a:latin typeface="+mn-lt"/>
                <a:ea typeface="+mn-ea"/>
                <a:cs typeface="+mn-cs"/>
              </a:rPr>
              <a:t>. It was titled “How to get along with a fundamentalist”. I really liked this part:</a:t>
            </a:r>
            <a:endParaRPr lang="en-AU"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endParaRPr lang="en-AU"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Remember that religious beliefs lie very close to one’s self-concept; this is why religious discussion sometimes becomes very emotions. Criticizing a person’s religious beliefs cuts to the heart.</a:t>
            </a:r>
            <a:endParaRPr lang="en-AU" sz="1200" kern="1200" dirty="0" smtClean="0">
              <a:solidFill>
                <a:schemeClr val="tx1"/>
              </a:solidFill>
              <a:effectLst/>
              <a:latin typeface="+mn-lt"/>
              <a:ea typeface="+mn-ea"/>
              <a:cs typeface="+mn-cs"/>
            </a:endParaRPr>
          </a:p>
          <a:p>
            <a:endParaRPr lang="en-AU" dirty="0"/>
          </a:p>
        </p:txBody>
      </p:sp>
      <p:sp>
        <p:nvSpPr>
          <p:cNvPr id="4" name="Slide Number Placeholder 3"/>
          <p:cNvSpPr>
            <a:spLocks noGrp="1"/>
          </p:cNvSpPr>
          <p:nvPr>
            <p:ph type="sldNum" sz="quarter" idx="10"/>
          </p:nvPr>
        </p:nvSpPr>
        <p:spPr/>
        <p:txBody>
          <a:bodyPr/>
          <a:lstStyle/>
          <a:p>
            <a:fld id="{38AAF413-0A16-4828-8118-2D66F5683630}" type="slidenum">
              <a:rPr lang="en-AU" smtClean="0"/>
              <a:t>15</a:t>
            </a:fld>
            <a:endParaRPr lang="en-AU"/>
          </a:p>
        </p:txBody>
      </p:sp>
    </p:spTree>
    <p:extLst>
      <p:ext uri="{BB962C8B-B14F-4D97-AF65-F5344CB8AC3E}">
        <p14:creationId xmlns:p14="http://schemas.microsoft.com/office/powerpoint/2010/main" val="10748301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COMMUNITY</a:t>
            </a:r>
            <a:endParaRPr lang="en-AU"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endParaRPr lang="en-AU"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I’d like to briefly introduce you to some of our friends in the Catholic community of the eastern suburbs of Sydney. This is at Vickie </a:t>
            </a:r>
            <a:r>
              <a:rPr lang="en-US" sz="1200" kern="1200" dirty="0" err="1" smtClean="0">
                <a:solidFill>
                  <a:schemeClr val="tx1"/>
                </a:solidFill>
                <a:effectLst/>
                <a:latin typeface="+mn-lt"/>
                <a:ea typeface="+mn-ea"/>
                <a:cs typeface="+mn-cs"/>
              </a:rPr>
              <a:t>Weeke’s</a:t>
            </a:r>
            <a:r>
              <a:rPr lang="en-US" sz="1200" kern="1200" dirty="0" smtClean="0">
                <a:solidFill>
                  <a:schemeClr val="tx1"/>
                </a:solidFill>
                <a:effectLst/>
                <a:latin typeface="+mn-lt"/>
                <a:ea typeface="+mn-ea"/>
                <a:cs typeface="+mn-cs"/>
              </a:rPr>
              <a:t> home with her children and grandchildren on Christmas Eve. Rita (in the blue green top) is a retired Nun. </a:t>
            </a:r>
            <a:r>
              <a:rPr lang="en-US" sz="1200" kern="1200" dirty="0" err="1" smtClean="0">
                <a:solidFill>
                  <a:schemeClr val="tx1"/>
                </a:solidFill>
                <a:effectLst/>
                <a:latin typeface="+mn-lt"/>
                <a:ea typeface="+mn-ea"/>
                <a:cs typeface="+mn-cs"/>
              </a:rPr>
              <a:t>Mrs</a:t>
            </a:r>
            <a:r>
              <a:rPr lang="en-US" sz="1200" kern="1200" dirty="0" smtClean="0">
                <a:solidFill>
                  <a:schemeClr val="tx1"/>
                </a:solidFill>
                <a:effectLst/>
                <a:latin typeface="+mn-lt"/>
                <a:ea typeface="+mn-ea"/>
                <a:cs typeface="+mn-cs"/>
              </a:rPr>
              <a:t> Compton (now deceased) was someone who lived the teaching that it is more blessed to give than to receive. </a:t>
            </a:r>
            <a:r>
              <a:rPr lang="en-US" sz="1200" kern="1200" dirty="0" err="1" smtClean="0">
                <a:solidFill>
                  <a:schemeClr val="tx1"/>
                </a:solidFill>
                <a:effectLst/>
                <a:latin typeface="+mn-lt"/>
                <a:ea typeface="+mn-ea"/>
                <a:cs typeface="+mn-cs"/>
              </a:rPr>
              <a:t>Mr</a:t>
            </a:r>
            <a:r>
              <a:rPr lang="en-US" sz="1200" kern="1200" dirty="0" smtClean="0">
                <a:solidFill>
                  <a:schemeClr val="tx1"/>
                </a:solidFill>
                <a:effectLst/>
                <a:latin typeface="+mn-lt"/>
                <a:ea typeface="+mn-ea"/>
                <a:cs typeface="+mn-cs"/>
              </a:rPr>
              <a:t> Compton’s daughter-in-law Therese is a nurse and cared for Yung’s brother when he was ill.</a:t>
            </a:r>
            <a:endParaRPr lang="en-AU"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endParaRPr lang="en-AU"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The other image is the Matthew Talbot Hostel, providing food and shelter for homeless men, which </a:t>
            </a:r>
            <a:r>
              <a:rPr lang="en-US" sz="1200" kern="1200" dirty="0" err="1" smtClean="0">
                <a:solidFill>
                  <a:schemeClr val="tx1"/>
                </a:solidFill>
                <a:effectLst/>
                <a:latin typeface="+mn-lt"/>
                <a:ea typeface="+mn-ea"/>
                <a:cs typeface="+mn-cs"/>
              </a:rPr>
              <a:t>Mrs</a:t>
            </a:r>
            <a:r>
              <a:rPr lang="en-US" sz="1200" kern="1200" dirty="0" smtClean="0">
                <a:solidFill>
                  <a:schemeClr val="tx1"/>
                </a:solidFill>
                <a:effectLst/>
                <a:latin typeface="+mn-lt"/>
                <a:ea typeface="+mn-ea"/>
                <a:cs typeface="+mn-cs"/>
              </a:rPr>
              <a:t> Compton often mentioned as an opportunity to serve others.</a:t>
            </a:r>
            <a:endParaRPr lang="en-AU" sz="1200" kern="1200" dirty="0" smtClean="0">
              <a:solidFill>
                <a:schemeClr val="tx1"/>
              </a:solidFill>
              <a:effectLst/>
              <a:latin typeface="+mn-lt"/>
              <a:ea typeface="+mn-ea"/>
              <a:cs typeface="+mn-cs"/>
            </a:endParaRPr>
          </a:p>
          <a:p>
            <a:endParaRPr lang="en-AU" dirty="0"/>
          </a:p>
        </p:txBody>
      </p:sp>
      <p:sp>
        <p:nvSpPr>
          <p:cNvPr id="4" name="Slide Number Placeholder 3"/>
          <p:cNvSpPr>
            <a:spLocks noGrp="1"/>
          </p:cNvSpPr>
          <p:nvPr>
            <p:ph type="sldNum" sz="quarter" idx="10"/>
          </p:nvPr>
        </p:nvSpPr>
        <p:spPr/>
        <p:txBody>
          <a:bodyPr/>
          <a:lstStyle/>
          <a:p>
            <a:fld id="{38AAF413-0A16-4828-8118-2D66F5683630}" type="slidenum">
              <a:rPr lang="en-AU" smtClean="0"/>
              <a:t>16</a:t>
            </a:fld>
            <a:endParaRPr lang="en-AU"/>
          </a:p>
        </p:txBody>
      </p:sp>
    </p:spTree>
    <p:extLst>
      <p:ext uri="{BB962C8B-B14F-4D97-AF65-F5344CB8AC3E}">
        <p14:creationId xmlns:p14="http://schemas.microsoft.com/office/powerpoint/2010/main" val="45553826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JESUS</a:t>
            </a:r>
            <a:endParaRPr lang="en-AU"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endParaRPr lang="en-AU"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Regular participants of this weekly interfaith group may remember the presentation by Father Michael Fallon on 27 January 2022. Michael read from his book – </a:t>
            </a:r>
            <a:r>
              <a:rPr lang="en-US" sz="1200" b="1" kern="1200" dirty="0" smtClean="0">
                <a:solidFill>
                  <a:schemeClr val="tx1"/>
                </a:solidFill>
                <a:effectLst/>
                <a:latin typeface="+mn-lt"/>
                <a:ea typeface="+mn-ea"/>
                <a:cs typeface="+mn-cs"/>
              </a:rPr>
              <a:t>Jesus as Portrayed in the New Testament: Divine Love in a Human Heart. </a:t>
            </a:r>
            <a:r>
              <a:rPr lang="en-US" sz="1200" kern="1200" dirty="0" smtClean="0">
                <a:solidFill>
                  <a:schemeClr val="tx1"/>
                </a:solidFill>
                <a:effectLst/>
                <a:latin typeface="+mn-lt"/>
                <a:ea typeface="+mn-ea"/>
                <a:cs typeface="+mn-cs"/>
              </a:rPr>
              <a:t>The quality of the discussion that followed was the best I have seen. I met Michael through the </a:t>
            </a:r>
            <a:r>
              <a:rPr lang="en-US" sz="1200" kern="1200" dirty="0" err="1" smtClean="0">
                <a:solidFill>
                  <a:schemeClr val="tx1"/>
                </a:solidFill>
                <a:effectLst/>
                <a:latin typeface="+mn-lt"/>
                <a:ea typeface="+mn-ea"/>
                <a:cs typeface="+mn-cs"/>
              </a:rPr>
              <a:t>Comptons</a:t>
            </a:r>
            <a:r>
              <a:rPr lang="en-US" sz="1200" kern="1200" dirty="0" smtClean="0">
                <a:solidFill>
                  <a:schemeClr val="tx1"/>
                </a:solidFill>
                <a:effectLst/>
                <a:latin typeface="+mn-lt"/>
                <a:ea typeface="+mn-ea"/>
                <a:cs typeface="+mn-cs"/>
              </a:rPr>
              <a:t> and the Weeks families</a:t>
            </a:r>
            <a:endParaRPr lang="en-AU"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endParaRPr lang="en-AU"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The quote on the screen with more context is:</a:t>
            </a:r>
            <a:endParaRPr lang="en-AU" sz="1200" kern="1200" dirty="0" smtClean="0">
              <a:solidFill>
                <a:schemeClr val="tx1"/>
              </a:solidFill>
              <a:effectLst/>
              <a:latin typeface="+mn-lt"/>
              <a:ea typeface="+mn-ea"/>
              <a:cs typeface="+mn-cs"/>
            </a:endParaRPr>
          </a:p>
          <a:p>
            <a:r>
              <a:rPr lang="en-AU" sz="1200" b="1" kern="1200" baseline="30000" dirty="0" smtClean="0">
                <a:solidFill>
                  <a:schemeClr val="tx1"/>
                </a:solidFill>
                <a:effectLst/>
                <a:latin typeface="+mn-lt"/>
                <a:ea typeface="+mn-ea"/>
                <a:cs typeface="+mn-cs"/>
              </a:rPr>
              <a:t>14 </a:t>
            </a:r>
            <a:r>
              <a:rPr lang="en-AU" sz="1200" b="1" kern="1200" dirty="0" smtClean="0">
                <a:solidFill>
                  <a:schemeClr val="tx1"/>
                </a:solidFill>
                <a:effectLst/>
                <a:latin typeface="+mn-lt"/>
                <a:ea typeface="+mn-ea"/>
                <a:cs typeface="+mn-cs"/>
              </a:rPr>
              <a:t>Not until halfway through the festival did Jesus go up to the temple courts and begin to teach. </a:t>
            </a:r>
            <a:r>
              <a:rPr lang="en-AU" sz="1200" b="1" kern="1200" baseline="30000" dirty="0" smtClean="0">
                <a:solidFill>
                  <a:schemeClr val="tx1"/>
                </a:solidFill>
                <a:effectLst/>
                <a:latin typeface="+mn-lt"/>
                <a:ea typeface="+mn-ea"/>
                <a:cs typeface="+mn-cs"/>
              </a:rPr>
              <a:t>15 </a:t>
            </a:r>
            <a:r>
              <a:rPr lang="en-AU" sz="1200" b="1" kern="1200" dirty="0" smtClean="0">
                <a:solidFill>
                  <a:schemeClr val="tx1"/>
                </a:solidFill>
                <a:effectLst/>
                <a:latin typeface="+mn-lt"/>
                <a:ea typeface="+mn-ea"/>
                <a:cs typeface="+mn-cs"/>
              </a:rPr>
              <a:t>The Jews there were amazed and asked, “How did this man get such learning without having been taught?”</a:t>
            </a:r>
            <a:endParaRPr lang="en-AU" sz="1200" kern="1200" dirty="0" smtClean="0">
              <a:solidFill>
                <a:schemeClr val="tx1"/>
              </a:solidFill>
              <a:effectLst/>
              <a:latin typeface="+mn-lt"/>
              <a:ea typeface="+mn-ea"/>
              <a:cs typeface="+mn-cs"/>
            </a:endParaRPr>
          </a:p>
          <a:p>
            <a:r>
              <a:rPr lang="en-AU" sz="1200" b="1" kern="1200" baseline="30000" dirty="0" smtClean="0">
                <a:solidFill>
                  <a:schemeClr val="tx1"/>
                </a:solidFill>
                <a:effectLst/>
                <a:latin typeface="+mn-lt"/>
                <a:ea typeface="+mn-ea"/>
                <a:cs typeface="+mn-cs"/>
              </a:rPr>
              <a:t>16 </a:t>
            </a:r>
            <a:r>
              <a:rPr lang="en-AU" sz="1200" b="1" kern="1200" dirty="0" smtClean="0">
                <a:solidFill>
                  <a:schemeClr val="tx1"/>
                </a:solidFill>
                <a:effectLst/>
                <a:latin typeface="+mn-lt"/>
                <a:ea typeface="+mn-ea"/>
                <a:cs typeface="+mn-cs"/>
              </a:rPr>
              <a:t>Jesus answered, “My teaching is not my own. It comes from the one who sent me. </a:t>
            </a:r>
            <a:r>
              <a:rPr lang="en-AU" sz="1200" b="1" kern="1200" baseline="30000" dirty="0" smtClean="0">
                <a:solidFill>
                  <a:schemeClr val="tx1"/>
                </a:solidFill>
                <a:effectLst/>
                <a:latin typeface="+mn-lt"/>
                <a:ea typeface="+mn-ea"/>
                <a:cs typeface="+mn-cs"/>
              </a:rPr>
              <a:t>17 </a:t>
            </a:r>
            <a:r>
              <a:rPr lang="en-AU" sz="1200" b="1" kern="1200" dirty="0" smtClean="0">
                <a:solidFill>
                  <a:schemeClr val="tx1"/>
                </a:solidFill>
                <a:effectLst/>
                <a:latin typeface="+mn-lt"/>
                <a:ea typeface="+mn-ea"/>
                <a:cs typeface="+mn-cs"/>
              </a:rPr>
              <a:t>Anyone who chooses to do the will of God will find out whether my teaching comes from God or whether I speak on my own. </a:t>
            </a:r>
            <a:endParaRPr lang="en-AU" sz="1200" kern="1200" dirty="0" smtClean="0">
              <a:solidFill>
                <a:schemeClr val="tx1"/>
              </a:solidFill>
              <a:effectLst/>
              <a:latin typeface="+mn-lt"/>
              <a:ea typeface="+mn-ea"/>
              <a:cs typeface="+mn-cs"/>
            </a:endParaRPr>
          </a:p>
          <a:p>
            <a:endParaRPr lang="en-AU" dirty="0"/>
          </a:p>
        </p:txBody>
      </p:sp>
      <p:sp>
        <p:nvSpPr>
          <p:cNvPr id="4" name="Slide Number Placeholder 3"/>
          <p:cNvSpPr>
            <a:spLocks noGrp="1"/>
          </p:cNvSpPr>
          <p:nvPr>
            <p:ph type="sldNum" sz="quarter" idx="10"/>
          </p:nvPr>
        </p:nvSpPr>
        <p:spPr/>
        <p:txBody>
          <a:bodyPr/>
          <a:lstStyle/>
          <a:p>
            <a:fld id="{38AAF413-0A16-4828-8118-2D66F5683630}" type="slidenum">
              <a:rPr lang="en-AU" smtClean="0"/>
              <a:t>17</a:t>
            </a:fld>
            <a:endParaRPr lang="en-AU"/>
          </a:p>
        </p:txBody>
      </p:sp>
    </p:spTree>
    <p:extLst>
      <p:ext uri="{BB962C8B-B14F-4D97-AF65-F5344CB8AC3E}">
        <p14:creationId xmlns:p14="http://schemas.microsoft.com/office/powerpoint/2010/main" val="93613427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JOCELYN KRAMER</a:t>
            </a:r>
            <a:endParaRPr lang="en-AU"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endParaRPr lang="en-AU"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This is Sister Jocelyn Kramer, a member of the Carmelite order. </a:t>
            </a:r>
            <a:r>
              <a:rPr lang="en-AU" sz="1200" kern="1200" dirty="0" smtClean="0">
                <a:solidFill>
                  <a:schemeClr val="tx1"/>
                </a:solidFill>
                <a:effectLst/>
                <a:latin typeface="+mn-lt"/>
                <a:ea typeface="+mn-ea"/>
                <a:cs typeface="+mn-cs"/>
              </a:rPr>
              <a:t>The Carmelites originate from a group of Christians who, seeking a deeper way of life, settled on Mount Carmel in Israel 800 years ago. </a:t>
            </a:r>
          </a:p>
          <a:p>
            <a:r>
              <a:rPr lang="en-AU" sz="1200" kern="1200" dirty="0" smtClean="0">
                <a:solidFill>
                  <a:schemeClr val="tx1"/>
                </a:solidFill>
                <a:effectLst/>
                <a:latin typeface="+mn-lt"/>
                <a:ea typeface="+mn-ea"/>
                <a:cs typeface="+mn-cs"/>
              </a:rPr>
              <a:t>… while a medical student at the University of NSW, Jocelyn became a Catholic.</a:t>
            </a:r>
          </a:p>
          <a:p>
            <a:r>
              <a:rPr lang="en-AU" sz="1200" kern="1200" dirty="0" smtClean="0">
                <a:solidFill>
                  <a:schemeClr val="tx1"/>
                </a:solidFill>
                <a:effectLst/>
                <a:latin typeface="+mn-lt"/>
                <a:ea typeface="+mn-ea"/>
                <a:cs typeface="+mn-cs"/>
              </a:rPr>
              <a:t>She spent more than 20 years working as a palliative care doctor. She also helped care for Yung’s brother.</a:t>
            </a:r>
          </a:p>
          <a:p>
            <a:r>
              <a:rPr lang="en-AU" sz="1200" kern="1200" dirty="0" smtClean="0">
                <a:solidFill>
                  <a:schemeClr val="tx1"/>
                </a:solidFill>
                <a:effectLst/>
                <a:latin typeface="+mn-lt"/>
                <a:ea typeface="+mn-ea"/>
                <a:cs typeface="+mn-cs"/>
              </a:rPr>
              <a:t>Then, at age 47, Jocelyn began the process of becoming a Carmelite. It took six-and-a-half years. </a:t>
            </a:r>
          </a:p>
          <a:p>
            <a:r>
              <a:rPr lang="en-AU" sz="1200" kern="1200" dirty="0" smtClean="0">
                <a:solidFill>
                  <a:schemeClr val="tx1"/>
                </a:solidFill>
                <a:effectLst/>
                <a:latin typeface="+mn-lt"/>
                <a:ea typeface="+mn-ea"/>
                <a:cs typeface="+mn-cs"/>
              </a:rPr>
              <a:t>Yung and I were honoured to be invited to her solemn profession as a Nun in Varroville south of Sydney. </a:t>
            </a:r>
          </a:p>
          <a:p>
            <a:r>
              <a:rPr lang="en-AU" sz="1200" kern="1200" dirty="0" smtClean="0">
                <a:solidFill>
                  <a:schemeClr val="tx1"/>
                </a:solidFill>
                <a:effectLst/>
                <a:latin typeface="+mn-lt"/>
                <a:ea typeface="+mn-ea"/>
                <a:cs typeface="+mn-cs"/>
              </a:rPr>
              <a:t>I gave Jocelyn a copy of my sister, Marjorie’s, book “Sifting the Dust”. In Jocelyn’s reply she wrote that “Those who entered religious life in the Carmel in Parkes…eventually became part of our community here at Varroville.” So that’s an interesting connection with my childhood town.</a:t>
            </a:r>
          </a:p>
          <a:p>
            <a:r>
              <a:rPr lang="en-AU" sz="1200" kern="1200" dirty="0" smtClean="0">
                <a:solidFill>
                  <a:schemeClr val="tx1"/>
                </a:solidFill>
                <a:effectLst/>
                <a:latin typeface="+mn-lt"/>
                <a:ea typeface="+mn-ea"/>
                <a:cs typeface="+mn-cs"/>
              </a:rPr>
              <a:t> </a:t>
            </a:r>
          </a:p>
          <a:p>
            <a:r>
              <a:rPr lang="en-AU" sz="1200" kern="1200" dirty="0" smtClean="0">
                <a:solidFill>
                  <a:schemeClr val="tx1"/>
                </a:solidFill>
                <a:effectLst/>
                <a:latin typeface="+mn-lt"/>
                <a:ea typeface="+mn-ea"/>
                <a:cs typeface="+mn-cs"/>
              </a:rPr>
              <a:t>The smaller image is of Jocelyn and the nuns at the chapel in Varroville in 2002, which was blessed to be the first </a:t>
            </a:r>
            <a:r>
              <a:rPr lang="en-US" sz="1200" kern="1200" dirty="0" smtClean="0">
                <a:solidFill>
                  <a:schemeClr val="tx1"/>
                </a:solidFill>
                <a:effectLst/>
                <a:latin typeface="+mn-lt"/>
                <a:ea typeface="+mn-ea"/>
                <a:cs typeface="+mn-cs"/>
              </a:rPr>
              <a:t>stop on a four month Australian tour of the relics of a Saint – St Therese of </a:t>
            </a:r>
            <a:r>
              <a:rPr lang="en-US" sz="1200" kern="1200" dirty="0" err="1" smtClean="0">
                <a:solidFill>
                  <a:schemeClr val="tx1"/>
                </a:solidFill>
                <a:effectLst/>
                <a:latin typeface="+mn-lt"/>
                <a:ea typeface="+mn-ea"/>
                <a:cs typeface="+mn-cs"/>
              </a:rPr>
              <a:t>Lisieux</a:t>
            </a:r>
            <a:r>
              <a:rPr lang="en-US" sz="1200" kern="1200" dirty="0" smtClean="0">
                <a:solidFill>
                  <a:schemeClr val="tx1"/>
                </a:solidFill>
                <a:effectLst/>
                <a:latin typeface="+mn-lt"/>
                <a:ea typeface="+mn-ea"/>
                <a:cs typeface="+mn-cs"/>
              </a:rPr>
              <a:t>.</a:t>
            </a:r>
            <a:endParaRPr lang="en-AU" dirty="0"/>
          </a:p>
        </p:txBody>
      </p:sp>
      <p:sp>
        <p:nvSpPr>
          <p:cNvPr id="4" name="Slide Number Placeholder 3"/>
          <p:cNvSpPr>
            <a:spLocks noGrp="1"/>
          </p:cNvSpPr>
          <p:nvPr>
            <p:ph type="sldNum" sz="quarter" idx="10"/>
          </p:nvPr>
        </p:nvSpPr>
        <p:spPr/>
        <p:txBody>
          <a:bodyPr/>
          <a:lstStyle/>
          <a:p>
            <a:fld id="{38AAF413-0A16-4828-8118-2D66F5683630}" type="slidenum">
              <a:rPr lang="en-AU" smtClean="0"/>
              <a:t>18</a:t>
            </a:fld>
            <a:endParaRPr lang="en-AU"/>
          </a:p>
        </p:txBody>
      </p:sp>
    </p:spTree>
    <p:extLst>
      <p:ext uri="{BB962C8B-B14F-4D97-AF65-F5344CB8AC3E}">
        <p14:creationId xmlns:p14="http://schemas.microsoft.com/office/powerpoint/2010/main" val="295902981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ST THERESE</a:t>
            </a:r>
            <a:endParaRPr lang="en-AU"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endParaRPr lang="en-AU"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The church in Mascot, near our home, is called “St Therese Church”. </a:t>
            </a:r>
            <a:endParaRPr lang="en-AU"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endParaRPr lang="en-AU"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At age 15 Therese entered the Carmelite convent In </a:t>
            </a:r>
            <a:r>
              <a:rPr lang="en-US" sz="1200" kern="1200" dirty="0" err="1" smtClean="0">
                <a:solidFill>
                  <a:schemeClr val="tx1"/>
                </a:solidFill>
                <a:effectLst/>
                <a:latin typeface="+mn-lt"/>
                <a:ea typeface="+mn-ea"/>
                <a:cs typeface="+mn-cs"/>
              </a:rPr>
              <a:t>Lisieux</a:t>
            </a:r>
            <a:r>
              <a:rPr lang="en-US" sz="1200" kern="1200" dirty="0" smtClean="0">
                <a:solidFill>
                  <a:schemeClr val="tx1"/>
                </a:solidFill>
                <a:effectLst/>
                <a:latin typeface="+mn-lt"/>
                <a:ea typeface="+mn-ea"/>
                <a:cs typeface="+mn-cs"/>
              </a:rPr>
              <a:t>, France to give her whole life to God. </a:t>
            </a:r>
            <a:r>
              <a:rPr lang="en-AU" dirty="0" smtClean="0"/>
              <a:t>When Therese was</a:t>
            </a:r>
            <a:r>
              <a:rPr lang="en-AU" sz="1200" kern="1200" dirty="0" smtClean="0">
                <a:solidFill>
                  <a:schemeClr val="tx1"/>
                </a:solidFill>
                <a:effectLst/>
                <a:latin typeface="+mn-lt"/>
                <a:ea typeface="+mn-ea"/>
                <a:cs typeface="+mn-cs"/>
              </a:rPr>
              <a:t> struggling with tuberculosis her mother superior asked her to write her autobiography which was later published as “Story of a Soul”. Her spirituality was of doing the ordinary, with extraordinary love. She died in 1897, at the age of 24. Her last words were the story of her life: "My God, I love You!" She became known as </a:t>
            </a:r>
            <a:r>
              <a:rPr lang="en-US" sz="1200" kern="1200" dirty="0" smtClean="0">
                <a:solidFill>
                  <a:schemeClr val="tx1"/>
                </a:solidFill>
                <a:effectLst/>
                <a:latin typeface="+mn-lt"/>
                <a:ea typeface="+mn-ea"/>
                <a:cs typeface="+mn-cs"/>
              </a:rPr>
              <a:t>Saint Therese of </a:t>
            </a:r>
            <a:r>
              <a:rPr lang="en-US" sz="1200" kern="1200" dirty="0" err="1" smtClean="0">
                <a:solidFill>
                  <a:schemeClr val="tx1"/>
                </a:solidFill>
                <a:effectLst/>
                <a:latin typeface="+mn-lt"/>
                <a:ea typeface="+mn-ea"/>
                <a:cs typeface="+mn-cs"/>
              </a:rPr>
              <a:t>Lisieux</a:t>
            </a:r>
            <a:r>
              <a:rPr lang="en-US" sz="1200" kern="1200" dirty="0" smtClean="0">
                <a:solidFill>
                  <a:schemeClr val="tx1"/>
                </a:solidFill>
                <a:effectLst/>
                <a:latin typeface="+mn-lt"/>
                <a:ea typeface="+mn-ea"/>
                <a:cs typeface="+mn-cs"/>
              </a:rPr>
              <a:t>. </a:t>
            </a:r>
            <a:endParaRPr lang="en-AU"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endParaRPr lang="en-AU" sz="1200" kern="1200" dirty="0" smtClean="0">
              <a:solidFill>
                <a:schemeClr val="tx1"/>
              </a:solidFill>
              <a:effectLst/>
              <a:latin typeface="+mn-lt"/>
              <a:ea typeface="+mn-ea"/>
              <a:cs typeface="+mn-cs"/>
            </a:endParaRPr>
          </a:p>
          <a:p>
            <a:r>
              <a:rPr lang="en-US" dirty="0" smtClean="0"/>
              <a:t>I asked our daughter, Gaby, to read </a:t>
            </a:r>
            <a:r>
              <a:rPr lang="en-US" sz="1200" kern="1200" dirty="0" smtClean="0">
                <a:solidFill>
                  <a:schemeClr val="tx1"/>
                </a:solidFill>
                <a:effectLst/>
                <a:latin typeface="+mn-lt"/>
                <a:ea typeface="+mn-ea"/>
                <a:cs typeface="+mn-cs"/>
              </a:rPr>
              <a:t>the next 3 slides, which is a short extract from “Story of a Soul”.</a:t>
            </a:r>
            <a:endParaRPr lang="en-AU"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38AAF413-0A16-4828-8118-2D66F5683630}" type="slidenum">
              <a:rPr lang="en-AU" smtClean="0"/>
              <a:t>19</a:t>
            </a:fld>
            <a:endParaRPr lang="en-AU"/>
          </a:p>
        </p:txBody>
      </p:sp>
    </p:spTree>
    <p:extLst>
      <p:ext uri="{BB962C8B-B14F-4D97-AF65-F5344CB8AC3E}">
        <p14:creationId xmlns:p14="http://schemas.microsoft.com/office/powerpoint/2010/main" val="3091022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SISTER MICHAEL</a:t>
            </a:r>
            <a:endParaRPr lang="en-AU"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endParaRPr lang="en-AU"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My sisters and I were raised in Parkes, NSW, about 5 hours drive west of Sydney. Sister Michael was my piano and violin teacher at the Catholic Convent. The Convent, run by the Sisters of Mercy, and Sister Michael are pictured here. I have two enduring memories. The first was her kindness. The second is that when I did not practice before a lesson, which was usually, she said - truthfully: “Colin, you would try the patience of a saint!”</a:t>
            </a:r>
            <a:endParaRPr lang="en-AU" sz="1200" kern="1200" dirty="0" smtClean="0">
              <a:solidFill>
                <a:schemeClr val="tx1"/>
              </a:solidFill>
              <a:effectLst/>
              <a:latin typeface="+mn-lt"/>
              <a:ea typeface="+mn-ea"/>
              <a:cs typeface="+mn-cs"/>
            </a:endParaRPr>
          </a:p>
          <a:p>
            <a:endParaRPr lang="en-AU" dirty="0"/>
          </a:p>
        </p:txBody>
      </p:sp>
      <p:sp>
        <p:nvSpPr>
          <p:cNvPr id="4" name="Slide Number Placeholder 3"/>
          <p:cNvSpPr>
            <a:spLocks noGrp="1"/>
          </p:cNvSpPr>
          <p:nvPr>
            <p:ph type="sldNum" sz="quarter" idx="10"/>
          </p:nvPr>
        </p:nvSpPr>
        <p:spPr/>
        <p:txBody>
          <a:bodyPr/>
          <a:lstStyle/>
          <a:p>
            <a:fld id="{38AAF413-0A16-4828-8118-2D66F5683630}" type="slidenum">
              <a:rPr lang="en-AU" smtClean="0"/>
              <a:t>2</a:t>
            </a:fld>
            <a:endParaRPr lang="en-AU"/>
          </a:p>
        </p:txBody>
      </p:sp>
    </p:spTree>
    <p:extLst>
      <p:ext uri="{BB962C8B-B14F-4D97-AF65-F5344CB8AC3E}">
        <p14:creationId xmlns:p14="http://schemas.microsoft.com/office/powerpoint/2010/main" val="163169627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dirty="0" smtClean="0">
                <a:latin typeface="Bookman Old Style" panose="02050604050505020204" pitchFamily="18" charset="0"/>
              </a:rPr>
              <a:t>Dear Mother, I feel that I have expressed myself with more than usual confusion, and I do not know what you can find to interest you in these rambling pages, but I am not aiming at a literary masterpiece, and if I weary you by this discourse on charity, it will at least prove your child’s good will. I must confess I am far from living up to my ideal, and yet the very desire to do so gives me a feeling of peace. If I fall into some fault, I arise again at once—and for some months now I have not even had to struggle. I have been able to say with our holy Father, St. John of the Cross: “My house is entirely at peace,” and I attribute this interior peace to a victory I gained over myself. Since that victory, the hosts of Heaven have hastened to my aid, for they will not allow me to be wounded, now that I have fought so valiantly.</a:t>
            </a:r>
          </a:p>
          <a:p>
            <a:r>
              <a:rPr lang="en-AU" dirty="0" smtClean="0"/>
              <a:t> </a:t>
            </a:r>
            <a:endParaRPr lang="en-AU" dirty="0"/>
          </a:p>
        </p:txBody>
      </p:sp>
      <p:sp>
        <p:nvSpPr>
          <p:cNvPr id="4" name="Slide Number Placeholder 3"/>
          <p:cNvSpPr>
            <a:spLocks noGrp="1"/>
          </p:cNvSpPr>
          <p:nvPr>
            <p:ph type="sldNum" sz="quarter" idx="10"/>
          </p:nvPr>
        </p:nvSpPr>
        <p:spPr/>
        <p:txBody>
          <a:bodyPr/>
          <a:lstStyle/>
          <a:p>
            <a:fld id="{38AAF413-0A16-4828-8118-2D66F5683630}" type="slidenum">
              <a:rPr lang="en-AU" smtClean="0"/>
              <a:t>20</a:t>
            </a:fld>
            <a:endParaRPr lang="en-AU"/>
          </a:p>
        </p:txBody>
      </p:sp>
    </p:spTree>
    <p:extLst>
      <p:ext uri="{BB962C8B-B14F-4D97-AF65-F5344CB8AC3E}">
        <p14:creationId xmlns:p14="http://schemas.microsoft.com/office/powerpoint/2010/main" val="386583569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b="1" dirty="0" smtClean="0">
                <a:latin typeface="Bookman Old Style" panose="02050604050505020204" pitchFamily="18" charset="0"/>
              </a:rPr>
              <a:t>A holy nun of our community annoyed me in all that she did; the devil must have had something to do with it, and he it was undoubtedly who made me see in her so many disagreeable points. I did not want to yield to my natural antipathy, for I remembered that charity ought to betray itself in deeds, and not exist merely in the feelings, so I set myself to do for this sister all I should do for the one I loved most. Every time I met her I prayed for her, and offered to God her virtues and merits. I felt that this was very pleasing to Our Lord, for there is no artist who is not gratified when his works are praised, and the Divine Artist of souls is pleased when we do not stop at the exterior, but, penetrating to the inner sanctuary He has chosen, admire its beauty.</a:t>
            </a:r>
          </a:p>
          <a:p>
            <a:endParaRPr lang="en-AU" dirty="0"/>
          </a:p>
        </p:txBody>
      </p:sp>
      <p:sp>
        <p:nvSpPr>
          <p:cNvPr id="4" name="Slide Number Placeholder 3"/>
          <p:cNvSpPr>
            <a:spLocks noGrp="1"/>
          </p:cNvSpPr>
          <p:nvPr>
            <p:ph type="sldNum" sz="quarter" idx="10"/>
          </p:nvPr>
        </p:nvSpPr>
        <p:spPr/>
        <p:txBody>
          <a:bodyPr/>
          <a:lstStyle/>
          <a:p>
            <a:fld id="{38AAF413-0A16-4828-8118-2D66F5683630}" type="slidenum">
              <a:rPr lang="en-AU" smtClean="0"/>
              <a:t>21</a:t>
            </a:fld>
            <a:endParaRPr lang="en-AU"/>
          </a:p>
        </p:txBody>
      </p:sp>
    </p:spTree>
    <p:extLst>
      <p:ext uri="{BB962C8B-B14F-4D97-AF65-F5344CB8AC3E}">
        <p14:creationId xmlns:p14="http://schemas.microsoft.com/office/powerpoint/2010/main" val="33539881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b="1" dirty="0" smtClean="0">
                <a:latin typeface="Bookman Old Style" panose="02050604050505020204" pitchFamily="18" charset="0"/>
              </a:rPr>
              <a:t>I did not rest satisfied with praying for this Sister, who gave me such occasions for self-mastery, I tried to render her as many services as I could, and when tempted to answer her sharply, I made haste to smile and change the subject, for the </a:t>
            </a:r>
            <a:r>
              <a:rPr lang="en-AU" b="1" i="1" dirty="0" smtClean="0">
                <a:latin typeface="Bookman Old Style" panose="02050604050505020204" pitchFamily="18" charset="0"/>
              </a:rPr>
              <a:t>Imitation* </a:t>
            </a:r>
            <a:r>
              <a:rPr lang="en-AU" b="1" dirty="0" smtClean="0">
                <a:latin typeface="Bookman Old Style" panose="02050604050505020204" pitchFamily="18" charset="0"/>
              </a:rPr>
              <a:t>says: “It is more profitable to leave everyone to his way of thinking than to give way to contentious discourses.” And sometimes when the temptation was very severe, I would run like a deserter from the battlefield if I could do so without letting the Sister guess my inward struggle.</a:t>
            </a:r>
          </a:p>
          <a:p>
            <a:pPr marL="0" marR="0" lvl="0" indent="0" algn="l" defTabSz="914400" rtl="0" eaLnBrk="1" fontAlgn="auto" latinLnBrk="0" hangingPunct="1">
              <a:lnSpc>
                <a:spcPct val="100000"/>
              </a:lnSpc>
              <a:spcBef>
                <a:spcPts val="0"/>
              </a:spcBef>
              <a:spcAft>
                <a:spcPts val="0"/>
              </a:spcAft>
              <a:buClrTx/>
              <a:buSzTx/>
              <a:buFontTx/>
              <a:buNone/>
              <a:tabLst/>
              <a:defRPr/>
            </a:pPr>
            <a:r>
              <a:rPr lang="en-AU" b="1" dirty="0" smtClean="0">
                <a:latin typeface="Bookman Old Style" panose="02050604050505020204" pitchFamily="18" charset="0"/>
              </a:rPr>
              <a:t>One day she said to me with a beaming face: “My dear [Sister] </a:t>
            </a:r>
            <a:r>
              <a:rPr lang="en-AU" b="1" dirty="0" err="1" smtClean="0">
                <a:latin typeface="Bookman Old Style" panose="02050604050505020204" pitchFamily="18" charset="0"/>
              </a:rPr>
              <a:t>Thérèse</a:t>
            </a:r>
            <a:r>
              <a:rPr lang="en-AU" b="1" dirty="0" smtClean="0">
                <a:latin typeface="Bookman Old Style" panose="02050604050505020204" pitchFamily="18" charset="0"/>
              </a:rPr>
              <a:t>, tell me what attraction you find in me, for whenever we meet, you greet me with such a sweet smile.” Ah! What attracted me was Jesus hidden in the depths of her soul—Jesus who </a:t>
            </a:r>
            <a:r>
              <a:rPr lang="en-AU" b="1" dirty="0" err="1" smtClean="0">
                <a:latin typeface="Bookman Old Style" panose="02050604050505020204" pitchFamily="18" charset="0"/>
              </a:rPr>
              <a:t>maketh</a:t>
            </a:r>
            <a:r>
              <a:rPr lang="en-AU" b="1" dirty="0" smtClean="0">
                <a:latin typeface="Bookman Old Style" panose="02050604050505020204" pitchFamily="18" charset="0"/>
              </a:rPr>
              <a:t> sweet even that which is most bitter.</a:t>
            </a:r>
          </a:p>
          <a:p>
            <a:endParaRPr lang="en-AU" dirty="0"/>
          </a:p>
        </p:txBody>
      </p:sp>
      <p:sp>
        <p:nvSpPr>
          <p:cNvPr id="4" name="Slide Number Placeholder 3"/>
          <p:cNvSpPr>
            <a:spLocks noGrp="1"/>
          </p:cNvSpPr>
          <p:nvPr>
            <p:ph type="sldNum" sz="quarter" idx="10"/>
          </p:nvPr>
        </p:nvSpPr>
        <p:spPr/>
        <p:txBody>
          <a:bodyPr/>
          <a:lstStyle/>
          <a:p>
            <a:fld id="{38AAF413-0A16-4828-8118-2D66F5683630}" type="slidenum">
              <a:rPr lang="en-AU" smtClean="0"/>
              <a:t>22</a:t>
            </a:fld>
            <a:endParaRPr lang="en-AU"/>
          </a:p>
        </p:txBody>
      </p:sp>
    </p:spTree>
    <p:extLst>
      <p:ext uri="{BB962C8B-B14F-4D97-AF65-F5344CB8AC3E}">
        <p14:creationId xmlns:p14="http://schemas.microsoft.com/office/powerpoint/2010/main" val="365418164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MIRACLES</a:t>
            </a:r>
            <a:endParaRPr lang="en-AU"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endParaRPr lang="en-AU"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So now this presentation glides from the heights of individual inspiration to the concrete work of building peace. How to spread Jesus’ teachings of peace? Miracles might be needed. </a:t>
            </a:r>
            <a:endParaRPr lang="en-AU"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endParaRPr lang="en-AU"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A reported miracle was The apparition of the Virgin Mary at </a:t>
            </a:r>
            <a:r>
              <a:rPr lang="en-US" sz="1200" kern="1200" dirty="0" err="1" smtClean="0">
                <a:solidFill>
                  <a:schemeClr val="tx1"/>
                </a:solidFill>
                <a:effectLst/>
                <a:latin typeface="+mn-lt"/>
                <a:ea typeface="+mn-ea"/>
                <a:cs typeface="+mn-cs"/>
              </a:rPr>
              <a:t>Coogee</a:t>
            </a:r>
            <a:r>
              <a:rPr lang="en-US" sz="1200" kern="1200" dirty="0" smtClean="0">
                <a:solidFill>
                  <a:schemeClr val="tx1"/>
                </a:solidFill>
                <a:effectLst/>
                <a:latin typeface="+mn-lt"/>
                <a:ea typeface="+mn-ea"/>
                <a:cs typeface="+mn-cs"/>
              </a:rPr>
              <a:t>, a seaside suburb of Sydney, first revealed to the press in January 2003 by a local resident. The parish priest described it as an optical illusion. More interesting were the responses of those who believed, as reported by Carole M Cusack in the Australian Religious Studies Review, such as Irene of Kensington who said that “[s]he is coming here because there are so many naked girls on the beach. She comes in her veils, head to foot, to say “Cover yourselves”.</a:t>
            </a:r>
            <a:endParaRPr lang="en-AU"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endParaRPr lang="en-AU"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Perhaps a more verifiable miracle was the spread of Christianity.</a:t>
            </a:r>
            <a:endParaRPr lang="en-AU"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endParaRPr lang="en-AU"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In the readings earlier we read ‘</a:t>
            </a:r>
            <a:r>
              <a:rPr lang="en-US" sz="1200" kern="1200" dirty="0" err="1" smtClean="0">
                <a:solidFill>
                  <a:schemeClr val="tx1"/>
                </a:solidFill>
                <a:effectLst/>
                <a:latin typeface="+mn-lt"/>
                <a:ea typeface="+mn-ea"/>
                <a:cs typeface="+mn-cs"/>
              </a:rPr>
              <a:t>Abdu’l</a:t>
            </a:r>
            <a:r>
              <a:rPr lang="en-US" sz="1200" kern="1200" dirty="0" smtClean="0">
                <a:solidFill>
                  <a:schemeClr val="tx1"/>
                </a:solidFill>
                <a:effectLst/>
                <a:latin typeface="+mn-lt"/>
                <a:ea typeface="+mn-ea"/>
                <a:cs typeface="+mn-cs"/>
              </a:rPr>
              <a:t>-Baha’s description of Montreal. Now I will share an observers account: </a:t>
            </a:r>
          </a:p>
          <a:p>
            <a:pPr lvl="1"/>
            <a:r>
              <a:rPr lang="en-AU" kern="1200" dirty="0" smtClean="0">
                <a:solidFill>
                  <a:schemeClr val="tx1"/>
                </a:solidFill>
                <a:effectLst/>
                <a:latin typeface="+mn-lt"/>
                <a:ea typeface="+mn-ea"/>
                <a:cs typeface="+mn-cs"/>
              </a:rPr>
              <a:t>"The day after His arrival in Montreal '</a:t>
            </a:r>
            <a:r>
              <a:rPr lang="en-AU" kern="1200" dirty="0" err="1" smtClean="0">
                <a:solidFill>
                  <a:schemeClr val="tx1"/>
                </a:solidFill>
                <a:effectLst/>
                <a:latin typeface="+mn-lt"/>
                <a:ea typeface="+mn-ea"/>
                <a:cs typeface="+mn-cs"/>
              </a:rPr>
              <a:t>Abdu'l-Bahá</a:t>
            </a:r>
            <a:r>
              <a:rPr lang="en-AU" kern="1200" dirty="0" smtClean="0">
                <a:solidFill>
                  <a:schemeClr val="tx1"/>
                </a:solidFill>
                <a:effectLst/>
                <a:latin typeface="+mn-lt"/>
                <a:ea typeface="+mn-ea"/>
                <a:cs typeface="+mn-cs"/>
              </a:rPr>
              <a:t> went for a drive, and sighting the magnificent Roman Catholic Church of Notre Dame, He went in. When He came out, standing in the porch, He turned to those who were in His company and told them to take a lesson from that very church. </a:t>
            </a:r>
            <a:r>
              <a:rPr lang="en-AU" b="1" kern="1200" dirty="0" smtClean="0">
                <a:solidFill>
                  <a:schemeClr val="tx1"/>
                </a:solidFill>
                <a:effectLst/>
                <a:latin typeface="+mn-lt"/>
                <a:ea typeface="+mn-ea"/>
                <a:cs typeface="+mn-cs"/>
              </a:rPr>
              <a:t>It was the total self-abnegation of the apostles of Christ which had raised that splendorous edifice in a land far, far from the scene of their labours. Those disciples, said '</a:t>
            </a:r>
            <a:r>
              <a:rPr lang="en-AU" b="1" kern="1200" dirty="0" err="1" smtClean="0">
                <a:solidFill>
                  <a:schemeClr val="tx1"/>
                </a:solidFill>
                <a:effectLst/>
                <a:latin typeface="+mn-lt"/>
                <a:ea typeface="+mn-ea"/>
                <a:cs typeface="+mn-cs"/>
              </a:rPr>
              <a:t>Abdu'l-Bahá</a:t>
            </a:r>
            <a:r>
              <a:rPr lang="en-AU" b="1" kern="1200" dirty="0" smtClean="0">
                <a:solidFill>
                  <a:schemeClr val="tx1"/>
                </a:solidFill>
                <a:effectLst/>
                <a:latin typeface="+mn-lt"/>
                <a:ea typeface="+mn-ea"/>
                <a:cs typeface="+mn-cs"/>
              </a:rPr>
              <a:t>, made a pact to go out into the wide world, preach the Gospel, and accept every tribulation for the sake of their Master. They stood by their pledge, and not a single one of them ever returned. And there beside them, He told that company, stood the concrete evidence of the selfless efforts of the disciples of Christ.</a:t>
            </a:r>
            <a:r>
              <a:rPr lang="en-AU" kern="1200" dirty="0" smtClean="0">
                <a:solidFill>
                  <a:schemeClr val="tx1"/>
                </a:solidFill>
                <a:effectLst/>
                <a:latin typeface="+mn-lt"/>
                <a:ea typeface="+mn-ea"/>
                <a:cs typeface="+mn-cs"/>
              </a:rPr>
              <a:t> </a:t>
            </a:r>
          </a:p>
          <a:p>
            <a:pPr lvl="1"/>
            <a:r>
              <a:rPr lang="en-AU" i="1" kern="1200" dirty="0" smtClean="0">
                <a:solidFill>
                  <a:schemeClr val="tx1"/>
                </a:solidFill>
                <a:effectLst/>
                <a:latin typeface="+mn-lt"/>
                <a:ea typeface="+mn-ea"/>
                <a:cs typeface="+mn-cs"/>
              </a:rPr>
              <a:t>(H.M. </a:t>
            </a:r>
            <a:r>
              <a:rPr lang="en-AU" i="1" kern="1200" dirty="0" err="1" smtClean="0">
                <a:solidFill>
                  <a:schemeClr val="tx1"/>
                </a:solidFill>
                <a:effectLst/>
                <a:latin typeface="+mn-lt"/>
                <a:ea typeface="+mn-ea"/>
                <a:cs typeface="+mn-cs"/>
              </a:rPr>
              <a:t>Balyuzi</a:t>
            </a:r>
            <a:r>
              <a:rPr lang="en-AU" i="1" kern="1200" dirty="0" smtClean="0">
                <a:solidFill>
                  <a:schemeClr val="tx1"/>
                </a:solidFill>
                <a:effectLst/>
                <a:latin typeface="+mn-lt"/>
                <a:ea typeface="+mn-ea"/>
                <a:cs typeface="+mn-cs"/>
              </a:rPr>
              <a:t>, </a:t>
            </a:r>
            <a:r>
              <a:rPr lang="en-AU" i="1" kern="1200" dirty="0" err="1" smtClean="0">
                <a:solidFill>
                  <a:schemeClr val="tx1"/>
                </a:solidFill>
                <a:effectLst/>
                <a:latin typeface="+mn-lt"/>
                <a:ea typeface="+mn-ea"/>
                <a:cs typeface="+mn-cs"/>
              </a:rPr>
              <a:t>Abdu'l</a:t>
            </a:r>
            <a:r>
              <a:rPr lang="en-AU" i="1" kern="1200" dirty="0" smtClean="0">
                <a:solidFill>
                  <a:schemeClr val="tx1"/>
                </a:solidFill>
                <a:effectLst/>
                <a:latin typeface="+mn-lt"/>
                <a:ea typeface="+mn-ea"/>
                <a:cs typeface="+mn-cs"/>
              </a:rPr>
              <a:t>-Baha - The Centre of the Covenant, p. 259)</a:t>
            </a:r>
            <a:endParaRPr lang="en-AU" kern="1200" dirty="0" smtClean="0">
              <a:solidFill>
                <a:schemeClr val="tx1"/>
              </a:solidFill>
              <a:effectLst/>
              <a:latin typeface="+mn-lt"/>
              <a:ea typeface="+mn-ea"/>
              <a:cs typeface="+mn-cs"/>
            </a:endParaRPr>
          </a:p>
          <a:p>
            <a:endParaRPr lang="en-AU" dirty="0"/>
          </a:p>
        </p:txBody>
      </p:sp>
      <p:sp>
        <p:nvSpPr>
          <p:cNvPr id="4" name="Slide Number Placeholder 3"/>
          <p:cNvSpPr>
            <a:spLocks noGrp="1"/>
          </p:cNvSpPr>
          <p:nvPr>
            <p:ph type="sldNum" sz="quarter" idx="10"/>
          </p:nvPr>
        </p:nvSpPr>
        <p:spPr/>
        <p:txBody>
          <a:bodyPr/>
          <a:lstStyle/>
          <a:p>
            <a:fld id="{38AAF413-0A16-4828-8118-2D66F5683630}" type="slidenum">
              <a:rPr lang="en-AU" smtClean="0"/>
              <a:t>23</a:t>
            </a:fld>
            <a:endParaRPr lang="en-AU"/>
          </a:p>
        </p:txBody>
      </p:sp>
    </p:spTree>
    <p:extLst>
      <p:ext uri="{BB962C8B-B14F-4D97-AF65-F5344CB8AC3E}">
        <p14:creationId xmlns:p14="http://schemas.microsoft.com/office/powerpoint/2010/main" val="249429995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EDUCATION</a:t>
            </a:r>
            <a:endParaRPr lang="en-AU"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endParaRPr lang="en-AU"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Another evidence of </a:t>
            </a:r>
            <a:r>
              <a:rPr lang="en-US" dirty="0" smtClean="0"/>
              <a:t>the constructive power </a:t>
            </a:r>
            <a:r>
              <a:rPr lang="en-US" sz="1200" kern="1200" dirty="0" smtClean="0">
                <a:solidFill>
                  <a:schemeClr val="tx1"/>
                </a:solidFill>
                <a:effectLst/>
                <a:latin typeface="+mn-lt"/>
                <a:ea typeface="+mn-ea"/>
                <a:cs typeface="+mn-cs"/>
              </a:rPr>
              <a:t>of Christ is the quality of Catholic education. </a:t>
            </a:r>
            <a:r>
              <a:rPr lang="en-US" dirty="0" smtClean="0"/>
              <a:t>Our daughter, Gaby, thrived in her final year. In </a:t>
            </a:r>
            <a:r>
              <a:rPr lang="en-US" sz="1200" kern="1200" dirty="0" smtClean="0">
                <a:solidFill>
                  <a:schemeClr val="tx1"/>
                </a:solidFill>
                <a:effectLst/>
                <a:latin typeface="+mn-lt"/>
                <a:ea typeface="+mn-ea"/>
                <a:cs typeface="+mn-cs"/>
              </a:rPr>
              <a:t>2012 she wrote a letter to her teachers at St Francis De Sales College in Mt Barker, South Australia. The school principal asked her to read it to the parents, teachers and other students.</a:t>
            </a:r>
            <a:endParaRPr lang="en-AU"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endParaRPr lang="en-AU" sz="1200" kern="1200" dirty="0" smtClean="0">
              <a:solidFill>
                <a:schemeClr val="tx1"/>
              </a:solidFill>
              <a:effectLst/>
              <a:latin typeface="+mn-lt"/>
              <a:ea typeface="+mn-ea"/>
              <a:cs typeface="+mn-cs"/>
            </a:endParaRPr>
          </a:p>
          <a:p>
            <a:r>
              <a:rPr lang="en-US" dirty="0" smtClean="0"/>
              <a:t>[play audio, or]</a:t>
            </a:r>
          </a:p>
          <a:p>
            <a:r>
              <a:rPr lang="en-US" sz="1200" kern="1200" dirty="0" smtClean="0">
                <a:solidFill>
                  <a:schemeClr val="tx1"/>
                </a:solidFill>
                <a:effectLst/>
                <a:latin typeface="+mn-lt"/>
                <a:ea typeface="+mn-ea"/>
                <a:cs typeface="+mn-cs"/>
              </a:rPr>
              <a:t>Gaby wrote that she was privileged to have found a school that was not only so wonderful, but also welcomed [her] with open arms and made [her] feel at home.</a:t>
            </a:r>
            <a:endParaRPr lang="en-AU"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endParaRPr lang="en-AU" sz="1200" kern="1200" dirty="0" smtClean="0">
              <a:solidFill>
                <a:schemeClr val="tx1"/>
              </a:solidFill>
              <a:effectLst/>
              <a:latin typeface="+mn-lt"/>
              <a:ea typeface="+mn-ea"/>
              <a:cs typeface="+mn-cs"/>
            </a:endParaRPr>
          </a:p>
          <a:p>
            <a:endParaRPr lang="en-AU" dirty="0"/>
          </a:p>
        </p:txBody>
      </p:sp>
      <p:sp>
        <p:nvSpPr>
          <p:cNvPr id="4" name="Slide Number Placeholder 3"/>
          <p:cNvSpPr>
            <a:spLocks noGrp="1"/>
          </p:cNvSpPr>
          <p:nvPr>
            <p:ph type="sldNum" sz="quarter" idx="10"/>
          </p:nvPr>
        </p:nvSpPr>
        <p:spPr/>
        <p:txBody>
          <a:bodyPr/>
          <a:lstStyle/>
          <a:p>
            <a:fld id="{38AAF413-0A16-4828-8118-2D66F5683630}" type="slidenum">
              <a:rPr lang="en-AU" smtClean="0"/>
              <a:t>24</a:t>
            </a:fld>
            <a:endParaRPr lang="en-AU"/>
          </a:p>
        </p:txBody>
      </p:sp>
    </p:spTree>
    <p:extLst>
      <p:ext uri="{BB962C8B-B14F-4D97-AF65-F5344CB8AC3E}">
        <p14:creationId xmlns:p14="http://schemas.microsoft.com/office/powerpoint/2010/main" val="19459027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PEACE-BUILDING</a:t>
            </a:r>
            <a:endParaRPr lang="en-AU"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endParaRPr lang="en-AU"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More peace-building. </a:t>
            </a:r>
            <a:endParaRPr lang="en-AU"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In 2016, with our Catholic, Jewish and </a:t>
            </a:r>
            <a:r>
              <a:rPr lang="en-US" sz="1200" kern="1200" dirty="0" err="1" smtClean="0">
                <a:solidFill>
                  <a:schemeClr val="tx1"/>
                </a:solidFill>
                <a:effectLst/>
                <a:latin typeface="+mn-lt"/>
                <a:ea typeface="+mn-ea"/>
                <a:cs typeface="+mn-cs"/>
              </a:rPr>
              <a:t>Baha’I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neighbours</a:t>
            </a:r>
            <a:r>
              <a:rPr lang="en-US" sz="1200" kern="1200" dirty="0" smtClean="0">
                <a:solidFill>
                  <a:schemeClr val="tx1"/>
                </a:solidFill>
                <a:effectLst/>
                <a:latin typeface="+mn-lt"/>
                <a:ea typeface="+mn-ea"/>
                <a:cs typeface="+mn-cs"/>
              </a:rPr>
              <a:t>, we had a school holiday program in our street, where children learned about:</a:t>
            </a:r>
            <a:endParaRPr lang="en-AU" sz="12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Purity of heart</a:t>
            </a:r>
            <a:endParaRPr lang="en-AU" sz="12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Maintaining a prayerful attitude</a:t>
            </a:r>
            <a:endParaRPr lang="en-AU" sz="12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Truthfulness</a:t>
            </a:r>
            <a:endParaRPr lang="en-AU" sz="12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Generosity, and</a:t>
            </a:r>
            <a:endParaRPr lang="en-AU" sz="12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Kindness</a:t>
            </a:r>
            <a:endParaRPr lang="en-AU" sz="1200" kern="1200" dirty="0" smtClean="0">
              <a:solidFill>
                <a:schemeClr val="tx1"/>
              </a:solidFill>
              <a:effectLst/>
              <a:latin typeface="+mn-lt"/>
              <a:ea typeface="+mn-ea"/>
              <a:cs typeface="+mn-cs"/>
            </a:endParaRPr>
          </a:p>
          <a:p>
            <a:endParaRPr lang="en-AU" dirty="0"/>
          </a:p>
        </p:txBody>
      </p:sp>
      <p:sp>
        <p:nvSpPr>
          <p:cNvPr id="4" name="Slide Number Placeholder 3"/>
          <p:cNvSpPr>
            <a:spLocks noGrp="1"/>
          </p:cNvSpPr>
          <p:nvPr>
            <p:ph type="sldNum" sz="quarter" idx="10"/>
          </p:nvPr>
        </p:nvSpPr>
        <p:spPr/>
        <p:txBody>
          <a:bodyPr/>
          <a:lstStyle/>
          <a:p>
            <a:fld id="{38AAF413-0A16-4828-8118-2D66F5683630}" type="slidenum">
              <a:rPr lang="en-AU" smtClean="0"/>
              <a:t>25</a:t>
            </a:fld>
            <a:endParaRPr lang="en-AU"/>
          </a:p>
        </p:txBody>
      </p:sp>
    </p:spTree>
    <p:extLst>
      <p:ext uri="{BB962C8B-B14F-4D97-AF65-F5344CB8AC3E}">
        <p14:creationId xmlns:p14="http://schemas.microsoft.com/office/powerpoint/2010/main" val="211546318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CONVERSATIONS WITH PRIESTS</a:t>
            </a:r>
            <a:endParaRPr lang="en-AU"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endParaRPr lang="en-AU"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Our family has enjoyed conversations with Catholics. </a:t>
            </a:r>
            <a:endParaRPr lang="en-AU"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endParaRPr lang="en-AU"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Around 2002 Gaby and I had a meeting with the late </a:t>
            </a:r>
            <a:r>
              <a:rPr lang="en-AU" sz="1200" kern="1200" dirty="0" smtClean="0">
                <a:solidFill>
                  <a:schemeClr val="tx1"/>
                </a:solidFill>
                <a:effectLst/>
                <a:latin typeface="+mn-lt"/>
                <a:ea typeface="+mn-ea"/>
                <a:cs typeface="+mn-cs"/>
              </a:rPr>
              <a:t>Fr Dominic </a:t>
            </a:r>
            <a:r>
              <a:rPr lang="en-AU" sz="1200" kern="1200" dirty="0" err="1" smtClean="0">
                <a:solidFill>
                  <a:schemeClr val="tx1"/>
                </a:solidFill>
                <a:effectLst/>
                <a:latin typeface="+mn-lt"/>
                <a:ea typeface="+mn-ea"/>
                <a:cs typeface="+mn-cs"/>
              </a:rPr>
              <a:t>Ceresoli</a:t>
            </a:r>
            <a:r>
              <a:rPr lang="en-AU" sz="1200" kern="1200" dirty="0" smtClean="0">
                <a:solidFill>
                  <a:schemeClr val="tx1"/>
                </a:solidFill>
                <a:effectLst/>
                <a:latin typeface="+mn-lt"/>
                <a:ea typeface="+mn-ea"/>
                <a:cs typeface="+mn-cs"/>
              </a:rPr>
              <a:t> of St Therese Catholic Church in Mascot. We shared views on the problem of religious prejudice, its effects, and what could be done about it.</a:t>
            </a:r>
          </a:p>
          <a:p>
            <a:r>
              <a:rPr lang="en-US" sz="1200" kern="1200" dirty="0" smtClean="0">
                <a:solidFill>
                  <a:schemeClr val="tx1"/>
                </a:solidFill>
                <a:effectLst/>
                <a:latin typeface="+mn-lt"/>
                <a:ea typeface="+mn-ea"/>
                <a:cs typeface="+mn-cs"/>
              </a:rPr>
              <a:t> </a:t>
            </a:r>
            <a:endParaRPr lang="en-AU"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Around 2011 Yung and Gaby attended a youth service at a church in Miranda. When it was over I waited outside and chatted with Cardinal George Pell’s driver. When Cardinal Pell exited I stepped back into the shadow so as not to disturb his departure. However he introduced himself to me and we had a short chat. </a:t>
            </a:r>
            <a:endParaRPr lang="en-AU" sz="1200" kern="1200" dirty="0" smtClean="0">
              <a:solidFill>
                <a:schemeClr val="tx1"/>
              </a:solidFill>
              <a:effectLst/>
              <a:latin typeface="+mn-lt"/>
              <a:ea typeface="+mn-ea"/>
              <a:cs typeface="+mn-cs"/>
            </a:endParaRPr>
          </a:p>
          <a:p>
            <a:r>
              <a:rPr lang="en-AU"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I enjoyed these conversations, and I feel for priests who are sometimes unfairly blamed.</a:t>
            </a:r>
            <a:endParaRPr lang="en-AU"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AU" dirty="0"/>
          </a:p>
        </p:txBody>
      </p:sp>
      <p:sp>
        <p:nvSpPr>
          <p:cNvPr id="4" name="Slide Number Placeholder 3"/>
          <p:cNvSpPr>
            <a:spLocks noGrp="1"/>
          </p:cNvSpPr>
          <p:nvPr>
            <p:ph type="sldNum" sz="quarter" idx="10"/>
          </p:nvPr>
        </p:nvSpPr>
        <p:spPr/>
        <p:txBody>
          <a:bodyPr/>
          <a:lstStyle/>
          <a:p>
            <a:fld id="{38AAF413-0A16-4828-8118-2D66F5683630}" type="slidenum">
              <a:rPr lang="en-AU" smtClean="0"/>
              <a:t>26</a:t>
            </a:fld>
            <a:endParaRPr lang="en-AU"/>
          </a:p>
        </p:txBody>
      </p:sp>
    </p:spTree>
    <p:extLst>
      <p:ext uri="{BB962C8B-B14F-4D97-AF65-F5344CB8AC3E}">
        <p14:creationId xmlns:p14="http://schemas.microsoft.com/office/powerpoint/2010/main" val="261236051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LOVE</a:t>
            </a:r>
            <a:endParaRPr lang="en-AU"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endParaRPr lang="en-AU"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These are statues of St Therese in our local Church. </a:t>
            </a:r>
            <a:endParaRPr lang="en-AU"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endParaRPr lang="en-AU"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St Therese wrote that we should…</a:t>
            </a:r>
            <a:endParaRPr lang="en-AU"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endParaRPr lang="en-AU"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Miss no single opportunity of making some small sacrifice, here by a smiling look, there by a kindly word, always doing the smallest right and doing it all for love.</a:t>
            </a:r>
            <a:endParaRPr lang="en-AU"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endParaRPr lang="en-AU" sz="1200" kern="1200" dirty="0" smtClean="0">
              <a:solidFill>
                <a:schemeClr val="tx1"/>
              </a:solidFill>
              <a:effectLst/>
              <a:latin typeface="+mn-lt"/>
              <a:ea typeface="+mn-ea"/>
              <a:cs typeface="+mn-cs"/>
            </a:endParaRPr>
          </a:p>
          <a:p>
            <a:endParaRPr lang="en-AU" dirty="0"/>
          </a:p>
        </p:txBody>
      </p:sp>
      <p:sp>
        <p:nvSpPr>
          <p:cNvPr id="4" name="Slide Number Placeholder 3"/>
          <p:cNvSpPr>
            <a:spLocks noGrp="1"/>
          </p:cNvSpPr>
          <p:nvPr>
            <p:ph type="sldNum" sz="quarter" idx="10"/>
          </p:nvPr>
        </p:nvSpPr>
        <p:spPr/>
        <p:txBody>
          <a:bodyPr/>
          <a:lstStyle/>
          <a:p>
            <a:fld id="{38AAF413-0A16-4828-8118-2D66F5683630}" type="slidenum">
              <a:rPr lang="en-AU" smtClean="0"/>
              <a:t>27</a:t>
            </a:fld>
            <a:endParaRPr lang="en-AU"/>
          </a:p>
        </p:txBody>
      </p:sp>
    </p:spTree>
    <p:extLst>
      <p:ext uri="{BB962C8B-B14F-4D97-AF65-F5344CB8AC3E}">
        <p14:creationId xmlns:p14="http://schemas.microsoft.com/office/powerpoint/2010/main" val="344045942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FAMILY</a:t>
            </a:r>
            <a:endParaRPr lang="en-AU"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endParaRPr lang="en-AU"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And the most amiable encounters with a Catholic have of course been 44 years with Yung. We love children Gaby and Danny. They bring the world a lack of prejudice and an abundance of empathy.</a:t>
            </a:r>
            <a:endParaRPr lang="en-AU" sz="1200" kern="1200" dirty="0" smtClean="0">
              <a:solidFill>
                <a:schemeClr val="tx1"/>
              </a:solidFill>
              <a:effectLst/>
              <a:latin typeface="+mn-lt"/>
              <a:ea typeface="+mn-ea"/>
              <a:cs typeface="+mn-cs"/>
            </a:endParaRPr>
          </a:p>
          <a:p>
            <a:endParaRPr lang="en-AU" dirty="0"/>
          </a:p>
        </p:txBody>
      </p:sp>
      <p:sp>
        <p:nvSpPr>
          <p:cNvPr id="4" name="Slide Number Placeholder 3"/>
          <p:cNvSpPr>
            <a:spLocks noGrp="1"/>
          </p:cNvSpPr>
          <p:nvPr>
            <p:ph type="sldNum" sz="quarter" idx="10"/>
          </p:nvPr>
        </p:nvSpPr>
        <p:spPr/>
        <p:txBody>
          <a:bodyPr/>
          <a:lstStyle/>
          <a:p>
            <a:fld id="{38AAF413-0A16-4828-8118-2D66F5683630}" type="slidenum">
              <a:rPr lang="en-AU" smtClean="0"/>
              <a:t>28</a:t>
            </a:fld>
            <a:endParaRPr lang="en-AU"/>
          </a:p>
        </p:txBody>
      </p:sp>
    </p:spTree>
    <p:extLst>
      <p:ext uri="{BB962C8B-B14F-4D97-AF65-F5344CB8AC3E}">
        <p14:creationId xmlns:p14="http://schemas.microsoft.com/office/powerpoint/2010/main" val="190003875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ONENESS</a:t>
            </a:r>
            <a:endParaRPr lang="en-AU"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endParaRPr lang="en-AU"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Which brings me to the beginning and end of it all, God’s guidance, as revealed by Jesus:</a:t>
            </a:r>
            <a:endParaRPr lang="en-AU"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endParaRPr lang="en-AU" sz="1200" kern="1200" dirty="0" smtClean="0">
              <a:solidFill>
                <a:schemeClr val="tx1"/>
              </a:solidFill>
              <a:effectLst/>
              <a:latin typeface="+mn-lt"/>
              <a:ea typeface="+mn-ea"/>
              <a:cs typeface="+mn-cs"/>
            </a:endParaRPr>
          </a:p>
          <a:p>
            <a:pPr lvl="1"/>
            <a:r>
              <a:rPr lang="en-US" kern="1200" dirty="0" smtClean="0">
                <a:solidFill>
                  <a:schemeClr val="tx1"/>
                </a:solidFill>
                <a:effectLst/>
                <a:latin typeface="+mn-lt"/>
                <a:ea typeface="+mn-ea"/>
                <a:cs typeface="+mn-cs"/>
              </a:rPr>
              <a:t>A new command I give you: Love one another. As I have loved you, so you must love one another.</a:t>
            </a:r>
            <a:endParaRPr lang="en-AU" kern="1200" dirty="0" smtClean="0">
              <a:solidFill>
                <a:schemeClr val="tx1"/>
              </a:solidFill>
              <a:effectLst/>
              <a:latin typeface="+mn-lt"/>
              <a:ea typeface="+mn-ea"/>
              <a:cs typeface="+mn-cs"/>
            </a:endParaRPr>
          </a:p>
          <a:p>
            <a:endParaRPr lang="en-AU" dirty="0"/>
          </a:p>
        </p:txBody>
      </p:sp>
      <p:sp>
        <p:nvSpPr>
          <p:cNvPr id="4" name="Slide Number Placeholder 3"/>
          <p:cNvSpPr>
            <a:spLocks noGrp="1"/>
          </p:cNvSpPr>
          <p:nvPr>
            <p:ph type="sldNum" sz="quarter" idx="10"/>
          </p:nvPr>
        </p:nvSpPr>
        <p:spPr/>
        <p:txBody>
          <a:bodyPr/>
          <a:lstStyle/>
          <a:p>
            <a:fld id="{38AAF413-0A16-4828-8118-2D66F5683630}" type="slidenum">
              <a:rPr lang="en-AU" smtClean="0"/>
              <a:t>29</a:t>
            </a:fld>
            <a:endParaRPr lang="en-AU"/>
          </a:p>
        </p:txBody>
      </p:sp>
    </p:spTree>
    <p:extLst>
      <p:ext uri="{BB962C8B-B14F-4D97-AF65-F5344CB8AC3E}">
        <p14:creationId xmlns:p14="http://schemas.microsoft.com/office/powerpoint/2010/main" val="11306877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A CHRISTIAN COMMUNITY</a:t>
            </a:r>
            <a:endParaRPr lang="en-AU"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endParaRPr lang="en-AU"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Parkes had several Christian churches. A few months ago I flew over the town while taking a video. I chose this image from the video because it shows the local churches that I remember and which are still standing. </a:t>
            </a:r>
            <a:endParaRPr lang="en-AU" sz="12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I would walk from home to school past the Presbyterian Church. My father had been accepted to train as a Presbyterian Minister before he found the Baha’i Faith. </a:t>
            </a:r>
            <a:endParaRPr lang="en-AU" sz="12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I would walk home past the Anglican Church. The Rector warned the Parkes population about the newly arrived Baha’is. Later he became my scripture teacher. </a:t>
            </a:r>
            <a:endParaRPr lang="en-AU" sz="12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I have not been inside the Catholic Church, but every week I walked to the Convent next door for music lessons. You can see the Catholic School in the same block.</a:t>
            </a:r>
            <a:endParaRPr lang="en-AU"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In this image you can also see the Uniting Church which was then called the Methodist Church. One of the supporters of this interfaith weekly meeting is Rev John </a:t>
            </a:r>
            <a:r>
              <a:rPr lang="en-US" sz="1200" kern="1200" dirty="0" err="1" smtClean="0">
                <a:solidFill>
                  <a:schemeClr val="tx1"/>
                </a:solidFill>
                <a:effectLst/>
                <a:latin typeface="+mn-lt"/>
                <a:ea typeface="+mn-ea"/>
                <a:cs typeface="+mn-cs"/>
              </a:rPr>
              <a:t>Jegasothy</a:t>
            </a:r>
            <a:r>
              <a:rPr lang="en-US" sz="1200" kern="1200" dirty="0" smtClean="0">
                <a:solidFill>
                  <a:schemeClr val="tx1"/>
                </a:solidFill>
                <a:effectLst/>
                <a:latin typeface="+mn-lt"/>
                <a:ea typeface="+mn-ea"/>
                <a:cs typeface="+mn-cs"/>
              </a:rPr>
              <a:t>. John was a minister for the Uniting Church in Parkes for 18 years.</a:t>
            </a:r>
            <a:endParaRPr lang="en-AU" dirty="0"/>
          </a:p>
        </p:txBody>
      </p:sp>
      <p:sp>
        <p:nvSpPr>
          <p:cNvPr id="4" name="Slide Number Placeholder 3"/>
          <p:cNvSpPr>
            <a:spLocks noGrp="1"/>
          </p:cNvSpPr>
          <p:nvPr>
            <p:ph type="sldNum" sz="quarter" idx="10"/>
          </p:nvPr>
        </p:nvSpPr>
        <p:spPr/>
        <p:txBody>
          <a:bodyPr/>
          <a:lstStyle/>
          <a:p>
            <a:fld id="{38AAF413-0A16-4828-8118-2D66F5683630}" type="slidenum">
              <a:rPr lang="en-AU" smtClean="0"/>
              <a:t>3</a:t>
            </a:fld>
            <a:endParaRPr lang="en-AU"/>
          </a:p>
        </p:txBody>
      </p:sp>
    </p:spTree>
    <p:extLst>
      <p:ext uri="{BB962C8B-B14F-4D97-AF65-F5344CB8AC3E}">
        <p14:creationId xmlns:p14="http://schemas.microsoft.com/office/powerpoint/2010/main" val="276371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ADDRESSING RELIGIOUS PREJUDICE</a:t>
            </a:r>
            <a:endParaRPr lang="en-AU"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endParaRPr lang="en-AU"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David McFall was one of my best school friends in Parkes. He is still there. I’ll see him tomorrow for our 50 year school reunion. David’s mother was our teacher in year 2 in Infants School. He is a scientist, and has no prejudice. I just want to mention this because I have two memories which show the beginnings and the result of prejudice:</a:t>
            </a:r>
            <a:endParaRPr lang="en-AU" sz="12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The first is that when I was about 9 years old I saw some public school children walking past the catholic school. The children on either side of the fence were calling each other names. </a:t>
            </a:r>
            <a:endParaRPr lang="en-AU" sz="12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The second is that David’s family was from Northern Ireland. They migrated to Australia because of the violence happening at that time in the name of Protestants and Catholics. When it seemed safe, they returned to Ireland. But before long they came back to Parkes. David’s parents are buried there.</a:t>
            </a:r>
            <a:endParaRPr lang="en-AU"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endParaRPr lang="en-AU"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Getting back to the name-calling at the school fence. It didn’t mean much, as we still did sport together and became combined in High School. But it illustrated the effect of a fence on our identity.</a:t>
            </a:r>
            <a:endParaRPr lang="en-AU" sz="1200" kern="1200" dirty="0" smtClean="0">
              <a:solidFill>
                <a:schemeClr val="tx1"/>
              </a:solidFill>
              <a:effectLst/>
              <a:latin typeface="+mn-lt"/>
              <a:ea typeface="+mn-ea"/>
              <a:cs typeface="+mn-cs"/>
            </a:endParaRPr>
          </a:p>
          <a:p>
            <a:endParaRPr lang="en-AU" dirty="0"/>
          </a:p>
        </p:txBody>
      </p:sp>
      <p:sp>
        <p:nvSpPr>
          <p:cNvPr id="4" name="Slide Number Placeholder 3"/>
          <p:cNvSpPr>
            <a:spLocks noGrp="1"/>
          </p:cNvSpPr>
          <p:nvPr>
            <p:ph type="sldNum" sz="quarter" idx="10"/>
          </p:nvPr>
        </p:nvSpPr>
        <p:spPr/>
        <p:txBody>
          <a:bodyPr/>
          <a:lstStyle/>
          <a:p>
            <a:fld id="{38AAF413-0A16-4828-8118-2D66F5683630}" type="slidenum">
              <a:rPr lang="en-AU" smtClean="0"/>
              <a:t>4</a:t>
            </a:fld>
            <a:endParaRPr lang="en-AU"/>
          </a:p>
        </p:txBody>
      </p:sp>
    </p:spTree>
    <p:extLst>
      <p:ext uri="{BB962C8B-B14F-4D97-AF65-F5344CB8AC3E}">
        <p14:creationId xmlns:p14="http://schemas.microsoft.com/office/powerpoint/2010/main" val="7794564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THE QUIET REVOLUTION</a:t>
            </a:r>
            <a:endParaRPr lang="en-AU"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endParaRPr lang="en-AU"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In his book “The Quiet Revolution” Peter Kirkwood writes about the emergence of interfaith consciousness. </a:t>
            </a:r>
            <a:endParaRPr lang="en-AU"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The book notes that for many centuries the Church emphasized that non-Catholics would go to hell. In the 1960s, after the Second Vatican Council, the Church declared that other religions “often reflect a ray of that Truth which enlightens all men.”</a:t>
            </a:r>
            <a:endParaRPr lang="en-AU" sz="1200" kern="1200" dirty="0" smtClean="0">
              <a:solidFill>
                <a:schemeClr val="tx1"/>
              </a:solidFill>
              <a:effectLst/>
              <a:latin typeface="+mn-lt"/>
              <a:ea typeface="+mn-ea"/>
              <a:cs typeface="+mn-cs"/>
            </a:endParaRPr>
          </a:p>
          <a:p>
            <a:endParaRPr lang="en-AU" dirty="0"/>
          </a:p>
        </p:txBody>
      </p:sp>
      <p:sp>
        <p:nvSpPr>
          <p:cNvPr id="4" name="Slide Number Placeholder 3"/>
          <p:cNvSpPr>
            <a:spLocks noGrp="1"/>
          </p:cNvSpPr>
          <p:nvPr>
            <p:ph type="sldNum" sz="quarter" idx="10"/>
          </p:nvPr>
        </p:nvSpPr>
        <p:spPr/>
        <p:txBody>
          <a:bodyPr/>
          <a:lstStyle/>
          <a:p>
            <a:fld id="{38AAF413-0A16-4828-8118-2D66F5683630}" type="slidenum">
              <a:rPr lang="en-AU" smtClean="0"/>
              <a:t>5</a:t>
            </a:fld>
            <a:endParaRPr lang="en-AU"/>
          </a:p>
        </p:txBody>
      </p:sp>
    </p:spTree>
    <p:extLst>
      <p:ext uri="{BB962C8B-B14F-4D97-AF65-F5344CB8AC3E}">
        <p14:creationId xmlns:p14="http://schemas.microsoft.com/office/powerpoint/2010/main" val="27261511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POPE JOHN XXIII</a:t>
            </a:r>
            <a:endParaRPr lang="en-AU"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endParaRPr lang="en-AU"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The Second Vatican Council was announced by Pope John XXIII in 1959, around the time we went to Parkes. “as a means of spiritual renewal for the church”.</a:t>
            </a:r>
            <a:endParaRPr lang="en-AU"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Coincidentally, when David and I finished High School we both studied science at the Australian National University, and we stayed in John XXIII College. </a:t>
            </a:r>
            <a:endParaRPr lang="en-AU"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A few years earlier the College had hosted a National Baha’i Youth Conference.</a:t>
            </a:r>
            <a:endParaRPr lang="en-AU" sz="1200" kern="1200" dirty="0" smtClean="0">
              <a:solidFill>
                <a:schemeClr val="tx1"/>
              </a:solidFill>
              <a:effectLst/>
              <a:latin typeface="+mn-lt"/>
              <a:ea typeface="+mn-ea"/>
              <a:cs typeface="+mn-cs"/>
            </a:endParaRPr>
          </a:p>
          <a:p>
            <a:endParaRPr lang="en-AU" dirty="0"/>
          </a:p>
        </p:txBody>
      </p:sp>
      <p:sp>
        <p:nvSpPr>
          <p:cNvPr id="4" name="Slide Number Placeholder 3"/>
          <p:cNvSpPr>
            <a:spLocks noGrp="1"/>
          </p:cNvSpPr>
          <p:nvPr>
            <p:ph type="sldNum" sz="quarter" idx="10"/>
          </p:nvPr>
        </p:nvSpPr>
        <p:spPr/>
        <p:txBody>
          <a:bodyPr/>
          <a:lstStyle/>
          <a:p>
            <a:fld id="{38AAF413-0A16-4828-8118-2D66F5683630}" type="slidenum">
              <a:rPr lang="en-AU" smtClean="0"/>
              <a:t>6</a:t>
            </a:fld>
            <a:endParaRPr lang="en-AU"/>
          </a:p>
        </p:txBody>
      </p:sp>
    </p:spTree>
    <p:extLst>
      <p:ext uri="{BB962C8B-B14F-4D97-AF65-F5344CB8AC3E}">
        <p14:creationId xmlns:p14="http://schemas.microsoft.com/office/powerpoint/2010/main" val="33583106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CATHOLIC/ORTHODOX/PROTESTANT</a:t>
            </a:r>
            <a:endParaRPr lang="en-AU"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endParaRPr lang="en-AU"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From Canberra I went to Melbourne to study Air Traffic Services. Something prompted me to learn more about the Catholic religion, so I ordered a book from the Catholic Enquiry Centre.</a:t>
            </a:r>
            <a:endParaRPr lang="en-AU"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This chart from the book shows the main divisions that existed among Christians at that time. The vertical lines mark periods of 200 years, showing the approximate dates when the various denominations began. The width of the horizontal bars indicates the relative number of believers in the denominations.</a:t>
            </a:r>
            <a:endParaRPr lang="en-AU"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endParaRPr lang="en-AU"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If you search online for similar diagrams by the Orthodox and Protestant denominations you will find the same information organized differently. Each one demonstrates its direct connection with Jesus, and how the others started later.</a:t>
            </a:r>
            <a:endParaRPr lang="en-AU" sz="1200" kern="1200" dirty="0" smtClean="0">
              <a:solidFill>
                <a:schemeClr val="tx1"/>
              </a:solidFill>
              <a:effectLst/>
              <a:latin typeface="+mn-lt"/>
              <a:ea typeface="+mn-ea"/>
              <a:cs typeface="+mn-cs"/>
            </a:endParaRPr>
          </a:p>
          <a:p>
            <a:endParaRPr lang="en-AU" dirty="0"/>
          </a:p>
        </p:txBody>
      </p:sp>
      <p:sp>
        <p:nvSpPr>
          <p:cNvPr id="4" name="Slide Number Placeholder 3"/>
          <p:cNvSpPr>
            <a:spLocks noGrp="1"/>
          </p:cNvSpPr>
          <p:nvPr>
            <p:ph type="sldNum" sz="quarter" idx="10"/>
          </p:nvPr>
        </p:nvSpPr>
        <p:spPr/>
        <p:txBody>
          <a:bodyPr/>
          <a:lstStyle/>
          <a:p>
            <a:fld id="{38AAF413-0A16-4828-8118-2D66F5683630}" type="slidenum">
              <a:rPr lang="en-AU" smtClean="0"/>
              <a:t>7</a:t>
            </a:fld>
            <a:endParaRPr lang="en-AU"/>
          </a:p>
        </p:txBody>
      </p:sp>
    </p:spTree>
    <p:extLst>
      <p:ext uri="{BB962C8B-B14F-4D97-AF65-F5344CB8AC3E}">
        <p14:creationId xmlns:p14="http://schemas.microsoft.com/office/powerpoint/2010/main" val="27862132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CHURCH AUTHORITY</a:t>
            </a:r>
            <a:endParaRPr lang="en-AU"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endParaRPr lang="en-AU"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In my late teens I started asking questions about the Bible – its authority, reliability and interpretation. It remained a personal research project for more than 20 years. Scholars saw the Bible. as a collection of documents written by humans. Some Christians viewed the Bible as the Word of God. This passage by Michael Bower does not use the language of an official Church teaching, but could be an interesting discussion starter about the authority of the Church.</a:t>
            </a:r>
            <a:endParaRPr lang="en-AU"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38AAF413-0A16-4828-8118-2D66F5683630}" type="slidenum">
              <a:rPr lang="en-AU" smtClean="0"/>
              <a:t>8</a:t>
            </a:fld>
            <a:endParaRPr lang="en-AU"/>
          </a:p>
        </p:txBody>
      </p:sp>
    </p:spTree>
    <p:extLst>
      <p:ext uri="{BB962C8B-B14F-4D97-AF65-F5344CB8AC3E}">
        <p14:creationId xmlns:p14="http://schemas.microsoft.com/office/powerpoint/2010/main" val="288293135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THE GOSPELS</a:t>
            </a:r>
            <a:endParaRPr lang="en-AU"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endParaRPr lang="en-AU"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This passage is helpful in appreciating the Gospels and why they inspire without necessarily being historically consistent.</a:t>
            </a:r>
            <a:endParaRPr lang="en-AU" sz="1200" kern="1200" dirty="0" smtClean="0">
              <a:solidFill>
                <a:schemeClr val="tx1"/>
              </a:solidFill>
              <a:effectLst/>
              <a:latin typeface="+mn-lt"/>
              <a:ea typeface="+mn-ea"/>
              <a:cs typeface="+mn-cs"/>
            </a:endParaRPr>
          </a:p>
          <a:p>
            <a:endParaRPr lang="en-AU" dirty="0"/>
          </a:p>
        </p:txBody>
      </p:sp>
      <p:sp>
        <p:nvSpPr>
          <p:cNvPr id="4" name="Slide Number Placeholder 3"/>
          <p:cNvSpPr>
            <a:spLocks noGrp="1"/>
          </p:cNvSpPr>
          <p:nvPr>
            <p:ph type="sldNum" sz="quarter" idx="10"/>
          </p:nvPr>
        </p:nvSpPr>
        <p:spPr/>
        <p:txBody>
          <a:bodyPr/>
          <a:lstStyle/>
          <a:p>
            <a:fld id="{38AAF413-0A16-4828-8118-2D66F5683630}" type="slidenum">
              <a:rPr lang="en-AU" smtClean="0"/>
              <a:t>9</a:t>
            </a:fld>
            <a:endParaRPr lang="en-AU"/>
          </a:p>
        </p:txBody>
      </p:sp>
    </p:spTree>
    <p:extLst>
      <p:ext uri="{BB962C8B-B14F-4D97-AF65-F5344CB8AC3E}">
        <p14:creationId xmlns:p14="http://schemas.microsoft.com/office/powerpoint/2010/main" val="291606859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16934" y="0"/>
            <a:ext cx="12231160" cy="6856214"/>
            <a:chOff x="-16934" y="0"/>
            <a:chExt cx="12231160" cy="6856214"/>
          </a:xfrm>
        </p:grpSpPr>
        <p:pic>
          <p:nvPicPr>
            <p:cNvPr id="16" name="Picture 15" descr="HD-PanelTitleR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6" name="Rectangle 25"/>
            <p:cNvSpPr/>
            <p:nvPr/>
          </p:nvSpPr>
          <p:spPr>
            <a:xfrm>
              <a:off x="2328332" y="1540931"/>
              <a:ext cx="7543802" cy="3835401"/>
            </a:xfrm>
            <a:prstGeom prst="rect">
              <a:avLst/>
            </a:prstGeom>
            <a:noFill/>
            <a:ln w="15875">
              <a:miter lim="800000"/>
            </a:ln>
          </p:spPr>
          <p:style>
            <a:lnRef idx="1">
              <a:schemeClr val="accent1"/>
            </a:lnRef>
            <a:fillRef idx="3">
              <a:schemeClr val="accent1"/>
            </a:fillRef>
            <a:effectRef idx="2">
              <a:schemeClr val="accent1"/>
            </a:effectRef>
            <a:fontRef idx="minor">
              <a:schemeClr val="lt1"/>
            </a:fontRef>
          </p:style>
        </p:sp>
        <p:pic>
          <p:nvPicPr>
            <p:cNvPr id="17" name="Picture 16"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6934" y="3147609"/>
              <a:ext cx="2478024" cy="612648"/>
            </a:xfrm>
            <a:prstGeom prst="rect">
              <a:avLst/>
            </a:prstGeom>
          </p:spPr>
        </p:pic>
        <p:pic>
          <p:nvPicPr>
            <p:cNvPr id="20" name="Picture 19"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9736202" y="3147609"/>
              <a:ext cx="2478024" cy="612648"/>
            </a:xfrm>
            <a:prstGeom prst="rect">
              <a:avLst/>
            </a:prstGeom>
          </p:spPr>
        </p:pic>
      </p:grpSp>
      <p:sp>
        <p:nvSpPr>
          <p:cNvPr id="2" name="Title 1"/>
          <p:cNvSpPr>
            <a:spLocks noGrp="1"/>
          </p:cNvSpPr>
          <p:nvPr>
            <p:ph type="ctrTitle"/>
          </p:nvPr>
        </p:nvSpPr>
        <p:spPr>
          <a:xfrm>
            <a:off x="2692398" y="1871131"/>
            <a:ext cx="6815669" cy="1515533"/>
          </a:xfrm>
        </p:spPr>
        <p:txBody>
          <a:bodyPr anchor="b">
            <a:noAutofit/>
          </a:bodyPr>
          <a:lstStyle>
            <a:lvl1pPr algn="ctr">
              <a:defRPr sz="5400">
                <a:effectLst/>
              </a:defRPr>
            </a:lvl1pPr>
          </a:lstStyle>
          <a:p>
            <a:r>
              <a:rPr lang="en-US" smtClean="0"/>
              <a:t>Click to edit Master title style</a:t>
            </a:r>
            <a:endParaRPr lang="en-US" dirty="0"/>
          </a:p>
        </p:txBody>
      </p:sp>
      <p:sp>
        <p:nvSpPr>
          <p:cNvPr id="3" name="Subtitle 2"/>
          <p:cNvSpPr>
            <a:spLocks noGrp="1"/>
          </p:cNvSpPr>
          <p:nvPr>
            <p:ph type="subTitle" idx="1"/>
          </p:nvPr>
        </p:nvSpPr>
        <p:spPr>
          <a:xfrm>
            <a:off x="2692398" y="3657597"/>
            <a:ext cx="6815669" cy="1320802"/>
          </a:xfrm>
        </p:spPr>
        <p:txBody>
          <a:bodyPr anchor="t">
            <a:normAutofit/>
          </a:bodyPr>
          <a:lstStyle>
            <a:lvl1pPr marL="0" indent="0" algn="ctr">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a:xfrm>
            <a:off x="7983232" y="5037663"/>
            <a:ext cx="897467" cy="279400"/>
          </a:xfrm>
        </p:spPr>
        <p:txBody>
          <a:bodyPr/>
          <a:lstStyle/>
          <a:p>
            <a:fld id="{B61BEF0D-F0BB-DE4B-95CE-6DB70DBA9567}" type="datetimeFigureOut">
              <a:rPr lang="en-US" dirty="0"/>
              <a:pPr/>
              <a:t>9/5/2024</a:t>
            </a:fld>
            <a:endParaRPr lang="en-US" dirty="0"/>
          </a:p>
        </p:txBody>
      </p:sp>
      <p:sp>
        <p:nvSpPr>
          <p:cNvPr id="5" name="Footer Placeholder 4"/>
          <p:cNvSpPr>
            <a:spLocks noGrp="1"/>
          </p:cNvSpPr>
          <p:nvPr>
            <p:ph type="ftr" sz="quarter" idx="11"/>
          </p:nvPr>
        </p:nvSpPr>
        <p:spPr>
          <a:xfrm>
            <a:off x="2692397" y="5037663"/>
            <a:ext cx="5214635" cy="279400"/>
          </a:xfrm>
        </p:spPr>
        <p:txBody>
          <a:bodyPr/>
          <a:lstStyle/>
          <a:p>
            <a:endParaRPr lang="en-US" dirty="0"/>
          </a:p>
        </p:txBody>
      </p:sp>
      <p:sp>
        <p:nvSpPr>
          <p:cNvPr id="6" name="Slide Number Placeholder 5"/>
          <p:cNvSpPr>
            <a:spLocks noGrp="1"/>
          </p:cNvSpPr>
          <p:nvPr>
            <p:ph type="sldNum" sz="quarter" idx="12"/>
          </p:nvPr>
        </p:nvSpPr>
        <p:spPr>
          <a:xfrm>
            <a:off x="8956900" y="5037663"/>
            <a:ext cx="551167" cy="279400"/>
          </a:xfrm>
        </p:spPr>
        <p:txBody>
          <a:bodyPr/>
          <a:lstStyle/>
          <a:p>
            <a:fld id="{D57F1E4F-1CFF-5643-939E-217C01CDF565}" type="slidenum">
              <a:rPr lang="en-US" dirty="0"/>
              <a:pPr/>
              <a:t>‹#›</a:t>
            </a:fld>
            <a:endParaRPr lang="en-US" dirty="0"/>
          </a:p>
        </p:txBody>
      </p:sp>
      <p:cxnSp>
        <p:nvCxnSpPr>
          <p:cNvPr id="15" name="Straight Connector 14"/>
          <p:cNvCxnSpPr/>
          <p:nvPr/>
        </p:nvCxnSpPr>
        <p:spPr>
          <a:xfrm>
            <a:off x="2692399" y="3522131"/>
            <a:ext cx="6815668" cy="0"/>
          </a:xfrm>
          <a:prstGeom prst="line">
            <a:avLst/>
          </a:prstGeom>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5401" y="4815415"/>
            <a:ext cx="9609666" cy="566738"/>
          </a:xfrm>
        </p:spPr>
        <p:txBody>
          <a:bodyPr anchor="b">
            <a:normAutofit/>
          </a:bodyPr>
          <a:lstStyle>
            <a:lvl1pPr algn="ctr">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041427" y="1041399"/>
            <a:ext cx="10105972" cy="3335869"/>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1295401" y="5382153"/>
            <a:ext cx="9609666"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9/5/2024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303868" y="982132"/>
            <a:ext cx="9592732" cy="2954868"/>
          </a:xfrm>
        </p:spPr>
        <p:txBody>
          <a:bodyPr anchor="ctr">
            <a:normAutofit/>
          </a:bodyPr>
          <a:lstStyle>
            <a:lvl1pPr algn="ctr">
              <a:defRPr sz="32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303868" y="4343399"/>
            <a:ext cx="9592732"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9/5/2024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5" name="Straight Connector 14"/>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370668"/>
          </a:xfrm>
        </p:spPr>
        <p:txBody>
          <a:bodyPr anchor="ctr">
            <a:normAutofit/>
          </a:bodyPr>
          <a:lstStyle>
            <a:lvl1pPr algn="ctr">
              <a:defRPr sz="3200" b="0" cap="none">
                <a:solidFill>
                  <a:schemeClr val="tx1"/>
                </a:solidFill>
              </a:defRPr>
            </a:lvl1pPr>
          </a:lstStyle>
          <a:p>
            <a:r>
              <a:rPr lang="en-US" smtClean="0"/>
              <a:t>Click to edit Master title style</a:t>
            </a:r>
            <a:endParaRPr lang="en-US" dirty="0"/>
          </a:p>
        </p:txBody>
      </p:sp>
      <p:sp>
        <p:nvSpPr>
          <p:cNvPr id="10" name="Text Placeholder 9"/>
          <p:cNvSpPr>
            <a:spLocks noGrp="1"/>
          </p:cNvSpPr>
          <p:nvPr>
            <p:ph type="body" sz="quarter" idx="13"/>
          </p:nvPr>
        </p:nvSpPr>
        <p:spPr>
          <a:xfrm>
            <a:off x="1674812" y="3352800"/>
            <a:ext cx="8839202" cy="584200"/>
          </a:xfrm>
        </p:spPr>
        <p:txBody>
          <a:bodyPr anchor="ctr">
            <a:normAutofit/>
          </a:bodyPr>
          <a:lstStyle>
            <a:lvl1pPr marL="0" indent="0" algn="r">
              <a:buFontTx/>
              <a:buNone/>
              <a:defRPr sz="20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Edit Master text styles</a:t>
            </a:r>
          </a:p>
        </p:txBody>
      </p:sp>
      <p:sp>
        <p:nvSpPr>
          <p:cNvPr id="3" name="Text Placeholder 2"/>
          <p:cNvSpPr>
            <a:spLocks noGrp="1"/>
          </p:cNvSpPr>
          <p:nvPr>
            <p:ph type="body" idx="1"/>
          </p:nvPr>
        </p:nvSpPr>
        <p:spPr>
          <a:xfrm>
            <a:off x="1295401" y="4343399"/>
            <a:ext cx="9609666"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9/5/2024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14" name="TextBox 13"/>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600267" y="2827870"/>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19" name="Straight Connector 18"/>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295402" y="3308581"/>
            <a:ext cx="9609668" cy="1468800"/>
          </a:xfrm>
        </p:spPr>
        <p:txBody>
          <a:bodyPr anchor="b">
            <a:normAutofit/>
          </a:bodyPr>
          <a:lstStyle>
            <a:lvl1pPr algn="l">
              <a:defRPr sz="32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295401" y="4777381"/>
            <a:ext cx="9609668"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9/5/2024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243668"/>
          </a:xfrm>
        </p:spPr>
        <p:txBody>
          <a:bodyPr anchor="ctr">
            <a:normAutofit/>
          </a:bodyPr>
          <a:lstStyle>
            <a:lvl1pPr algn="ctr">
              <a:defRPr sz="3200" b="0" cap="none">
                <a:solidFill>
                  <a:schemeClr val="tx1"/>
                </a:solidFill>
              </a:defRPr>
            </a:lvl1pPr>
          </a:lstStyle>
          <a:p>
            <a:r>
              <a:rPr lang="en-US" smtClean="0"/>
              <a:t>Click to edit Master title style</a:t>
            </a:r>
            <a:endParaRPr lang="en-US" dirty="0"/>
          </a:p>
        </p:txBody>
      </p:sp>
      <p:sp>
        <p:nvSpPr>
          <p:cNvPr id="23" name="Text Placeholder 2"/>
          <p:cNvSpPr>
            <a:spLocks noGrp="1"/>
          </p:cNvSpPr>
          <p:nvPr>
            <p:ph type="body" idx="13"/>
          </p:nvPr>
        </p:nvSpPr>
        <p:spPr>
          <a:xfrm>
            <a:off x="1295401" y="3639312"/>
            <a:ext cx="9609668" cy="886968"/>
          </a:xfrm>
        </p:spPr>
        <p:txBody>
          <a:bodyPr anchor="b">
            <a:normAutofit/>
          </a:bodyPr>
          <a:lstStyle>
            <a:lvl1pPr marL="0" indent="0" algn="l">
              <a:spcBef>
                <a:spcPts val="0"/>
              </a:spcBef>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3" name="Text Placeholder 2"/>
          <p:cNvSpPr>
            <a:spLocks noGrp="1"/>
          </p:cNvSpPr>
          <p:nvPr>
            <p:ph type="body" idx="1"/>
          </p:nvPr>
        </p:nvSpPr>
        <p:spPr>
          <a:xfrm>
            <a:off x="1295401" y="4529667"/>
            <a:ext cx="9609668" cy="13462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9/5/2024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12" name="TextBox 11"/>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3" name="TextBox 12"/>
          <p:cNvSpPr txBox="1"/>
          <p:nvPr/>
        </p:nvSpPr>
        <p:spPr>
          <a:xfrm>
            <a:off x="10600267" y="259926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26" name="Straight Connector 25"/>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295401" y="982132"/>
            <a:ext cx="9609666" cy="2243668"/>
          </a:xfrm>
        </p:spPr>
        <p:txBody>
          <a:bodyPr vert="horz" lIns="91440" tIns="45720" rIns="91440" bIns="45720" rtlCol="0" anchor="ctr">
            <a:normAutofit/>
          </a:bodyPr>
          <a:lstStyle>
            <a:lvl1pPr>
              <a:defRPr lang="en-US" b="0" dirty="0"/>
            </a:lvl1pPr>
          </a:lstStyle>
          <a:p>
            <a:pPr marL="0" lvl="0"/>
            <a:r>
              <a:rPr lang="en-US" smtClean="0"/>
              <a:t>Click to edit Master title style</a:t>
            </a:r>
            <a:endParaRPr lang="en-US" dirty="0"/>
          </a:p>
        </p:txBody>
      </p:sp>
      <p:sp>
        <p:nvSpPr>
          <p:cNvPr id="20" name="Text Placeholder 2"/>
          <p:cNvSpPr>
            <a:spLocks noGrp="1"/>
          </p:cNvSpPr>
          <p:nvPr>
            <p:ph type="body" idx="13"/>
          </p:nvPr>
        </p:nvSpPr>
        <p:spPr>
          <a:xfrm>
            <a:off x="1295401" y="3630168"/>
            <a:ext cx="9609668" cy="841248"/>
          </a:xfrm>
        </p:spPr>
        <p:txBody>
          <a:bodyPr anchor="b">
            <a:normAutofit/>
          </a:bodyPr>
          <a:lstStyle>
            <a:lvl1pPr marL="0" indent="0" algn="l">
              <a:spcBef>
                <a:spcPts val="0"/>
              </a:spcBef>
              <a:buNone/>
              <a:defRPr sz="2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3" name="Text Placeholder 2"/>
          <p:cNvSpPr>
            <a:spLocks noGrp="1"/>
          </p:cNvSpPr>
          <p:nvPr>
            <p:ph type="body" idx="1"/>
          </p:nvPr>
        </p:nvSpPr>
        <p:spPr>
          <a:xfrm>
            <a:off x="1295400" y="4470399"/>
            <a:ext cx="9609670" cy="1405467"/>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9/5/2024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5" name="Straight Connector 14"/>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9/5/2024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9356" y="982131"/>
            <a:ext cx="1890895" cy="4893735"/>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295398" y="982132"/>
            <a:ext cx="7433025" cy="4893734"/>
          </a:xfrm>
        </p:spPr>
        <p:txBody>
          <a:bodyPr vert="eaVert" ancho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9/5/2024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4" name="Straight Connector 13"/>
          <p:cNvCxnSpPr/>
          <p:nvPr/>
        </p:nvCxnSpPr>
        <p:spPr>
          <a:xfrm>
            <a:off x="8863890" y="990600"/>
            <a:ext cx="0" cy="487680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cxnSp>
        <p:nvCxnSpPr>
          <p:cNvPr id="7" name="Straight Connector 6"/>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52647F38-B617-4D2F-AE0A-013F0C4D2C57}" type="datetimeFigureOut">
              <a:rPr lang="en-US" dirty="0"/>
              <a:t>9/5/2024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97799C9-84D9-46D2-A11E-BCF8A720529D}"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015069" y="1752606"/>
            <a:ext cx="8158688" cy="1822514"/>
          </a:xfrm>
        </p:spPr>
        <p:txBody>
          <a:bodyPr anchor="b">
            <a:normAutofit/>
          </a:bodyPr>
          <a:lstStyle>
            <a:lvl1pPr algn="ctr">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2015067" y="3846051"/>
            <a:ext cx="8158690" cy="954547"/>
          </a:xfrm>
        </p:spPr>
        <p:txBody>
          <a:bodyPr anchor="t">
            <a:normAutofit/>
          </a:bodyPr>
          <a:lstStyle>
            <a:lvl1pPr marL="0" indent="0" algn="ctr">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9/5/2024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6" name="Straight Connector 15"/>
          <p:cNvCxnSpPr/>
          <p:nvPr/>
        </p:nvCxnSpPr>
        <p:spPr>
          <a:xfrm>
            <a:off x="2012723" y="3710585"/>
            <a:ext cx="8163380"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cxnSp>
        <p:nvCxnSpPr>
          <p:cNvPr id="8" name="Straight Connector 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298448" y="2560320"/>
            <a:ext cx="4718304" cy="3310128"/>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81344" y="2560320"/>
            <a:ext cx="4718304" cy="3310128"/>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05BFA754-D5C3-4E66-96A6-867B257F58DC}" type="datetimeFigureOut">
              <a:rPr lang="en-US" dirty="0"/>
              <a:t>9/5/2024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D84065D-F351-4B03-BD91-D8A6B8D4B362}"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1295400" y="2658533"/>
            <a:ext cx="4718304" cy="576262"/>
          </a:xfrm>
        </p:spPr>
        <p:txBody>
          <a:bodyPr anchor="b">
            <a:noAutofit/>
          </a:bodyPr>
          <a:lstStyle>
            <a:lvl1pPr marL="0" indent="0">
              <a:spcBef>
                <a:spcPts val="672"/>
              </a:spcBef>
              <a:spcAft>
                <a:spcPts val="600"/>
              </a:spcAft>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1295400" y="3243262"/>
            <a:ext cx="4718304" cy="2632605"/>
          </a:xfrm>
        </p:spPr>
        <p:txBody>
          <a:bodyPr anchor="t">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180670" y="2658533"/>
            <a:ext cx="4718304" cy="576262"/>
          </a:xfrm>
        </p:spPr>
        <p:txBody>
          <a:bodyPr anchor="b">
            <a:noAutofit/>
          </a:bodyPr>
          <a:lstStyle>
            <a:lvl1pPr marL="0" indent="0">
              <a:spcBef>
                <a:spcPts val="672"/>
              </a:spcBef>
              <a:spcAft>
                <a:spcPts val="600"/>
              </a:spcAft>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80670" y="3243262"/>
            <a:ext cx="4718304" cy="2632605"/>
          </a:xfrm>
        </p:spPr>
        <p:txBody>
          <a:bodyPr anchor="t">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9/5/2024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8" name="Straight Connector 1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9/5/2024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9/5/2024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3811" y="1388534"/>
            <a:ext cx="3718455" cy="1371600"/>
          </a:xfrm>
        </p:spPr>
        <p:txBody>
          <a:bodyPr anchor="b">
            <a:normAutofit/>
          </a:bodyPr>
          <a:lstStyle>
            <a:lvl1pPr algn="ctr">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5418668" y="982131"/>
            <a:ext cx="5469466" cy="4893735"/>
          </a:xfrm>
        </p:spPr>
        <p:txBody>
          <a:bodyPr anchor="ct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293811" y="3031065"/>
            <a:ext cx="3718455" cy="2438404"/>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9/5/2024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6" name="Straight Connector 15"/>
          <p:cNvCxnSpPr/>
          <p:nvPr/>
        </p:nvCxnSpPr>
        <p:spPr>
          <a:xfrm>
            <a:off x="1396169" y="2912533"/>
            <a:ext cx="35144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5399" y="1883832"/>
            <a:ext cx="6241816" cy="1371600"/>
          </a:xfrm>
        </p:spPr>
        <p:txBody>
          <a:bodyPr anchor="b">
            <a:normAutofit/>
          </a:bodyPr>
          <a:lstStyle>
            <a:lvl1pPr algn="ctr">
              <a:defRPr sz="2800" b="0"/>
            </a:lvl1pPr>
          </a:lstStyle>
          <a:p>
            <a:r>
              <a:rPr lang="en-US" smtClean="0"/>
              <a:t>Click to edit Master title style</a:t>
            </a:r>
            <a:endParaRPr lang="en-US" dirty="0"/>
          </a:p>
        </p:txBody>
      </p:sp>
      <p:sp>
        <p:nvSpPr>
          <p:cNvPr id="17" name="Picture Placeholder 2"/>
          <p:cNvSpPr>
            <a:spLocks noGrp="1" noChangeAspect="1"/>
          </p:cNvSpPr>
          <p:nvPr>
            <p:ph type="pic" idx="1"/>
          </p:nvPr>
        </p:nvSpPr>
        <p:spPr>
          <a:xfrm>
            <a:off x="8094831" y="1041400"/>
            <a:ext cx="3063347" cy="4775200"/>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1295399" y="3255432"/>
            <a:ext cx="6241816" cy="1828800"/>
          </a:xfrm>
        </p:spPr>
        <p:txBody>
          <a:bodyPr anchor="t">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9/5/2024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3.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grpSp>
        <p:nvGrpSpPr>
          <p:cNvPr id="7" name="Group 6"/>
          <p:cNvGrpSpPr/>
          <p:nvPr/>
        </p:nvGrpSpPr>
        <p:grpSpPr>
          <a:xfrm>
            <a:off x="-15736" y="0"/>
            <a:ext cx="12229962" cy="6856214"/>
            <a:chOff x="-15736" y="0"/>
            <a:chExt cx="12229962" cy="6856214"/>
          </a:xfrm>
        </p:grpSpPr>
        <p:pic>
          <p:nvPicPr>
            <p:cNvPr id="8" name="Picture 7" descr="HD-PanelContent.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9" name="Rectangle 8"/>
            <p:cNvSpPr/>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10" name="Picture 9" descr="HDRibbonContent-UniformTrim.png"/>
            <p:cNvPicPr>
              <a:picLocks noChangeAspect="1"/>
            </p:cNvPicPr>
            <p:nvPr/>
          </p:nvPicPr>
          <p:blipFill rotWithShape="1">
            <a:blip r:embed="rId20">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11" name="Picture 10" descr="HDRibbonContent-UniformTrim.png"/>
            <p:cNvPicPr>
              <a:picLocks noChangeAspect="1"/>
            </p:cNvPicPr>
            <p:nvPr/>
          </p:nvPicPr>
          <p:blipFill rotWithShape="1">
            <a:blip r:embed="rId20">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p:nvSpPr>
          <p:cNvPr id="2" name="Title Placeholder 1"/>
          <p:cNvSpPr>
            <a:spLocks noGrp="1"/>
          </p:cNvSpPr>
          <p:nvPr>
            <p:ph type="title"/>
          </p:nvPr>
        </p:nvSpPr>
        <p:spPr>
          <a:xfrm>
            <a:off x="1295402" y="982132"/>
            <a:ext cx="9601196" cy="1303867"/>
          </a:xfrm>
          <a:prstGeom prst="rect">
            <a:avLst/>
          </a:prstGeom>
          <a:effectLst/>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295401" y="2556932"/>
            <a:ext cx="9601196" cy="3318936"/>
          </a:xfrm>
          <a:prstGeom prst="rect">
            <a:avLst/>
          </a:prstGeom>
        </p:spPr>
        <p:txBody>
          <a:bodyPr vert="horz" lIns="91440" tIns="45720" rIns="91440" bIns="45720" rtlCol="0" anchor="t">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677501" y="5969000"/>
            <a:ext cx="1600200"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B61BEF0D-F0BB-DE4B-95CE-6DB70DBA9567}" type="datetimeFigureOut">
              <a:rPr lang="en-US" dirty="0"/>
              <a:pPr/>
              <a:t>9/5/2024</a:t>
            </a:fld>
            <a:endParaRPr lang="en-US" dirty="0"/>
          </a:p>
        </p:txBody>
      </p:sp>
      <p:sp>
        <p:nvSpPr>
          <p:cNvPr id="5" name="Footer Placeholder 4"/>
          <p:cNvSpPr>
            <a:spLocks noGrp="1"/>
          </p:cNvSpPr>
          <p:nvPr>
            <p:ph type="ftr" sz="quarter" idx="3"/>
          </p:nvPr>
        </p:nvSpPr>
        <p:spPr>
          <a:xfrm>
            <a:off x="1295401" y="5969000"/>
            <a:ext cx="7305900" cy="279400"/>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dirty="0"/>
          </a:p>
        </p:txBody>
      </p:sp>
      <p:sp>
        <p:nvSpPr>
          <p:cNvPr id="6" name="Slide Number Placeholder 5"/>
          <p:cNvSpPr>
            <a:spLocks noGrp="1"/>
          </p:cNvSpPr>
          <p:nvPr>
            <p:ph type="sldNum" sz="quarter" idx="4"/>
          </p:nvPr>
        </p:nvSpPr>
        <p:spPr>
          <a:xfrm>
            <a:off x="10353901" y="5969000"/>
            <a:ext cx="542697"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D57F1E4F-1CFF-5643-939E-217C01CDF565}"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68" r:id="rId2"/>
    <p:sldLayoutId id="2147483651" r:id="rId3"/>
    <p:sldLayoutId id="2147483669" r:id="rId4"/>
    <p:sldLayoutId id="2147483653" r:id="rId5"/>
    <p:sldLayoutId id="2147483654" r:id="rId6"/>
    <p:sldLayoutId id="2147483655" r:id="rId7"/>
    <p:sldLayoutId id="2147483656" r:id="rId8"/>
    <p:sldLayoutId id="2147483660" r:id="rId9"/>
    <p:sldLayoutId id="2147483657" r:id="rId10"/>
    <p:sldLayoutId id="2147483663" r:id="rId11"/>
    <p:sldLayoutId id="2147483664" r:id="rId12"/>
    <p:sldLayoutId id="2147483665" r:id="rId13"/>
    <p:sldLayoutId id="2147483666" r:id="rId14"/>
    <p:sldLayoutId id="2147483667" r:id="rId15"/>
    <p:sldLayoutId id="2147483658" r:id="rId16"/>
    <p:sldLayoutId id="2147483659" r:id="rId17"/>
  </p:sldLayoutIdLst>
  <p:txStyles>
    <p:title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8.jpg"/></Relationships>
</file>

<file path=ppt/slides/_rels/slide1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25.jpg"/></Relationships>
</file>

<file path=ppt/slides/_rels/slide11.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28.JPEG"/><Relationship Id="rId5" Type="http://schemas.openxmlformats.org/officeDocument/2006/relationships/hyperlink" Target="https://en.wikipedia.org/wiki/Sacrament" TargetMode="External"/><Relationship Id="rId4" Type="http://schemas.openxmlformats.org/officeDocument/2006/relationships/image" Target="../media/image27.JPEG"/></Relationships>
</file>

<file path=ppt/slides/_rels/slide12.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30.gif"/><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image" Target="../media/image33.jpg"/><Relationship Id="rId4" Type="http://schemas.openxmlformats.org/officeDocument/2006/relationships/image" Target="../media/image32.jpg"/></Relationships>
</file>

<file path=ppt/slides/_rels/slide15.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35.jpeg"/><Relationship Id="rId7" Type="http://schemas.openxmlformats.org/officeDocument/2006/relationships/image" Target="../media/image39.jp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38.jpg"/><Relationship Id="rId5" Type="http://schemas.openxmlformats.org/officeDocument/2006/relationships/image" Target="../media/image37.jpg"/><Relationship Id="rId4" Type="http://schemas.openxmlformats.org/officeDocument/2006/relationships/image" Target="../media/image36.jpg"/></Relationships>
</file>

<file path=ppt/slides/_rels/slide17.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42.jpg"/></Relationships>
</file>

<file path=ppt/slides/_rels/slide19.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hyperlink" Target="https://kids.kiddle.co/Th%C3%A9r%C3%A8se_of_Lisieux"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11.jpg"/><Relationship Id="rId4" Type="http://schemas.openxmlformats.org/officeDocument/2006/relationships/image" Target="../media/image10.jpg"/></Relationships>
</file>

<file path=ppt/slides/_rels/slide20.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45.crdownload"/><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hyperlink" Target="https://mycatholic.life/books/story-soul-saint-therese-lisieux/chapter-ix-night-soul/" TargetMode="External"/><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46.jpg"/></Relationships>
</file>

<file path=ppt/slides/_rels/slide23.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48.jp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51.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50.JPEG"/><Relationship Id="rId5" Type="http://schemas.openxmlformats.org/officeDocument/2006/relationships/image" Target="../media/image49.jpg"/><Relationship Id="rId4"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26.xml"/><Relationship Id="rId1" Type="http://schemas.openxmlformats.org/officeDocument/2006/relationships/slideLayout" Target="../slideLayouts/slideLayout7.xml"/><Relationship Id="rId4" Type="http://schemas.openxmlformats.org/officeDocument/2006/relationships/image" Target="../media/image54.jpg"/></Relationships>
</file>

<file path=ppt/slides/_rels/slide27.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27.xml"/><Relationship Id="rId1" Type="http://schemas.openxmlformats.org/officeDocument/2006/relationships/slideLayout" Target="../slideLayouts/slideLayout7.xml"/><Relationship Id="rId4" Type="http://schemas.openxmlformats.org/officeDocument/2006/relationships/image" Target="../media/image56.jpg"/></Relationships>
</file>

<file path=ppt/slides/_rels/slide28.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15.jpeg"/><Relationship Id="rId4" Type="http://schemas.openxmlformats.org/officeDocument/2006/relationships/image" Target="../media/image14.jpg"/></Relationships>
</file>

<file path=ppt/slides/_rels/slide5.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19.jpg"/><Relationship Id="rId4" Type="http://schemas.openxmlformats.org/officeDocument/2006/relationships/image" Target="../media/image18.jpg"/></Relationships>
</file>

<file path=ppt/slides/_rels/slide7.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21.jpg"/></Relationships>
</file>

<file path=ppt/slides/_rels/slide8.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651757" y="2547785"/>
            <a:ext cx="5117569" cy="1930400"/>
          </a:xfrm>
        </p:spPr>
        <p:txBody>
          <a:bodyPr/>
          <a:lstStyle/>
          <a:p>
            <a:pPr algn="l"/>
            <a:r>
              <a:rPr lang="en-AU" sz="6000" b="1" dirty="0" smtClean="0">
                <a:solidFill>
                  <a:srgbClr val="0070C0"/>
                </a:solidFill>
                <a:latin typeface="Arial Black" panose="020B0A04020102020204" pitchFamily="34" charset="0"/>
              </a:rPr>
              <a:t>The Catholic Community</a:t>
            </a:r>
            <a:endParaRPr lang="en-AU" sz="6000" b="1" dirty="0">
              <a:solidFill>
                <a:srgbClr val="0070C0"/>
              </a:solidFill>
              <a:latin typeface="Arial Black" panose="020B0A04020102020204" pitchFamily="34" charset="0"/>
            </a:endParaRPr>
          </a:p>
        </p:txBody>
      </p:sp>
      <p:sp>
        <p:nvSpPr>
          <p:cNvPr id="4" name="TextBox 3"/>
          <p:cNvSpPr txBox="1"/>
          <p:nvPr/>
        </p:nvSpPr>
        <p:spPr>
          <a:xfrm>
            <a:off x="180268" y="4750384"/>
            <a:ext cx="1883073" cy="2308324"/>
          </a:xfrm>
          <a:prstGeom prst="rect">
            <a:avLst/>
          </a:prstGeom>
          <a:noFill/>
        </p:spPr>
        <p:txBody>
          <a:bodyPr wrap="square" rtlCol="0">
            <a:spAutoFit/>
          </a:bodyPr>
          <a:lstStyle/>
          <a:p>
            <a:pPr marL="285750" indent="-285750">
              <a:buFont typeface="Arial" panose="020B0604020202020204" pitchFamily="34" charset="0"/>
              <a:buChar char="•"/>
            </a:pPr>
            <a:r>
              <a:rPr lang="en-AU" sz="1400" b="1" dirty="0" smtClean="0">
                <a:solidFill>
                  <a:srgbClr val="7030A0"/>
                </a:solidFill>
                <a:latin typeface="Arial Black" panose="020B0A04020102020204" pitchFamily="34" charset="0"/>
              </a:rPr>
              <a:t>Inclusivity </a:t>
            </a:r>
            <a:endParaRPr lang="en-AU" sz="1400" dirty="0">
              <a:solidFill>
                <a:srgbClr val="7030A0"/>
              </a:solidFill>
              <a:latin typeface="Arial Black" panose="020B0A04020102020204" pitchFamily="34" charset="0"/>
            </a:endParaRPr>
          </a:p>
          <a:p>
            <a:pPr marL="285750" indent="-285750">
              <a:buFont typeface="Arial" panose="020B0604020202020204" pitchFamily="34" charset="0"/>
              <a:buChar char="•"/>
            </a:pPr>
            <a:r>
              <a:rPr lang="en-AU" sz="1400" b="1" dirty="0" smtClean="0">
                <a:solidFill>
                  <a:srgbClr val="7030A0"/>
                </a:solidFill>
                <a:latin typeface="Arial Black" panose="020B0A04020102020204" pitchFamily="34" charset="0"/>
              </a:rPr>
              <a:t>The </a:t>
            </a:r>
            <a:r>
              <a:rPr lang="en-AU" sz="1400" b="1" dirty="0">
                <a:solidFill>
                  <a:srgbClr val="7030A0"/>
                </a:solidFill>
                <a:latin typeface="Arial Black" panose="020B0A04020102020204" pitchFamily="34" charset="0"/>
              </a:rPr>
              <a:t>Church and the Word of God </a:t>
            </a:r>
            <a:endParaRPr lang="en-AU" sz="1400" dirty="0">
              <a:solidFill>
                <a:srgbClr val="7030A0"/>
              </a:solidFill>
              <a:latin typeface="Arial Black" panose="020B0A04020102020204" pitchFamily="34" charset="0"/>
            </a:endParaRPr>
          </a:p>
          <a:p>
            <a:pPr marL="285750" indent="-285750">
              <a:buFont typeface="Arial" panose="020B0604020202020204" pitchFamily="34" charset="0"/>
              <a:buChar char="•"/>
            </a:pPr>
            <a:r>
              <a:rPr lang="en-AU" sz="1400" b="1" dirty="0" smtClean="0">
                <a:solidFill>
                  <a:srgbClr val="7030A0"/>
                </a:solidFill>
                <a:latin typeface="Arial Black" panose="020B0A04020102020204" pitchFamily="34" charset="0"/>
              </a:rPr>
              <a:t>Sacraments </a:t>
            </a:r>
            <a:r>
              <a:rPr lang="en-AU" sz="1400" b="1" dirty="0">
                <a:solidFill>
                  <a:srgbClr val="7030A0"/>
                </a:solidFill>
                <a:latin typeface="Arial Black" panose="020B0A04020102020204" pitchFamily="34" charset="0"/>
              </a:rPr>
              <a:t>and the Nicene Creed </a:t>
            </a:r>
            <a:endParaRPr lang="en-AU" sz="1400" dirty="0">
              <a:solidFill>
                <a:srgbClr val="7030A0"/>
              </a:solidFill>
              <a:latin typeface="Arial Black" panose="020B0A04020102020204" pitchFamily="34" charset="0"/>
            </a:endParaRPr>
          </a:p>
          <a:p>
            <a:pPr marL="285750" indent="-285750">
              <a:buFont typeface="Arial" panose="020B0604020202020204" pitchFamily="34" charset="0"/>
              <a:buChar char="•"/>
            </a:pPr>
            <a:r>
              <a:rPr lang="en-AU" sz="1400" b="1" dirty="0" smtClean="0">
                <a:solidFill>
                  <a:srgbClr val="7030A0"/>
                </a:solidFill>
                <a:latin typeface="Arial Black" panose="020B0A04020102020204" pitchFamily="34" charset="0"/>
              </a:rPr>
              <a:t>Faith </a:t>
            </a:r>
            <a:r>
              <a:rPr lang="en-AU" sz="1400" b="1" dirty="0">
                <a:solidFill>
                  <a:srgbClr val="7030A0"/>
                </a:solidFill>
                <a:latin typeface="Arial Black" panose="020B0A04020102020204" pitchFamily="34" charset="0"/>
              </a:rPr>
              <a:t>and Works</a:t>
            </a:r>
            <a:endParaRPr lang="en-AU" sz="1400" dirty="0">
              <a:solidFill>
                <a:srgbClr val="7030A0"/>
              </a:solidFill>
              <a:latin typeface="Arial Black" panose="020B0A04020102020204" pitchFamily="34" charset="0"/>
            </a:endParaRPr>
          </a:p>
          <a:p>
            <a:endParaRPr lang="en-AU"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69326" y="337456"/>
            <a:ext cx="3127274" cy="5604074"/>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85061" y="5814459"/>
            <a:ext cx="510771" cy="608060"/>
          </a:xfrm>
          <a:prstGeom prst="rect">
            <a:avLst/>
          </a:prstGeom>
        </p:spPr>
      </p:pic>
      <p:sp>
        <p:nvSpPr>
          <p:cNvPr id="7" name="TextBox 6"/>
          <p:cNvSpPr txBox="1"/>
          <p:nvPr/>
        </p:nvSpPr>
        <p:spPr>
          <a:xfrm>
            <a:off x="9857733" y="6022409"/>
            <a:ext cx="1392766" cy="400110"/>
          </a:xfrm>
          <a:prstGeom prst="rect">
            <a:avLst/>
          </a:prstGeom>
          <a:noFill/>
        </p:spPr>
        <p:txBody>
          <a:bodyPr wrap="square" rtlCol="0">
            <a:spAutoFit/>
          </a:bodyPr>
          <a:lstStyle/>
          <a:p>
            <a:r>
              <a:rPr lang="en-AU" sz="1000" dirty="0" smtClean="0">
                <a:latin typeface="Arial Black" panose="020B0A04020102020204" pitchFamily="34" charset="0"/>
              </a:rPr>
              <a:t>Colin Dibdin September 2024</a:t>
            </a:r>
            <a:endParaRPr lang="en-AU" sz="1000" dirty="0">
              <a:latin typeface="Arial Black" panose="020B0A04020102020204" pitchFamily="34" charset="0"/>
            </a:endParaRPr>
          </a:p>
        </p:txBody>
      </p:sp>
      <p:sp>
        <p:nvSpPr>
          <p:cNvPr id="3" name="TextBox 2"/>
          <p:cNvSpPr txBox="1"/>
          <p:nvPr/>
        </p:nvSpPr>
        <p:spPr>
          <a:xfrm>
            <a:off x="274482" y="991324"/>
            <a:ext cx="4073603" cy="646331"/>
          </a:xfrm>
          <a:prstGeom prst="rect">
            <a:avLst/>
          </a:prstGeom>
          <a:noFill/>
        </p:spPr>
        <p:txBody>
          <a:bodyPr wrap="square" rtlCol="0">
            <a:spAutoFit/>
          </a:bodyPr>
          <a:lstStyle/>
          <a:p>
            <a:r>
              <a:rPr lang="en-AU" b="1" i="1" dirty="0">
                <a:solidFill>
                  <a:srgbClr val="7030A0"/>
                </a:solidFill>
                <a:latin typeface="Arial Black" panose="020B0A04020102020204" pitchFamily="34" charset="0"/>
              </a:rPr>
              <a:t>Amiable Encounters </a:t>
            </a:r>
            <a:r>
              <a:rPr lang="en-AU" b="1" i="1" dirty="0" smtClean="0">
                <a:solidFill>
                  <a:srgbClr val="7030A0"/>
                </a:solidFill>
                <a:latin typeface="Arial Black" panose="020B0A04020102020204" pitchFamily="34" charset="0"/>
              </a:rPr>
              <a:t>with… </a:t>
            </a:r>
            <a:r>
              <a:rPr lang="en-AU" b="1" i="1" dirty="0">
                <a:solidFill>
                  <a:srgbClr val="7030A0"/>
                </a:solidFill>
                <a:latin typeface="Arial Black" panose="020B0A04020102020204" pitchFamily="34" charset="0"/>
              </a:rPr>
              <a:t/>
            </a:r>
            <a:br>
              <a:rPr lang="en-AU" b="1" i="1" dirty="0">
                <a:solidFill>
                  <a:srgbClr val="7030A0"/>
                </a:solidFill>
                <a:latin typeface="Arial Black" panose="020B0A04020102020204" pitchFamily="34" charset="0"/>
              </a:rPr>
            </a:br>
            <a:endParaRPr lang="en-AU" dirty="0"/>
          </a:p>
        </p:txBody>
      </p:sp>
      <p:sp>
        <p:nvSpPr>
          <p:cNvPr id="10" name="TextBox 9"/>
          <p:cNvSpPr txBox="1"/>
          <p:nvPr/>
        </p:nvSpPr>
        <p:spPr>
          <a:xfrm>
            <a:off x="2063341" y="5612158"/>
            <a:ext cx="1993499" cy="1446550"/>
          </a:xfrm>
          <a:prstGeom prst="rect">
            <a:avLst/>
          </a:prstGeom>
          <a:noFill/>
        </p:spPr>
        <p:txBody>
          <a:bodyPr wrap="square" rtlCol="0">
            <a:spAutoFit/>
          </a:bodyPr>
          <a:lstStyle/>
          <a:p>
            <a:pPr marL="285750" indent="-285750">
              <a:buFont typeface="Arial" panose="020B0604020202020204" pitchFamily="34" charset="0"/>
              <a:buChar char="•"/>
            </a:pPr>
            <a:r>
              <a:rPr lang="en-AU" sz="1400" b="1" dirty="0" smtClean="0">
                <a:solidFill>
                  <a:srgbClr val="7030A0"/>
                </a:solidFill>
                <a:latin typeface="Arial Black" panose="020B0A04020102020204" pitchFamily="34" charset="0"/>
              </a:rPr>
              <a:t>Vocations, Saints and Miracles</a:t>
            </a:r>
            <a:endParaRPr lang="en-AU" sz="1400" dirty="0" smtClean="0">
              <a:solidFill>
                <a:srgbClr val="7030A0"/>
              </a:solidFill>
              <a:latin typeface="Arial Black" panose="020B0A04020102020204" pitchFamily="34" charset="0"/>
            </a:endParaRPr>
          </a:p>
          <a:p>
            <a:pPr marL="285750" indent="-285750">
              <a:buFont typeface="Arial" panose="020B0604020202020204" pitchFamily="34" charset="0"/>
              <a:buChar char="•"/>
            </a:pPr>
            <a:r>
              <a:rPr lang="en-AU" sz="1400" b="1" dirty="0" smtClean="0">
                <a:solidFill>
                  <a:srgbClr val="7030A0"/>
                </a:solidFill>
                <a:latin typeface="Arial Black" panose="020B0A04020102020204" pitchFamily="34" charset="0"/>
              </a:rPr>
              <a:t>Love</a:t>
            </a:r>
            <a:endParaRPr lang="en-AU" sz="1400" dirty="0">
              <a:solidFill>
                <a:srgbClr val="7030A0"/>
              </a:solidFill>
              <a:latin typeface="Arial Black" panose="020B0A04020102020204" pitchFamily="34" charset="0"/>
            </a:endParaRPr>
          </a:p>
          <a:p>
            <a:pPr marL="285750" indent="-285750">
              <a:buFont typeface="Arial" panose="020B0604020202020204" pitchFamily="34" charset="0"/>
              <a:buChar char="•"/>
            </a:pPr>
            <a:r>
              <a:rPr lang="en-AU" sz="1400" b="1" dirty="0" smtClean="0">
                <a:solidFill>
                  <a:srgbClr val="7030A0"/>
                </a:solidFill>
                <a:latin typeface="Arial Black" panose="020B0A04020102020204" pitchFamily="34" charset="0"/>
              </a:rPr>
              <a:t>Unity</a:t>
            </a:r>
            <a:endParaRPr lang="en-AU" sz="1400" dirty="0">
              <a:solidFill>
                <a:srgbClr val="7030A0"/>
              </a:solidFill>
              <a:latin typeface="Arial Black" panose="020B0A04020102020204" pitchFamily="34" charset="0"/>
            </a:endParaRPr>
          </a:p>
          <a:p>
            <a:endParaRPr lang="en-AU" dirty="0"/>
          </a:p>
        </p:txBody>
      </p:sp>
    </p:spTree>
    <p:extLst>
      <p:ext uri="{BB962C8B-B14F-4D97-AF65-F5344CB8AC3E}">
        <p14:creationId xmlns:p14="http://schemas.microsoft.com/office/powerpoint/2010/main" val="201697161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78423" y="1598333"/>
            <a:ext cx="5928448" cy="3689131"/>
          </a:xfrm>
          <a:prstGeom prst="rect">
            <a:avLst/>
          </a:prstGeom>
        </p:spPr>
      </p:pic>
      <p:sp>
        <p:nvSpPr>
          <p:cNvPr id="2" name="TextBox 1"/>
          <p:cNvSpPr txBox="1"/>
          <p:nvPr/>
        </p:nvSpPr>
        <p:spPr>
          <a:xfrm>
            <a:off x="619760" y="619760"/>
            <a:ext cx="10383520" cy="646331"/>
          </a:xfrm>
          <a:prstGeom prst="rect">
            <a:avLst/>
          </a:prstGeom>
          <a:noFill/>
        </p:spPr>
        <p:txBody>
          <a:bodyPr wrap="square" rtlCol="0">
            <a:spAutoFit/>
          </a:bodyPr>
          <a:lstStyle/>
          <a:p>
            <a:r>
              <a:rPr lang="en-AU" b="1" dirty="0" smtClean="0">
                <a:solidFill>
                  <a:srgbClr val="C00000"/>
                </a:solidFill>
                <a:latin typeface="Arial Black" panose="020B0A04020102020204" pitchFamily="34" charset="0"/>
              </a:rPr>
              <a:t>Sacraments </a:t>
            </a:r>
            <a:r>
              <a:rPr lang="en-AU" b="1" dirty="0">
                <a:solidFill>
                  <a:srgbClr val="C00000"/>
                </a:solidFill>
                <a:latin typeface="Arial Black" panose="020B0A04020102020204" pitchFamily="34" charset="0"/>
              </a:rPr>
              <a:t>and the Nicene Creed [1980s Adelaide and Sydney]</a:t>
            </a:r>
            <a:endParaRPr lang="en-AU" dirty="0">
              <a:solidFill>
                <a:srgbClr val="C00000"/>
              </a:solidFill>
              <a:latin typeface="Arial Black" panose="020B0A04020102020204" pitchFamily="34" charset="0"/>
            </a:endParaRPr>
          </a:p>
          <a:p>
            <a:pPr lvl="0"/>
            <a:r>
              <a:rPr lang="en-AU" b="1" dirty="0" smtClean="0">
                <a:solidFill>
                  <a:srgbClr val="FFC000"/>
                </a:solidFill>
                <a:latin typeface="Arial Black" panose="020B0A04020102020204" pitchFamily="34" charset="0"/>
              </a:rPr>
              <a:t>Marriage</a:t>
            </a:r>
            <a:endParaRPr lang="en-AU" dirty="0">
              <a:solidFill>
                <a:srgbClr val="FFC000"/>
              </a:solidFill>
              <a:latin typeface="Arial Black" panose="020B0A04020102020204" pitchFamily="34" charset="0"/>
            </a:endParaRP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50883" y="1481958"/>
            <a:ext cx="3979450" cy="3988676"/>
          </a:xfrm>
          <a:prstGeom prst="rect">
            <a:avLst/>
          </a:prstGeom>
        </p:spPr>
      </p:pic>
      <p:sp>
        <p:nvSpPr>
          <p:cNvPr id="6" name="Rectangle 5"/>
          <p:cNvSpPr/>
          <p:nvPr/>
        </p:nvSpPr>
        <p:spPr>
          <a:xfrm>
            <a:off x="3810000" y="4778829"/>
            <a:ext cx="6368143" cy="12954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 name="TextBox 4"/>
          <p:cNvSpPr txBox="1"/>
          <p:nvPr/>
        </p:nvSpPr>
        <p:spPr>
          <a:xfrm>
            <a:off x="4060371" y="4856565"/>
            <a:ext cx="5845629" cy="1077218"/>
          </a:xfrm>
          <a:prstGeom prst="rect">
            <a:avLst/>
          </a:prstGeom>
          <a:noFill/>
        </p:spPr>
        <p:txBody>
          <a:bodyPr wrap="square" rtlCol="0">
            <a:spAutoFit/>
          </a:bodyPr>
          <a:lstStyle/>
          <a:p>
            <a:r>
              <a:rPr lang="en-US" dirty="0">
                <a:solidFill>
                  <a:srgbClr val="00B0F0"/>
                </a:solidFill>
                <a:latin typeface="Arial Black" panose="020B0A04020102020204" pitchFamily="34" charset="0"/>
              </a:rPr>
              <a:t>Marriage is a basic way of giving and growing in love and together attaining salvation. </a:t>
            </a:r>
            <a:endParaRPr lang="en-US" dirty="0" smtClean="0">
              <a:solidFill>
                <a:srgbClr val="00B0F0"/>
              </a:solidFill>
              <a:latin typeface="Arial Black" panose="020B0A04020102020204" pitchFamily="34" charset="0"/>
            </a:endParaRPr>
          </a:p>
          <a:p>
            <a:pPr algn="r"/>
            <a:r>
              <a:rPr lang="en-AU" sz="1000" dirty="0">
                <a:solidFill>
                  <a:srgbClr val="00B0F0"/>
                </a:solidFill>
                <a:latin typeface="Arial" panose="020B0604020202020204" pitchFamily="34" charset="0"/>
                <a:cs typeface="Arial" panose="020B0604020202020204" pitchFamily="34" charset="0"/>
              </a:rPr>
              <a:t>https://catholicidentity.bne.catholic.edu.au/scripture/SitePages/Sacrament-of-Marriage.aspx</a:t>
            </a:r>
          </a:p>
        </p:txBody>
      </p:sp>
    </p:spTree>
    <p:extLst>
      <p:ext uri="{BB962C8B-B14F-4D97-AF65-F5344CB8AC3E}">
        <p14:creationId xmlns:p14="http://schemas.microsoft.com/office/powerpoint/2010/main" val="64787873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19760" y="619760"/>
            <a:ext cx="10383520" cy="646331"/>
          </a:xfrm>
          <a:prstGeom prst="rect">
            <a:avLst/>
          </a:prstGeom>
          <a:noFill/>
        </p:spPr>
        <p:txBody>
          <a:bodyPr wrap="square" rtlCol="0">
            <a:spAutoFit/>
          </a:bodyPr>
          <a:lstStyle/>
          <a:p>
            <a:r>
              <a:rPr lang="en-AU" b="1" dirty="0" smtClean="0">
                <a:solidFill>
                  <a:srgbClr val="C00000"/>
                </a:solidFill>
                <a:latin typeface="Arial Black" panose="020B0A04020102020204" pitchFamily="34" charset="0"/>
              </a:rPr>
              <a:t>Sacraments </a:t>
            </a:r>
            <a:r>
              <a:rPr lang="en-AU" b="1" dirty="0">
                <a:solidFill>
                  <a:srgbClr val="C00000"/>
                </a:solidFill>
                <a:latin typeface="Arial Black" panose="020B0A04020102020204" pitchFamily="34" charset="0"/>
              </a:rPr>
              <a:t>and the Nicene Creed [1980s Adelaide and Sydney]</a:t>
            </a:r>
            <a:endParaRPr lang="en-AU" dirty="0">
              <a:solidFill>
                <a:srgbClr val="C00000"/>
              </a:solidFill>
              <a:latin typeface="Arial Black" panose="020B0A04020102020204" pitchFamily="34" charset="0"/>
            </a:endParaRPr>
          </a:p>
          <a:p>
            <a:pPr lvl="0"/>
            <a:r>
              <a:rPr lang="en-AU" b="1" dirty="0" smtClean="0">
                <a:solidFill>
                  <a:srgbClr val="FFC000"/>
                </a:solidFill>
                <a:latin typeface="Arial Black" panose="020B0A04020102020204" pitchFamily="34" charset="0"/>
              </a:rPr>
              <a:t>Baptism</a:t>
            </a:r>
            <a:endParaRPr lang="en-AU" dirty="0">
              <a:solidFill>
                <a:srgbClr val="FFC000"/>
              </a:solidFill>
              <a:latin typeface="Arial Black" panose="020B0A04020102020204" pitchFamily="34" charset="0"/>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7461" y="1584562"/>
            <a:ext cx="5366675" cy="3696885"/>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44136" y="1716773"/>
            <a:ext cx="5275002" cy="3738095"/>
          </a:xfrm>
          <a:prstGeom prst="rect">
            <a:avLst/>
          </a:prstGeom>
        </p:spPr>
      </p:pic>
      <p:sp>
        <p:nvSpPr>
          <p:cNvPr id="6" name="Rectangle 5"/>
          <p:cNvSpPr/>
          <p:nvPr/>
        </p:nvSpPr>
        <p:spPr>
          <a:xfrm>
            <a:off x="4961601" y="4724757"/>
            <a:ext cx="6368143" cy="1460221"/>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 name="TextBox 6"/>
          <p:cNvSpPr txBox="1"/>
          <p:nvPr/>
        </p:nvSpPr>
        <p:spPr>
          <a:xfrm>
            <a:off x="5211972" y="4802494"/>
            <a:ext cx="5845629" cy="1354217"/>
          </a:xfrm>
          <a:prstGeom prst="rect">
            <a:avLst/>
          </a:prstGeom>
          <a:noFill/>
        </p:spPr>
        <p:txBody>
          <a:bodyPr wrap="square" rtlCol="0">
            <a:spAutoFit/>
          </a:bodyPr>
          <a:lstStyle/>
          <a:p>
            <a:r>
              <a:rPr lang="en-US" dirty="0">
                <a:solidFill>
                  <a:srgbClr val="00B0F0"/>
                </a:solidFill>
                <a:latin typeface="Arial Black" panose="020B0A04020102020204" pitchFamily="34" charset="0"/>
              </a:rPr>
              <a:t>Baptism and Confirmation are two of the three </a:t>
            </a:r>
            <a:r>
              <a:rPr lang="en-US" dirty="0">
                <a:solidFill>
                  <a:srgbClr val="00B0F0"/>
                </a:solidFill>
                <a:latin typeface="Arial Black" panose="020B0A04020102020204" pitchFamily="34" charset="0"/>
                <a:hlinkClick r:id="rId5"/>
              </a:rPr>
              <a:t>sacraments</a:t>
            </a:r>
            <a:r>
              <a:rPr lang="en-US" dirty="0">
                <a:solidFill>
                  <a:srgbClr val="00B0F0"/>
                </a:solidFill>
                <a:latin typeface="Arial Black" panose="020B0A04020102020204" pitchFamily="34" charset="0"/>
              </a:rPr>
              <a:t> of Initiation of the Catholic Church. The third sacrament of Initiation is Eucharist. </a:t>
            </a:r>
            <a:endParaRPr lang="en-US" dirty="0" smtClean="0">
              <a:solidFill>
                <a:srgbClr val="00B0F0"/>
              </a:solidFill>
              <a:latin typeface="Arial Black" panose="020B0A04020102020204" pitchFamily="34" charset="0"/>
            </a:endParaRPr>
          </a:p>
          <a:p>
            <a:r>
              <a:rPr lang="en-AU" sz="1000" dirty="0">
                <a:solidFill>
                  <a:srgbClr val="00B0F0"/>
                </a:solidFill>
              </a:rPr>
              <a:t>https://</a:t>
            </a:r>
            <a:r>
              <a:rPr lang="en-AU" sz="1000" dirty="0" smtClean="0">
                <a:solidFill>
                  <a:srgbClr val="00B0F0"/>
                </a:solidFill>
              </a:rPr>
              <a:t>catholicidentity.bne.catholic.edu.au/scripture/SitePages/Baptism-and-Confirmation.aspx</a:t>
            </a:r>
            <a:endParaRPr lang="en-AU" sz="1000" dirty="0">
              <a:solidFill>
                <a:srgbClr val="00B0F0"/>
              </a:solidFill>
            </a:endParaRPr>
          </a:p>
        </p:txBody>
      </p:sp>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234771" y="1014930"/>
            <a:ext cx="1241529" cy="1716231"/>
          </a:xfrm>
          <a:prstGeom prst="rect">
            <a:avLst/>
          </a:prstGeom>
        </p:spPr>
      </p:pic>
    </p:spTree>
    <p:extLst>
      <p:ext uri="{BB962C8B-B14F-4D97-AF65-F5344CB8AC3E}">
        <p14:creationId xmlns:p14="http://schemas.microsoft.com/office/powerpoint/2010/main" val="120822191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36570" y="1266091"/>
            <a:ext cx="7143423" cy="4834804"/>
          </a:xfrm>
          <a:prstGeom prst="rect">
            <a:avLst/>
          </a:prstGeom>
        </p:spPr>
      </p:pic>
      <p:sp>
        <p:nvSpPr>
          <p:cNvPr id="2" name="TextBox 1"/>
          <p:cNvSpPr txBox="1"/>
          <p:nvPr/>
        </p:nvSpPr>
        <p:spPr>
          <a:xfrm>
            <a:off x="619760" y="619760"/>
            <a:ext cx="10383520" cy="646331"/>
          </a:xfrm>
          <a:prstGeom prst="rect">
            <a:avLst/>
          </a:prstGeom>
          <a:noFill/>
        </p:spPr>
        <p:txBody>
          <a:bodyPr wrap="square" rtlCol="0">
            <a:spAutoFit/>
          </a:bodyPr>
          <a:lstStyle/>
          <a:p>
            <a:r>
              <a:rPr lang="en-AU" b="1" dirty="0" smtClean="0">
                <a:solidFill>
                  <a:srgbClr val="C00000"/>
                </a:solidFill>
                <a:latin typeface="Arial Black" panose="020B0A04020102020204" pitchFamily="34" charset="0"/>
              </a:rPr>
              <a:t>Sacraments </a:t>
            </a:r>
            <a:r>
              <a:rPr lang="en-AU" b="1" dirty="0">
                <a:solidFill>
                  <a:srgbClr val="C00000"/>
                </a:solidFill>
                <a:latin typeface="Arial Black" panose="020B0A04020102020204" pitchFamily="34" charset="0"/>
              </a:rPr>
              <a:t>and the Nicene Creed [1980s Adelaide and Sydney]</a:t>
            </a:r>
            <a:endParaRPr lang="en-AU" dirty="0">
              <a:solidFill>
                <a:srgbClr val="C00000"/>
              </a:solidFill>
              <a:latin typeface="Arial Black" panose="020B0A04020102020204" pitchFamily="34" charset="0"/>
            </a:endParaRPr>
          </a:p>
          <a:p>
            <a:pPr lvl="0"/>
            <a:r>
              <a:rPr lang="en-AU" b="1" dirty="0" smtClean="0">
                <a:solidFill>
                  <a:srgbClr val="FFC000"/>
                </a:solidFill>
                <a:latin typeface="Arial Black" panose="020B0A04020102020204" pitchFamily="34" charset="0"/>
              </a:rPr>
              <a:t>Mass </a:t>
            </a:r>
            <a:r>
              <a:rPr lang="en-AU" b="1" dirty="0">
                <a:solidFill>
                  <a:srgbClr val="FFC000"/>
                </a:solidFill>
                <a:latin typeface="Arial Black" panose="020B0A04020102020204" pitchFamily="34" charset="0"/>
              </a:rPr>
              <a:t>(including the Eucharist</a:t>
            </a:r>
            <a:r>
              <a:rPr lang="en-AU" b="1" dirty="0" smtClean="0">
                <a:solidFill>
                  <a:srgbClr val="FFC000"/>
                </a:solidFill>
                <a:latin typeface="Arial Black" panose="020B0A04020102020204" pitchFamily="34" charset="0"/>
              </a:rPr>
              <a:t>]</a:t>
            </a:r>
            <a:endParaRPr lang="en-AU" dirty="0">
              <a:solidFill>
                <a:srgbClr val="FFC000"/>
              </a:solidFill>
              <a:latin typeface="Arial Black" panose="020B0A04020102020204" pitchFamily="34" charset="0"/>
            </a:endParaRPr>
          </a:p>
        </p:txBody>
      </p:sp>
      <p:sp>
        <p:nvSpPr>
          <p:cNvPr id="5" name="Rectangle 4"/>
          <p:cNvSpPr/>
          <p:nvPr/>
        </p:nvSpPr>
        <p:spPr>
          <a:xfrm>
            <a:off x="979713" y="1611086"/>
            <a:ext cx="3363687" cy="2449285"/>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tx1"/>
              </a:solidFill>
            </a:endParaRPr>
          </a:p>
        </p:txBody>
      </p:sp>
      <p:sp>
        <p:nvSpPr>
          <p:cNvPr id="4" name="TextBox 3"/>
          <p:cNvSpPr txBox="1"/>
          <p:nvPr/>
        </p:nvSpPr>
        <p:spPr>
          <a:xfrm>
            <a:off x="979713" y="1611086"/>
            <a:ext cx="3156857" cy="2339102"/>
          </a:xfrm>
          <a:prstGeom prst="rect">
            <a:avLst/>
          </a:prstGeom>
          <a:noFill/>
        </p:spPr>
        <p:txBody>
          <a:bodyPr wrap="square" rtlCol="0">
            <a:spAutoFit/>
          </a:bodyPr>
          <a:lstStyle/>
          <a:p>
            <a:r>
              <a:rPr lang="en-US" dirty="0">
                <a:solidFill>
                  <a:srgbClr val="00B0F0"/>
                </a:solidFill>
                <a:latin typeface="Arial Black" panose="020B0A04020102020204" pitchFamily="34" charset="0"/>
              </a:rPr>
              <a:t>By invocation of the Holy Spirit, Jesus, who is the Bread of Life, is made present sacramentally. Christians are fed at this table of the Lord</a:t>
            </a:r>
            <a:r>
              <a:rPr lang="en-US" dirty="0" smtClean="0">
                <a:solidFill>
                  <a:srgbClr val="00B0F0"/>
                </a:solidFill>
                <a:latin typeface="Arial Black" panose="020B0A04020102020204" pitchFamily="34" charset="0"/>
              </a:rPr>
              <a:t>.</a:t>
            </a:r>
          </a:p>
          <a:p>
            <a:r>
              <a:rPr lang="en-AU" sz="1000" dirty="0">
                <a:solidFill>
                  <a:srgbClr val="00B0F0"/>
                </a:solidFill>
                <a:latin typeface="Arial" panose="020B0604020202020204" pitchFamily="34" charset="0"/>
                <a:cs typeface="Arial" panose="020B0604020202020204" pitchFamily="34" charset="0"/>
              </a:rPr>
              <a:t>https://catholicidentity.bne.catholic.edu.au/scripture/SitePages/The-meaning-of-Eucharist.aspx</a:t>
            </a:r>
          </a:p>
        </p:txBody>
      </p:sp>
      <p:sp>
        <p:nvSpPr>
          <p:cNvPr id="6" name="TextBox 5"/>
          <p:cNvSpPr txBox="1"/>
          <p:nvPr/>
        </p:nvSpPr>
        <p:spPr>
          <a:xfrm>
            <a:off x="979713" y="4180114"/>
            <a:ext cx="3156857" cy="1754326"/>
          </a:xfrm>
          <a:prstGeom prst="rect">
            <a:avLst/>
          </a:prstGeom>
          <a:noFill/>
        </p:spPr>
        <p:txBody>
          <a:bodyPr wrap="square" rtlCol="0">
            <a:spAutoFit/>
          </a:bodyPr>
          <a:lstStyle/>
          <a:p>
            <a:r>
              <a:rPr lang="en-AU" b="1" dirty="0" smtClean="0">
                <a:latin typeface="Arial Black" panose="020B0A04020102020204" pitchFamily="34" charset="0"/>
              </a:rPr>
              <a:t>Basic </a:t>
            </a:r>
            <a:r>
              <a:rPr lang="en-AU" b="1" dirty="0">
                <a:latin typeface="Arial Black" panose="020B0A04020102020204" pitchFamily="34" charset="0"/>
              </a:rPr>
              <a:t>Structure of the </a:t>
            </a:r>
            <a:r>
              <a:rPr lang="en-AU" b="1" dirty="0" smtClean="0">
                <a:latin typeface="Arial Black" panose="020B0A04020102020204" pitchFamily="34" charset="0"/>
              </a:rPr>
              <a:t>Mass:</a:t>
            </a:r>
            <a:endParaRPr lang="en-AU" dirty="0">
              <a:latin typeface="Arial Black" panose="020B0A04020102020204" pitchFamily="34" charset="0"/>
            </a:endParaRPr>
          </a:p>
          <a:p>
            <a:pPr marL="285750" lvl="0" indent="-285750">
              <a:buFont typeface="Arial" panose="020B0604020202020204" pitchFamily="34" charset="0"/>
              <a:buChar char="•"/>
            </a:pPr>
            <a:r>
              <a:rPr lang="en-AU" b="1" dirty="0">
                <a:latin typeface="Arial Narrow" panose="020B0606020202030204" pitchFamily="34" charset="0"/>
              </a:rPr>
              <a:t>Introductory Rites</a:t>
            </a:r>
            <a:endParaRPr lang="en-AU" dirty="0">
              <a:latin typeface="Arial Narrow" panose="020B0606020202030204" pitchFamily="34" charset="0"/>
            </a:endParaRPr>
          </a:p>
          <a:p>
            <a:pPr marL="285750" lvl="0" indent="-285750">
              <a:buFont typeface="Arial" panose="020B0604020202020204" pitchFamily="34" charset="0"/>
              <a:buChar char="•"/>
            </a:pPr>
            <a:r>
              <a:rPr lang="en-AU" b="1" dirty="0">
                <a:latin typeface="Arial Narrow" panose="020B0606020202030204" pitchFamily="34" charset="0"/>
              </a:rPr>
              <a:t>LITURGY of the WORD</a:t>
            </a:r>
            <a:r>
              <a:rPr lang="en-AU" dirty="0">
                <a:latin typeface="Arial Narrow" panose="020B0606020202030204" pitchFamily="34" charset="0"/>
              </a:rPr>
              <a:t>  </a:t>
            </a:r>
            <a:endParaRPr lang="en-AU" dirty="0" smtClean="0">
              <a:latin typeface="Arial Narrow" panose="020B0606020202030204" pitchFamily="34" charset="0"/>
            </a:endParaRPr>
          </a:p>
          <a:p>
            <a:pPr marL="285750" lvl="0" indent="-285750">
              <a:buFont typeface="Arial" panose="020B0604020202020204" pitchFamily="34" charset="0"/>
              <a:buChar char="•"/>
            </a:pPr>
            <a:r>
              <a:rPr lang="en-AU" b="1" dirty="0" smtClean="0">
                <a:latin typeface="Arial Narrow" panose="020B0606020202030204" pitchFamily="34" charset="0"/>
              </a:rPr>
              <a:t>LITURGY </a:t>
            </a:r>
            <a:r>
              <a:rPr lang="en-AU" b="1" dirty="0">
                <a:latin typeface="Arial Narrow" panose="020B0606020202030204" pitchFamily="34" charset="0"/>
              </a:rPr>
              <a:t>of the </a:t>
            </a:r>
            <a:r>
              <a:rPr lang="en-AU" b="1" dirty="0" smtClean="0">
                <a:latin typeface="Arial Narrow" panose="020B0606020202030204" pitchFamily="34" charset="0"/>
              </a:rPr>
              <a:t>EUCHARIST</a:t>
            </a:r>
            <a:r>
              <a:rPr lang="en-AU" dirty="0" smtClean="0">
                <a:latin typeface="Arial Narrow" panose="020B0606020202030204" pitchFamily="34" charset="0"/>
              </a:rPr>
              <a:t> </a:t>
            </a:r>
            <a:endParaRPr lang="en-AU" dirty="0">
              <a:latin typeface="Arial Narrow" panose="020B0606020202030204" pitchFamily="34" charset="0"/>
            </a:endParaRPr>
          </a:p>
          <a:p>
            <a:pPr marL="285750" lvl="0" indent="-285750">
              <a:buFont typeface="Arial" panose="020B0604020202020204" pitchFamily="34" charset="0"/>
              <a:buChar char="•"/>
            </a:pPr>
            <a:r>
              <a:rPr lang="en-AU" b="1" dirty="0">
                <a:latin typeface="Arial Narrow" panose="020B0606020202030204" pitchFamily="34" charset="0"/>
              </a:rPr>
              <a:t>Concluding </a:t>
            </a:r>
            <a:r>
              <a:rPr lang="en-AU" b="1" dirty="0" smtClean="0">
                <a:latin typeface="Arial Narrow" panose="020B0606020202030204" pitchFamily="34" charset="0"/>
              </a:rPr>
              <a:t>Rites</a:t>
            </a:r>
            <a:endParaRPr lang="en-AU" dirty="0">
              <a:latin typeface="Arial Narrow" panose="020B0606020202030204" pitchFamily="34" charset="0"/>
            </a:endParaRPr>
          </a:p>
        </p:txBody>
      </p:sp>
    </p:spTree>
    <p:extLst>
      <p:ext uri="{BB962C8B-B14F-4D97-AF65-F5344CB8AC3E}">
        <p14:creationId xmlns:p14="http://schemas.microsoft.com/office/powerpoint/2010/main" val="74924498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19760" y="619760"/>
            <a:ext cx="10383520" cy="646331"/>
          </a:xfrm>
          <a:prstGeom prst="rect">
            <a:avLst/>
          </a:prstGeom>
          <a:noFill/>
        </p:spPr>
        <p:txBody>
          <a:bodyPr wrap="square" rtlCol="0">
            <a:spAutoFit/>
          </a:bodyPr>
          <a:lstStyle/>
          <a:p>
            <a:r>
              <a:rPr lang="en-AU" b="1" dirty="0" smtClean="0">
                <a:solidFill>
                  <a:srgbClr val="C00000"/>
                </a:solidFill>
                <a:latin typeface="Arial Black" panose="020B0A04020102020204" pitchFamily="34" charset="0"/>
              </a:rPr>
              <a:t>Sacraments </a:t>
            </a:r>
            <a:r>
              <a:rPr lang="en-AU" b="1" dirty="0">
                <a:solidFill>
                  <a:srgbClr val="C00000"/>
                </a:solidFill>
                <a:latin typeface="Arial Black" panose="020B0A04020102020204" pitchFamily="34" charset="0"/>
              </a:rPr>
              <a:t>and the Nicene Creed [1980s Adelaide and Sydney]</a:t>
            </a:r>
            <a:endParaRPr lang="en-AU" dirty="0">
              <a:solidFill>
                <a:srgbClr val="C00000"/>
              </a:solidFill>
              <a:latin typeface="Arial Black" panose="020B0A04020102020204" pitchFamily="34" charset="0"/>
            </a:endParaRPr>
          </a:p>
          <a:p>
            <a:pPr lvl="0"/>
            <a:r>
              <a:rPr lang="en-AU" b="1" dirty="0" smtClean="0">
                <a:solidFill>
                  <a:srgbClr val="FFC000"/>
                </a:solidFill>
                <a:latin typeface="Arial Black" panose="020B0A04020102020204" pitchFamily="34" charset="0"/>
              </a:rPr>
              <a:t>The </a:t>
            </a:r>
            <a:r>
              <a:rPr lang="en-AU" b="1" dirty="0">
                <a:solidFill>
                  <a:srgbClr val="FFC000"/>
                </a:solidFill>
                <a:latin typeface="Arial Black" panose="020B0A04020102020204" pitchFamily="34" charset="0"/>
              </a:rPr>
              <a:t>Nicene </a:t>
            </a:r>
            <a:r>
              <a:rPr lang="en-AU" b="1" dirty="0" smtClean="0">
                <a:solidFill>
                  <a:srgbClr val="FFC000"/>
                </a:solidFill>
                <a:latin typeface="Arial Black" panose="020B0A04020102020204" pitchFamily="34" charset="0"/>
              </a:rPr>
              <a:t>Creed</a:t>
            </a:r>
            <a:endParaRPr lang="en-AU" dirty="0">
              <a:solidFill>
                <a:srgbClr val="FFC000"/>
              </a:solidFill>
              <a:latin typeface="Arial Black" panose="020B0A04020102020204" pitchFamily="34" charset="0"/>
            </a:endParaRPr>
          </a:p>
        </p:txBody>
      </p:sp>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b="49480"/>
          <a:stretch/>
        </p:blipFill>
        <p:spPr>
          <a:xfrm>
            <a:off x="53126" y="1261236"/>
            <a:ext cx="6235747" cy="4043828"/>
          </a:xfrm>
          <a:prstGeom prst="rect">
            <a:avLst/>
          </a:prstGeom>
        </p:spPr>
      </p:pic>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t="51084"/>
          <a:stretch/>
        </p:blipFill>
        <p:spPr>
          <a:xfrm>
            <a:off x="5497651" y="2301766"/>
            <a:ext cx="6216127" cy="3903124"/>
          </a:xfrm>
          <a:prstGeom prst="rect">
            <a:avLst/>
          </a:prstGeom>
        </p:spPr>
      </p:pic>
    </p:spTree>
    <p:extLst>
      <p:ext uri="{BB962C8B-B14F-4D97-AF65-F5344CB8AC3E}">
        <p14:creationId xmlns:p14="http://schemas.microsoft.com/office/powerpoint/2010/main" val="107704095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19760" y="619760"/>
            <a:ext cx="10515600" cy="646331"/>
          </a:xfrm>
          <a:prstGeom prst="rect">
            <a:avLst/>
          </a:prstGeom>
          <a:noFill/>
        </p:spPr>
        <p:txBody>
          <a:bodyPr wrap="square" rtlCol="0">
            <a:spAutoFit/>
          </a:bodyPr>
          <a:lstStyle/>
          <a:p>
            <a:r>
              <a:rPr lang="en-AU" b="1" dirty="0" smtClean="0">
                <a:solidFill>
                  <a:srgbClr val="7030A0"/>
                </a:solidFill>
                <a:latin typeface="Arial Black" panose="020B0A04020102020204" pitchFamily="34" charset="0"/>
              </a:rPr>
              <a:t>Faith </a:t>
            </a:r>
            <a:r>
              <a:rPr lang="en-AU" b="1" dirty="0">
                <a:solidFill>
                  <a:srgbClr val="7030A0"/>
                </a:solidFill>
                <a:latin typeface="Arial Black" panose="020B0A04020102020204" pitchFamily="34" charset="0"/>
              </a:rPr>
              <a:t>and Works [1990s Norfolk Island, Yerrinbool and Randwick]</a:t>
            </a:r>
            <a:endParaRPr lang="en-AU" dirty="0">
              <a:solidFill>
                <a:srgbClr val="7030A0"/>
              </a:solidFill>
              <a:latin typeface="Arial Black" panose="020B0A04020102020204" pitchFamily="34" charset="0"/>
            </a:endParaRPr>
          </a:p>
          <a:p>
            <a:pPr lvl="0"/>
            <a:r>
              <a:rPr lang="en-AU" b="1" dirty="0" smtClean="0">
                <a:solidFill>
                  <a:srgbClr val="00B0F0"/>
                </a:solidFill>
                <a:latin typeface="Arial Black" panose="020B0A04020102020204" pitchFamily="34" charset="0"/>
              </a:rPr>
              <a:t>Practical </a:t>
            </a:r>
            <a:r>
              <a:rPr lang="en-AU" b="1" dirty="0">
                <a:solidFill>
                  <a:srgbClr val="00B0F0"/>
                </a:solidFill>
                <a:latin typeface="Arial Black" panose="020B0A04020102020204" pitchFamily="34" charset="0"/>
              </a:rPr>
              <a:t>dialogue vs theological </a:t>
            </a:r>
            <a:r>
              <a:rPr lang="en-AU" b="1" dirty="0" smtClean="0">
                <a:solidFill>
                  <a:srgbClr val="00B0F0"/>
                </a:solidFill>
                <a:latin typeface="Arial Black" panose="020B0A04020102020204" pitchFamily="34" charset="0"/>
              </a:rPr>
              <a:t>dialogue</a:t>
            </a:r>
            <a:endParaRPr lang="en-AU" dirty="0">
              <a:solidFill>
                <a:srgbClr val="00B0F0"/>
              </a:solidFill>
              <a:latin typeface="Arial Black" panose="020B0A04020102020204" pitchFamily="34" charset="0"/>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60293" y="1696602"/>
            <a:ext cx="5169776" cy="2993028"/>
          </a:xfrm>
          <a:prstGeom prst="rect">
            <a:avLst/>
          </a:prstGeom>
        </p:spPr>
      </p:pic>
      <p:sp>
        <p:nvSpPr>
          <p:cNvPr id="7" name="Rectangle 6"/>
          <p:cNvSpPr/>
          <p:nvPr/>
        </p:nvSpPr>
        <p:spPr>
          <a:xfrm>
            <a:off x="8062688" y="3273388"/>
            <a:ext cx="3198829" cy="26581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 name="Rectangle 5"/>
          <p:cNvSpPr/>
          <p:nvPr/>
        </p:nvSpPr>
        <p:spPr>
          <a:xfrm>
            <a:off x="878117" y="1422816"/>
            <a:ext cx="2920998" cy="22130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8116" y="1422816"/>
            <a:ext cx="2823027" cy="2117271"/>
          </a:xfrm>
          <a:prstGeom prst="rect">
            <a:avLst/>
          </a:prstGeom>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55807" y="3387048"/>
            <a:ext cx="3012589" cy="2259442"/>
          </a:xfrm>
          <a:prstGeom prst="rect">
            <a:avLst/>
          </a:prstGeom>
        </p:spPr>
      </p:pic>
      <p:sp>
        <p:nvSpPr>
          <p:cNvPr id="8" name="TextBox 7"/>
          <p:cNvSpPr txBox="1"/>
          <p:nvPr/>
        </p:nvSpPr>
        <p:spPr>
          <a:xfrm>
            <a:off x="878116" y="3724407"/>
            <a:ext cx="3222172" cy="2446824"/>
          </a:xfrm>
          <a:prstGeom prst="rect">
            <a:avLst/>
          </a:prstGeom>
          <a:noFill/>
        </p:spPr>
        <p:txBody>
          <a:bodyPr wrap="square" rtlCol="0">
            <a:spAutoFit/>
          </a:bodyPr>
          <a:lstStyle/>
          <a:p>
            <a:r>
              <a:rPr lang="en-AU" b="1" dirty="0">
                <a:latin typeface="Bookman Old Style" panose="02050604050505020204" pitchFamily="18" charset="0"/>
              </a:rPr>
              <a:t>The four forms of dialogue:</a:t>
            </a:r>
          </a:p>
          <a:p>
            <a:pPr marL="285750" lvl="0" indent="-285750">
              <a:buFont typeface="Arial" panose="020B0604020202020204" pitchFamily="34" charset="0"/>
              <a:buChar char="•"/>
            </a:pPr>
            <a:r>
              <a:rPr lang="en-AU" b="1" dirty="0" smtClean="0">
                <a:latin typeface="Bookman Old Style" panose="02050604050505020204" pitchFamily="18" charset="0"/>
              </a:rPr>
              <a:t>Daily Life</a:t>
            </a:r>
            <a:endParaRPr lang="en-AU" b="1" dirty="0">
              <a:latin typeface="Bookman Old Style" panose="02050604050505020204" pitchFamily="18" charset="0"/>
            </a:endParaRPr>
          </a:p>
          <a:p>
            <a:pPr marL="285750" lvl="0" indent="-285750">
              <a:buFont typeface="Arial" panose="020B0604020202020204" pitchFamily="34" charset="0"/>
              <a:buChar char="•"/>
            </a:pPr>
            <a:r>
              <a:rPr lang="en-AU" b="1" dirty="0" smtClean="0">
                <a:latin typeface="Bookman Old Style" panose="02050604050505020204" pitchFamily="18" charset="0"/>
              </a:rPr>
              <a:t>Social Action</a:t>
            </a:r>
            <a:endParaRPr lang="en-AU" b="1" dirty="0">
              <a:latin typeface="Bookman Old Style" panose="02050604050505020204" pitchFamily="18" charset="0"/>
            </a:endParaRPr>
          </a:p>
          <a:p>
            <a:pPr marL="285750" lvl="0" indent="-285750">
              <a:buFont typeface="Arial" panose="020B0604020202020204" pitchFamily="34" charset="0"/>
              <a:buChar char="•"/>
            </a:pPr>
            <a:r>
              <a:rPr lang="en-AU" b="1" dirty="0" smtClean="0">
                <a:latin typeface="Bookman Old Style" panose="02050604050505020204" pitchFamily="18" charset="0"/>
              </a:rPr>
              <a:t>Theological </a:t>
            </a:r>
            <a:r>
              <a:rPr lang="en-AU" b="1" dirty="0">
                <a:latin typeface="Bookman Old Style" panose="02050604050505020204" pitchFamily="18" charset="0"/>
              </a:rPr>
              <a:t>exchange </a:t>
            </a:r>
          </a:p>
          <a:p>
            <a:pPr marL="285750" lvl="0" indent="-285750">
              <a:buFont typeface="Arial" panose="020B0604020202020204" pitchFamily="34" charset="0"/>
              <a:buChar char="•"/>
            </a:pPr>
            <a:r>
              <a:rPr lang="en-AU" b="1" dirty="0" smtClean="0">
                <a:latin typeface="Bookman Old Style" panose="02050604050505020204" pitchFamily="18" charset="0"/>
              </a:rPr>
              <a:t>Religious </a:t>
            </a:r>
            <a:r>
              <a:rPr lang="en-AU" b="1" dirty="0">
                <a:latin typeface="Bookman Old Style" panose="02050604050505020204" pitchFamily="18" charset="0"/>
              </a:rPr>
              <a:t>experience </a:t>
            </a:r>
            <a:endParaRPr lang="en-AU" b="1" dirty="0" smtClean="0">
              <a:latin typeface="Bookman Old Style" panose="02050604050505020204" pitchFamily="18" charset="0"/>
            </a:endParaRPr>
          </a:p>
          <a:p>
            <a:pPr lvl="0"/>
            <a:endParaRPr lang="en-AU" b="1" dirty="0">
              <a:latin typeface="Bookman Old Style" panose="02050604050505020204" pitchFamily="18" charset="0"/>
            </a:endParaRPr>
          </a:p>
          <a:p>
            <a:pPr algn="r"/>
            <a:r>
              <a:rPr lang="en-AU" sz="900" dirty="0"/>
              <a:t>https://www.cdsale.org.au/ecumenism-and-interfaith-dialogue</a:t>
            </a:r>
          </a:p>
          <a:p>
            <a:endParaRPr lang="en-AU" dirty="0"/>
          </a:p>
        </p:txBody>
      </p:sp>
      <p:sp>
        <p:nvSpPr>
          <p:cNvPr id="9" name="TextBox 8"/>
          <p:cNvSpPr txBox="1"/>
          <p:nvPr/>
        </p:nvSpPr>
        <p:spPr>
          <a:xfrm>
            <a:off x="5784729" y="1339078"/>
            <a:ext cx="4555917" cy="646331"/>
          </a:xfrm>
          <a:prstGeom prst="rect">
            <a:avLst/>
          </a:prstGeom>
          <a:noFill/>
        </p:spPr>
        <p:txBody>
          <a:bodyPr wrap="square" rtlCol="0">
            <a:spAutoFit/>
          </a:bodyPr>
          <a:lstStyle/>
          <a:p>
            <a:r>
              <a:rPr lang="en-US" b="1" dirty="0">
                <a:latin typeface="Bookman Old Style" panose="02050604050505020204" pitchFamily="18" charset="0"/>
              </a:rPr>
              <a:t>Then there was war in heaven. </a:t>
            </a:r>
            <a:r>
              <a:rPr lang="en-US" b="1" dirty="0" smtClean="0">
                <a:latin typeface="Bookman Old Style" panose="02050604050505020204" pitchFamily="18" charset="0"/>
              </a:rPr>
              <a:t>… </a:t>
            </a:r>
          </a:p>
          <a:p>
            <a:pPr algn="r"/>
            <a:r>
              <a:rPr lang="en-US" dirty="0" smtClean="0"/>
              <a:t>Revelation </a:t>
            </a:r>
            <a:r>
              <a:rPr lang="en-US" dirty="0"/>
              <a:t>12:7-9</a:t>
            </a:r>
            <a:endParaRPr lang="en-AU" dirty="0"/>
          </a:p>
        </p:txBody>
      </p:sp>
    </p:spTree>
    <p:extLst>
      <p:ext uri="{BB962C8B-B14F-4D97-AF65-F5344CB8AC3E}">
        <p14:creationId xmlns:p14="http://schemas.microsoft.com/office/powerpoint/2010/main" val="226936419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19760" y="619760"/>
            <a:ext cx="10515600" cy="646331"/>
          </a:xfrm>
          <a:prstGeom prst="rect">
            <a:avLst/>
          </a:prstGeom>
          <a:noFill/>
        </p:spPr>
        <p:txBody>
          <a:bodyPr wrap="square" rtlCol="0">
            <a:spAutoFit/>
          </a:bodyPr>
          <a:lstStyle/>
          <a:p>
            <a:r>
              <a:rPr lang="en-AU" b="1" dirty="0" smtClean="0">
                <a:solidFill>
                  <a:srgbClr val="7030A0"/>
                </a:solidFill>
                <a:latin typeface="Arial Black" panose="020B0A04020102020204" pitchFamily="34" charset="0"/>
              </a:rPr>
              <a:t>Faith </a:t>
            </a:r>
            <a:r>
              <a:rPr lang="en-AU" b="1" dirty="0">
                <a:solidFill>
                  <a:srgbClr val="7030A0"/>
                </a:solidFill>
                <a:latin typeface="Arial Black" panose="020B0A04020102020204" pitchFamily="34" charset="0"/>
              </a:rPr>
              <a:t>and Works [1990s Norfolk Island, Yerrinbool and Randwick]</a:t>
            </a:r>
            <a:endParaRPr lang="en-AU" dirty="0">
              <a:solidFill>
                <a:srgbClr val="7030A0"/>
              </a:solidFill>
              <a:latin typeface="Arial Black" panose="020B0A04020102020204" pitchFamily="34" charset="0"/>
            </a:endParaRPr>
          </a:p>
          <a:p>
            <a:pPr lvl="0"/>
            <a:r>
              <a:rPr lang="en-AU" b="1" dirty="0" smtClean="0">
                <a:solidFill>
                  <a:srgbClr val="00B0F0"/>
                </a:solidFill>
                <a:latin typeface="Arial Black" panose="020B0A04020102020204" pitchFamily="34" charset="0"/>
              </a:rPr>
              <a:t>Fundamentalism</a:t>
            </a:r>
            <a:endParaRPr lang="en-AU" dirty="0">
              <a:solidFill>
                <a:srgbClr val="00B0F0"/>
              </a:solidFill>
              <a:latin typeface="Arial Black" panose="020B0A04020102020204" pitchFamily="34" charset="0"/>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20239" y="1450427"/>
            <a:ext cx="3134629" cy="4595243"/>
          </a:xfrm>
          <a:prstGeom prst="rect">
            <a:avLst/>
          </a:prstGeom>
        </p:spPr>
      </p:pic>
      <p:sp>
        <p:nvSpPr>
          <p:cNvPr id="4" name="TextBox 3"/>
          <p:cNvSpPr txBox="1"/>
          <p:nvPr/>
        </p:nvSpPr>
        <p:spPr>
          <a:xfrm>
            <a:off x="5943600" y="1665514"/>
            <a:ext cx="4844143" cy="4154984"/>
          </a:xfrm>
          <a:prstGeom prst="rect">
            <a:avLst/>
          </a:prstGeom>
          <a:noFill/>
        </p:spPr>
        <p:txBody>
          <a:bodyPr wrap="square" rtlCol="0">
            <a:spAutoFit/>
          </a:bodyPr>
          <a:lstStyle/>
          <a:p>
            <a:pPr hangingPunct="0"/>
            <a:r>
              <a:rPr lang="en-US" sz="2400" b="1" dirty="0">
                <a:solidFill>
                  <a:srgbClr val="0070C0"/>
                </a:solidFill>
                <a:latin typeface="Bookman Old Style" panose="02050604050505020204" pitchFamily="18" charset="0"/>
              </a:rPr>
              <a:t>Remember that religious beliefs lie very close to one’s self-concept; this is why religious discussion sometimes becomes very emotional. Criticizing a person’s religious beliefs cuts to the heart.</a:t>
            </a:r>
            <a:endParaRPr lang="en-AU" sz="2400" b="1" dirty="0">
              <a:solidFill>
                <a:srgbClr val="0070C0"/>
              </a:solidFill>
              <a:latin typeface="Bookman Old Style" panose="02050604050505020204" pitchFamily="18" charset="0"/>
            </a:endParaRPr>
          </a:p>
          <a:p>
            <a:pPr algn="r" hangingPunct="0"/>
            <a:r>
              <a:rPr lang="en-US" dirty="0"/>
              <a:t> (Philip St. </a:t>
            </a:r>
            <a:r>
              <a:rPr lang="en-US" dirty="0" err="1"/>
              <a:t>Romain</a:t>
            </a:r>
            <a:r>
              <a:rPr lang="en-US" dirty="0"/>
              <a:t>, How to Get Along With a Fundamentalist, </a:t>
            </a:r>
            <a:r>
              <a:rPr lang="en-US" dirty="0" err="1"/>
              <a:t>Liguori</a:t>
            </a:r>
            <a:r>
              <a:rPr lang="en-US" dirty="0"/>
              <a:t> Publications, Missouri, 1988.)</a:t>
            </a:r>
            <a:r>
              <a:rPr lang="en-US" b="1" dirty="0"/>
              <a:t> </a:t>
            </a:r>
            <a:endParaRPr lang="en-AU" dirty="0"/>
          </a:p>
          <a:p>
            <a:endParaRPr lang="en-AU" dirty="0"/>
          </a:p>
        </p:txBody>
      </p:sp>
    </p:spTree>
    <p:extLst>
      <p:ext uri="{BB962C8B-B14F-4D97-AF65-F5344CB8AC3E}">
        <p14:creationId xmlns:p14="http://schemas.microsoft.com/office/powerpoint/2010/main" val="383294998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19760" y="619760"/>
            <a:ext cx="10515600" cy="646331"/>
          </a:xfrm>
          <a:prstGeom prst="rect">
            <a:avLst/>
          </a:prstGeom>
          <a:noFill/>
        </p:spPr>
        <p:txBody>
          <a:bodyPr wrap="square" rtlCol="0">
            <a:spAutoFit/>
          </a:bodyPr>
          <a:lstStyle/>
          <a:p>
            <a:r>
              <a:rPr lang="en-AU" b="1" dirty="0" smtClean="0">
                <a:solidFill>
                  <a:srgbClr val="7030A0"/>
                </a:solidFill>
                <a:latin typeface="Arial Black" panose="020B0A04020102020204" pitchFamily="34" charset="0"/>
              </a:rPr>
              <a:t>Faith </a:t>
            </a:r>
            <a:r>
              <a:rPr lang="en-AU" b="1" dirty="0">
                <a:solidFill>
                  <a:srgbClr val="7030A0"/>
                </a:solidFill>
                <a:latin typeface="Arial Black" panose="020B0A04020102020204" pitchFamily="34" charset="0"/>
              </a:rPr>
              <a:t>and Works [1990s Norfolk Island, Yerrinbool and Randwick]</a:t>
            </a:r>
            <a:endParaRPr lang="en-AU" dirty="0">
              <a:solidFill>
                <a:srgbClr val="7030A0"/>
              </a:solidFill>
              <a:latin typeface="Arial Black" panose="020B0A04020102020204" pitchFamily="34" charset="0"/>
            </a:endParaRPr>
          </a:p>
          <a:p>
            <a:pPr lvl="0"/>
            <a:r>
              <a:rPr lang="en-AU" b="1" dirty="0" smtClean="0">
                <a:solidFill>
                  <a:srgbClr val="00B0F0"/>
                </a:solidFill>
                <a:latin typeface="Arial Black" panose="020B0A04020102020204" pitchFamily="34" charset="0"/>
              </a:rPr>
              <a:t>Community</a:t>
            </a:r>
            <a:endParaRPr lang="en-AU" dirty="0">
              <a:solidFill>
                <a:srgbClr val="00B0F0"/>
              </a:solidFill>
              <a:latin typeface="Arial Black" panose="020B0A04020102020204" pitchFamily="34" charset="0"/>
            </a:endParaRP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38967" y="1117932"/>
            <a:ext cx="4860471" cy="685800"/>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52045" y="1764263"/>
            <a:ext cx="4834313" cy="3222088"/>
          </a:xfrm>
          <a:prstGeom prst="rect">
            <a:avLst/>
          </a:prstGeom>
        </p:spPr>
      </p:pic>
      <p:sp>
        <p:nvSpPr>
          <p:cNvPr id="3" name="TextBox 2"/>
          <p:cNvSpPr txBox="1"/>
          <p:nvPr/>
        </p:nvSpPr>
        <p:spPr>
          <a:xfrm>
            <a:off x="6216997" y="5271683"/>
            <a:ext cx="5367879" cy="1200329"/>
          </a:xfrm>
          <a:prstGeom prst="rect">
            <a:avLst/>
          </a:prstGeom>
          <a:noFill/>
        </p:spPr>
        <p:txBody>
          <a:bodyPr wrap="square" rtlCol="0">
            <a:spAutoFit/>
          </a:bodyPr>
          <a:lstStyle/>
          <a:p>
            <a:r>
              <a:rPr lang="en-US" b="1" dirty="0" smtClean="0">
                <a:latin typeface="Bookman Old Style" panose="02050604050505020204" pitchFamily="18" charset="0"/>
              </a:rPr>
              <a:t>…the </a:t>
            </a:r>
            <a:r>
              <a:rPr lang="en-US" b="1" dirty="0">
                <a:latin typeface="Bookman Old Style" panose="02050604050505020204" pitchFamily="18" charset="0"/>
              </a:rPr>
              <a:t>Lord Jesus himself said: ‘It is more blessed to give than to receive</a:t>
            </a:r>
            <a:r>
              <a:rPr lang="en-US" b="1" dirty="0" smtClean="0">
                <a:latin typeface="Bookman Old Style" panose="02050604050505020204" pitchFamily="18" charset="0"/>
              </a:rPr>
              <a:t>.’</a:t>
            </a:r>
          </a:p>
          <a:p>
            <a:pPr algn="r"/>
            <a:r>
              <a:rPr lang="en-US" dirty="0" smtClean="0"/>
              <a:t>St Paul, quoted in </a:t>
            </a:r>
            <a:r>
              <a:rPr lang="en-AU" b="1" dirty="0"/>
              <a:t>Acts 20:35</a:t>
            </a:r>
          </a:p>
          <a:p>
            <a:endParaRPr lang="en-AU" dirty="0"/>
          </a:p>
        </p:txBody>
      </p:sp>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45849" y="1266091"/>
            <a:ext cx="5272289" cy="3763096"/>
          </a:xfrm>
          <a:prstGeom prst="rect">
            <a:avLst/>
          </a:prstGeom>
        </p:spPr>
      </p:pic>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646714" y="3583817"/>
            <a:ext cx="2575890" cy="2288031"/>
          </a:xfrm>
          <a:prstGeom prst="rect">
            <a:avLst/>
          </a:prstGeom>
        </p:spPr>
      </p:pic>
      <p:pic>
        <p:nvPicPr>
          <p:cNvPr id="6" name="Picture 5"/>
          <p:cNvPicPr>
            <a:picLocks noChangeAspect="1"/>
          </p:cNvPicPr>
          <p:nvPr/>
        </p:nvPicPr>
        <p:blipFill rotWithShape="1">
          <a:blip r:embed="rId7">
            <a:extLst>
              <a:ext uri="{28A0092B-C50C-407E-A947-70E740481C1C}">
                <a14:useLocalDpi xmlns:a14="http://schemas.microsoft.com/office/drawing/2010/main" val="0"/>
              </a:ext>
            </a:extLst>
          </a:blip>
          <a:srcRect r="55623" b="21405"/>
          <a:stretch/>
        </p:blipFill>
        <p:spPr>
          <a:xfrm>
            <a:off x="3555278" y="1739028"/>
            <a:ext cx="405455" cy="546381"/>
          </a:xfrm>
          <a:prstGeom prst="rect">
            <a:avLst/>
          </a:prstGeom>
        </p:spPr>
      </p:pic>
    </p:spTree>
    <p:extLst>
      <p:ext uri="{BB962C8B-B14F-4D97-AF65-F5344CB8AC3E}">
        <p14:creationId xmlns:p14="http://schemas.microsoft.com/office/powerpoint/2010/main" val="9827136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19760" y="619760"/>
            <a:ext cx="10515600" cy="646331"/>
          </a:xfrm>
          <a:prstGeom prst="rect">
            <a:avLst/>
          </a:prstGeom>
          <a:noFill/>
        </p:spPr>
        <p:txBody>
          <a:bodyPr wrap="square" rtlCol="0">
            <a:spAutoFit/>
          </a:bodyPr>
          <a:lstStyle/>
          <a:p>
            <a:r>
              <a:rPr lang="en-AU" b="1" dirty="0" smtClean="0">
                <a:solidFill>
                  <a:srgbClr val="7030A0"/>
                </a:solidFill>
                <a:latin typeface="Arial Black" panose="020B0A04020102020204" pitchFamily="34" charset="0"/>
              </a:rPr>
              <a:t>Faith </a:t>
            </a:r>
            <a:r>
              <a:rPr lang="en-AU" b="1" dirty="0">
                <a:solidFill>
                  <a:srgbClr val="7030A0"/>
                </a:solidFill>
                <a:latin typeface="Arial Black" panose="020B0A04020102020204" pitchFamily="34" charset="0"/>
              </a:rPr>
              <a:t>and Works [1990s Norfolk Island, Yerrinbool and Randwick]</a:t>
            </a:r>
            <a:endParaRPr lang="en-AU" dirty="0">
              <a:solidFill>
                <a:srgbClr val="7030A0"/>
              </a:solidFill>
              <a:latin typeface="Arial Black" panose="020B0A04020102020204" pitchFamily="34" charset="0"/>
            </a:endParaRPr>
          </a:p>
          <a:p>
            <a:pPr lvl="0"/>
            <a:r>
              <a:rPr lang="en-AU" b="1" dirty="0" smtClean="0">
                <a:solidFill>
                  <a:srgbClr val="00B0F0"/>
                </a:solidFill>
                <a:latin typeface="Arial Black" panose="020B0A04020102020204" pitchFamily="34" charset="0"/>
              </a:rPr>
              <a:t>Jesus</a:t>
            </a:r>
            <a:endParaRPr lang="en-AU" dirty="0">
              <a:solidFill>
                <a:srgbClr val="00B0F0"/>
              </a:solidFill>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65922" y="1040897"/>
            <a:ext cx="6301327" cy="4981887"/>
          </a:xfrm>
          <a:prstGeom prst="rect">
            <a:avLst/>
          </a:prstGeom>
        </p:spPr>
      </p:pic>
      <p:sp>
        <p:nvSpPr>
          <p:cNvPr id="4" name="TextBox 3"/>
          <p:cNvSpPr txBox="1"/>
          <p:nvPr/>
        </p:nvSpPr>
        <p:spPr>
          <a:xfrm>
            <a:off x="968829" y="1894114"/>
            <a:ext cx="3015342" cy="2031325"/>
          </a:xfrm>
          <a:prstGeom prst="rect">
            <a:avLst/>
          </a:prstGeom>
          <a:noFill/>
        </p:spPr>
        <p:txBody>
          <a:bodyPr wrap="square" rtlCol="0">
            <a:spAutoFit/>
          </a:bodyPr>
          <a:lstStyle/>
          <a:p>
            <a:r>
              <a:rPr lang="en-US" b="1" dirty="0">
                <a:latin typeface="Bookman Old Style" panose="02050604050505020204" pitchFamily="18" charset="0"/>
              </a:rPr>
              <a:t>Jesus answered, "My teaching is not my own. It comes from the one who sent me</a:t>
            </a:r>
            <a:r>
              <a:rPr lang="en-US" b="1" dirty="0" smtClean="0">
                <a:latin typeface="Bookman Old Style" panose="02050604050505020204" pitchFamily="18" charset="0"/>
              </a:rPr>
              <a:t>.</a:t>
            </a:r>
          </a:p>
          <a:p>
            <a:pPr algn="r"/>
            <a:r>
              <a:rPr lang="en-AU" dirty="0" smtClean="0"/>
              <a:t>John 7:16 NIV</a:t>
            </a:r>
          </a:p>
          <a:p>
            <a:pPr algn="r"/>
            <a:endParaRPr lang="en-AU" dirty="0"/>
          </a:p>
          <a:p>
            <a:pPr algn="r"/>
            <a:r>
              <a:rPr lang="en-AU" dirty="0" smtClean="0"/>
              <a:t>Quoted by Michel Fallon MSC</a:t>
            </a:r>
            <a:endParaRPr lang="en-AU" dirty="0"/>
          </a:p>
        </p:txBody>
      </p:sp>
    </p:spTree>
    <p:extLst>
      <p:ext uri="{BB962C8B-B14F-4D97-AF65-F5344CB8AC3E}">
        <p14:creationId xmlns:p14="http://schemas.microsoft.com/office/powerpoint/2010/main" val="357579734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19760" y="619760"/>
            <a:ext cx="10556240" cy="646331"/>
          </a:xfrm>
          <a:prstGeom prst="rect">
            <a:avLst/>
          </a:prstGeom>
          <a:noFill/>
        </p:spPr>
        <p:txBody>
          <a:bodyPr wrap="square" rtlCol="0">
            <a:spAutoFit/>
          </a:bodyPr>
          <a:lstStyle/>
          <a:p>
            <a:r>
              <a:rPr lang="en-AU" b="1" dirty="0" smtClean="0">
                <a:solidFill>
                  <a:srgbClr val="00B050"/>
                </a:solidFill>
                <a:latin typeface="Arial Black" panose="020B0A04020102020204" pitchFamily="34" charset="0"/>
              </a:rPr>
              <a:t>Vocations</a:t>
            </a:r>
            <a:r>
              <a:rPr lang="en-AU" b="1" dirty="0">
                <a:solidFill>
                  <a:srgbClr val="00B050"/>
                </a:solidFill>
                <a:latin typeface="Arial Black" panose="020B0A04020102020204" pitchFamily="34" charset="0"/>
              </a:rPr>
              <a:t>, Saints and Miracles [2000-2010 Varroville, Mascot and Coogee]</a:t>
            </a:r>
            <a:endParaRPr lang="en-AU" dirty="0">
              <a:solidFill>
                <a:srgbClr val="00B050"/>
              </a:solidFill>
              <a:latin typeface="Arial Black" panose="020B0A04020102020204" pitchFamily="34" charset="0"/>
            </a:endParaRPr>
          </a:p>
          <a:p>
            <a:pPr lvl="0"/>
            <a:r>
              <a:rPr lang="en-AU" b="1" dirty="0" smtClean="0">
                <a:solidFill>
                  <a:srgbClr val="0070C0"/>
                </a:solidFill>
                <a:latin typeface="Arial Black" panose="020B0A04020102020204" pitchFamily="34" charset="0"/>
              </a:rPr>
              <a:t>Sister Jocelyn Kramer </a:t>
            </a:r>
            <a:r>
              <a:rPr lang="en-AU" b="1" dirty="0" smtClean="0">
                <a:latin typeface="Arial" panose="020B0604020202020204" pitchFamily="34" charset="0"/>
                <a:cs typeface="Arial" panose="020B0604020202020204" pitchFamily="34" charset="0"/>
              </a:rPr>
              <a:t>(</a:t>
            </a:r>
            <a:r>
              <a:rPr lang="en-AU" dirty="0">
                <a:latin typeface="Arial" panose="020B0604020202020204" pitchFamily="34" charset="0"/>
                <a:cs typeface="Arial" panose="020B0604020202020204" pitchFamily="34" charset="0"/>
              </a:rPr>
              <a:t>Palliative care doctor/Carmelite Nun</a:t>
            </a:r>
            <a:r>
              <a:rPr lang="en-AU" b="1" dirty="0" smtClean="0">
                <a:latin typeface="Arial" panose="020B0604020202020204" pitchFamily="34" charset="0"/>
                <a:cs typeface="Arial" panose="020B0604020202020204" pitchFamily="34" charset="0"/>
              </a:rPr>
              <a:t>)</a:t>
            </a:r>
            <a:endParaRPr lang="en-AU" dirty="0">
              <a:latin typeface="Arial" panose="020B0604020202020204" pitchFamily="34" charset="0"/>
              <a:cs typeface="Arial" panose="020B0604020202020204" pitchFamily="34" charset="0"/>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04114" y="1362448"/>
            <a:ext cx="3180599" cy="2514367"/>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13070" y="1266091"/>
            <a:ext cx="3037114" cy="4620986"/>
          </a:xfrm>
          <a:prstGeom prst="rect">
            <a:avLst/>
          </a:prstGeom>
        </p:spPr>
      </p:pic>
      <p:sp>
        <p:nvSpPr>
          <p:cNvPr id="5" name="TextBox 4"/>
          <p:cNvSpPr txBox="1"/>
          <p:nvPr/>
        </p:nvSpPr>
        <p:spPr>
          <a:xfrm>
            <a:off x="5562600" y="3973172"/>
            <a:ext cx="5889171" cy="1877437"/>
          </a:xfrm>
          <a:prstGeom prst="rect">
            <a:avLst/>
          </a:prstGeom>
          <a:noFill/>
        </p:spPr>
        <p:txBody>
          <a:bodyPr wrap="square" rtlCol="0">
            <a:spAutoFit/>
          </a:bodyPr>
          <a:lstStyle/>
          <a:p>
            <a:r>
              <a:rPr lang="en-US" sz="1400" b="1" i="1" dirty="0">
                <a:latin typeface="Bookman Old Style" panose="02050604050505020204" pitchFamily="18" charset="0"/>
              </a:rPr>
              <a:t>Sifting the Dust </a:t>
            </a:r>
            <a:r>
              <a:rPr lang="en-US" sz="1400" b="1" dirty="0">
                <a:latin typeface="Bookman Old Style" panose="02050604050505020204" pitchFamily="18" charset="0"/>
              </a:rPr>
              <a:t>is an uplifting book with many profound positive insights. I will treasure it and revisit it from time to time. I will share it with all my sisters here and I am sure that they will appreciate it. Those who entered religious life in the Carmel in Parkes (which closed in the late ‘80s and eventually became part of our community here at </a:t>
            </a:r>
            <a:r>
              <a:rPr lang="en-US" sz="1400" b="1" dirty="0" err="1">
                <a:latin typeface="Bookman Old Style" panose="02050604050505020204" pitchFamily="18" charset="0"/>
              </a:rPr>
              <a:t>Varroville</a:t>
            </a:r>
            <a:r>
              <a:rPr lang="en-US" sz="1400" b="1" dirty="0">
                <a:latin typeface="Bookman Old Style" panose="02050604050505020204" pitchFamily="18" charset="0"/>
              </a:rPr>
              <a:t>) will have an additional reason to connect with it</a:t>
            </a:r>
            <a:r>
              <a:rPr lang="en-US" sz="1400" b="1" dirty="0" smtClean="0">
                <a:latin typeface="Bookman Old Style" panose="02050604050505020204" pitchFamily="18" charset="0"/>
              </a:rPr>
              <a:t>.</a:t>
            </a:r>
          </a:p>
          <a:p>
            <a:pPr algn="r"/>
            <a:r>
              <a:rPr lang="en-US" dirty="0" smtClean="0"/>
              <a:t>2 May 2025 email from Jocelyn Kramer to Colin Dibdin</a:t>
            </a:r>
            <a:endParaRPr lang="en-AU" dirty="0"/>
          </a:p>
        </p:txBody>
      </p:sp>
    </p:spTree>
    <p:extLst>
      <p:ext uri="{BB962C8B-B14F-4D97-AF65-F5344CB8AC3E}">
        <p14:creationId xmlns:p14="http://schemas.microsoft.com/office/powerpoint/2010/main" val="406896081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19760" y="619760"/>
            <a:ext cx="10556240" cy="646331"/>
          </a:xfrm>
          <a:prstGeom prst="rect">
            <a:avLst/>
          </a:prstGeom>
          <a:noFill/>
        </p:spPr>
        <p:txBody>
          <a:bodyPr wrap="square" rtlCol="0">
            <a:spAutoFit/>
          </a:bodyPr>
          <a:lstStyle/>
          <a:p>
            <a:r>
              <a:rPr lang="en-AU" b="1" dirty="0" smtClean="0">
                <a:solidFill>
                  <a:srgbClr val="00B050"/>
                </a:solidFill>
                <a:latin typeface="Arial Black" panose="020B0A04020102020204" pitchFamily="34" charset="0"/>
              </a:rPr>
              <a:t>Vocations</a:t>
            </a:r>
            <a:r>
              <a:rPr lang="en-AU" b="1" dirty="0">
                <a:solidFill>
                  <a:srgbClr val="00B050"/>
                </a:solidFill>
                <a:latin typeface="Arial Black" panose="020B0A04020102020204" pitchFamily="34" charset="0"/>
              </a:rPr>
              <a:t>, Saints and Miracles [2000-2010 Varroville, Mascot and Coogee]</a:t>
            </a:r>
            <a:endParaRPr lang="en-AU" dirty="0">
              <a:solidFill>
                <a:srgbClr val="00B050"/>
              </a:solidFill>
              <a:latin typeface="Arial Black" panose="020B0A04020102020204" pitchFamily="34" charset="0"/>
            </a:endParaRPr>
          </a:p>
          <a:p>
            <a:pPr lvl="0"/>
            <a:r>
              <a:rPr lang="en-AU" b="1" dirty="0" smtClean="0">
                <a:solidFill>
                  <a:srgbClr val="0070C0"/>
                </a:solidFill>
                <a:latin typeface="Arial Black" panose="020B0A04020102020204" pitchFamily="34" charset="0"/>
              </a:rPr>
              <a:t>Saint </a:t>
            </a:r>
            <a:r>
              <a:rPr lang="en-AU" b="1" dirty="0">
                <a:solidFill>
                  <a:srgbClr val="0070C0"/>
                </a:solidFill>
                <a:latin typeface="Arial Black" panose="020B0A04020102020204" pitchFamily="34" charset="0"/>
              </a:rPr>
              <a:t>Therese </a:t>
            </a:r>
            <a:r>
              <a:rPr lang="en-AU" b="1" dirty="0" smtClean="0">
                <a:solidFill>
                  <a:srgbClr val="0070C0"/>
                </a:solidFill>
                <a:latin typeface="Arial Black" panose="020B0A04020102020204" pitchFamily="34" charset="0"/>
              </a:rPr>
              <a:t>of </a:t>
            </a:r>
            <a:r>
              <a:rPr lang="en-AU" b="1" dirty="0" err="1" smtClean="0">
                <a:solidFill>
                  <a:srgbClr val="0070C0"/>
                </a:solidFill>
                <a:latin typeface="Arial Black" panose="020B0A04020102020204" pitchFamily="34" charset="0"/>
              </a:rPr>
              <a:t>Lisieux</a:t>
            </a:r>
            <a:r>
              <a:rPr lang="en-AU" b="1" dirty="0" smtClean="0">
                <a:solidFill>
                  <a:srgbClr val="0070C0"/>
                </a:solidFill>
                <a:latin typeface="Arial Black" panose="020B0A04020102020204" pitchFamily="34" charset="0"/>
              </a:rPr>
              <a:t> (b.1873-d.1897)</a:t>
            </a:r>
            <a:endParaRPr lang="en-AU" dirty="0">
              <a:solidFill>
                <a:srgbClr val="0070C0"/>
              </a:solidFill>
              <a:latin typeface="Arial Black" panose="020B0A04020102020204" pitchFamily="34" charset="0"/>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97628" y="1374274"/>
            <a:ext cx="3233058" cy="4959182"/>
          </a:xfrm>
          <a:prstGeom prst="rect">
            <a:avLst/>
          </a:prstGeom>
        </p:spPr>
      </p:pic>
      <p:sp>
        <p:nvSpPr>
          <p:cNvPr id="3" name="TextBox 2"/>
          <p:cNvSpPr txBox="1"/>
          <p:nvPr/>
        </p:nvSpPr>
        <p:spPr>
          <a:xfrm>
            <a:off x="6868885" y="1719943"/>
            <a:ext cx="3534229" cy="3139321"/>
          </a:xfrm>
          <a:prstGeom prst="rect">
            <a:avLst/>
          </a:prstGeom>
          <a:noFill/>
        </p:spPr>
        <p:txBody>
          <a:bodyPr wrap="square" rtlCol="0">
            <a:spAutoFit/>
          </a:bodyPr>
          <a:lstStyle/>
          <a:p>
            <a:r>
              <a:rPr lang="en-AU" b="1" dirty="0">
                <a:solidFill>
                  <a:srgbClr val="7030A0"/>
                </a:solidFill>
                <a:latin typeface="Bookman Old Style" panose="02050604050505020204" pitchFamily="18" charset="0"/>
              </a:rPr>
              <a:t>The world came to know Therese through her autobiography, "Story of a Soul". </a:t>
            </a:r>
            <a:endParaRPr lang="en-AU" b="1" dirty="0" smtClean="0">
              <a:solidFill>
                <a:srgbClr val="7030A0"/>
              </a:solidFill>
              <a:latin typeface="Bookman Old Style" panose="02050604050505020204" pitchFamily="18" charset="0"/>
            </a:endParaRPr>
          </a:p>
          <a:p>
            <a:endParaRPr lang="en-AU" b="1" dirty="0">
              <a:solidFill>
                <a:srgbClr val="7030A0"/>
              </a:solidFill>
              <a:latin typeface="Bookman Old Style" panose="02050604050505020204" pitchFamily="18" charset="0"/>
            </a:endParaRPr>
          </a:p>
          <a:p>
            <a:r>
              <a:rPr lang="en-AU" b="1" dirty="0">
                <a:solidFill>
                  <a:srgbClr val="7030A0"/>
                </a:solidFill>
                <a:latin typeface="Bookman Old Style" panose="02050604050505020204" pitchFamily="18" charset="0"/>
              </a:rPr>
              <a:t>Therese's spirituality is of doing the ordinary, with extraordinary love.</a:t>
            </a:r>
            <a:r>
              <a:rPr lang="en-AU" dirty="0"/>
              <a:t/>
            </a:r>
            <a:br>
              <a:rPr lang="en-AU" dirty="0"/>
            </a:br>
            <a:r>
              <a:rPr lang="en-AU" dirty="0"/>
              <a:t/>
            </a:r>
            <a:br>
              <a:rPr lang="en-AU" dirty="0"/>
            </a:br>
            <a:r>
              <a:rPr lang="en-AU" u="sng" dirty="0">
                <a:hlinkClick r:id="rId4"/>
              </a:rPr>
              <a:t>https://kids.kiddle.co/Th%C3%A9r%C3%A8se_of_Lisieux </a:t>
            </a:r>
            <a:endParaRPr lang="en-AU" dirty="0"/>
          </a:p>
        </p:txBody>
      </p:sp>
    </p:spTree>
    <p:extLst>
      <p:ext uri="{BB962C8B-B14F-4D97-AF65-F5344CB8AC3E}">
        <p14:creationId xmlns:p14="http://schemas.microsoft.com/office/powerpoint/2010/main" val="58737582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09600" y="619760"/>
            <a:ext cx="10332720" cy="646331"/>
          </a:xfrm>
          <a:prstGeom prst="rect">
            <a:avLst/>
          </a:prstGeom>
          <a:noFill/>
        </p:spPr>
        <p:txBody>
          <a:bodyPr wrap="square" rtlCol="0">
            <a:spAutoFit/>
          </a:bodyPr>
          <a:lstStyle/>
          <a:p>
            <a:r>
              <a:rPr lang="en-AU" b="1" dirty="0">
                <a:solidFill>
                  <a:srgbClr val="7030A0"/>
                </a:solidFill>
                <a:latin typeface="Arial Black" panose="020B0A04020102020204" pitchFamily="34" charset="0"/>
              </a:rPr>
              <a:t>Inclusivity </a:t>
            </a:r>
            <a:r>
              <a:rPr lang="en-AU" b="1" dirty="0" smtClean="0">
                <a:solidFill>
                  <a:srgbClr val="7030A0"/>
                </a:solidFill>
                <a:latin typeface="Arial Black" panose="020B0A04020102020204" pitchFamily="34" charset="0"/>
              </a:rPr>
              <a:t>– 1960s – Parkes NSW.</a:t>
            </a:r>
          </a:p>
          <a:p>
            <a:pPr lvl="0"/>
            <a:r>
              <a:rPr lang="en-AU" b="1" dirty="0" smtClean="0">
                <a:solidFill>
                  <a:srgbClr val="00B050"/>
                </a:solidFill>
                <a:latin typeface="Arial Black" panose="020B0A04020102020204" pitchFamily="34" charset="0"/>
              </a:rPr>
              <a:t>Sister Michael (Music teacher)</a:t>
            </a:r>
            <a:endParaRPr lang="en-AU" dirty="0">
              <a:solidFill>
                <a:srgbClr val="00B050"/>
              </a:solidFill>
              <a:latin typeface="Arial Black" panose="020B0A04020102020204" pitchFamily="34" charset="0"/>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00150" y="1463733"/>
            <a:ext cx="6438900" cy="4495800"/>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15824" y="1463732"/>
            <a:ext cx="2926496" cy="4596555"/>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040414" y="4431146"/>
            <a:ext cx="2901906" cy="1629141"/>
          </a:xfrm>
          <a:prstGeom prst="rect">
            <a:avLst/>
          </a:prstGeom>
        </p:spPr>
      </p:pic>
      <p:sp>
        <p:nvSpPr>
          <p:cNvPr id="6" name="TextBox 5"/>
          <p:cNvSpPr txBox="1"/>
          <p:nvPr/>
        </p:nvSpPr>
        <p:spPr>
          <a:xfrm>
            <a:off x="4539343" y="1081425"/>
            <a:ext cx="7173685" cy="369332"/>
          </a:xfrm>
          <a:prstGeom prst="rect">
            <a:avLst/>
          </a:prstGeom>
          <a:noFill/>
        </p:spPr>
        <p:txBody>
          <a:bodyPr wrap="square" rtlCol="0">
            <a:spAutoFit/>
          </a:bodyPr>
          <a:lstStyle/>
          <a:p>
            <a:r>
              <a:rPr lang="en-AU" b="1" dirty="0">
                <a:latin typeface="Bookman Old Style" panose="02050604050505020204" pitchFamily="18" charset="0"/>
              </a:rPr>
              <a:t>Sister Michael RSM OAM – (Mary Elizabeth </a:t>
            </a:r>
            <a:r>
              <a:rPr lang="en-AU" b="1" dirty="0" err="1">
                <a:latin typeface="Bookman Old Style" panose="02050604050505020204" pitchFamily="18" charset="0"/>
              </a:rPr>
              <a:t>Fitgerald</a:t>
            </a:r>
            <a:r>
              <a:rPr lang="en-AU" b="1" dirty="0">
                <a:latin typeface="Bookman Old Style" panose="02050604050505020204" pitchFamily="18" charset="0"/>
              </a:rPr>
              <a:t>) </a:t>
            </a:r>
          </a:p>
        </p:txBody>
      </p:sp>
    </p:spTree>
    <p:extLst>
      <p:ext uri="{BB962C8B-B14F-4D97-AF65-F5344CB8AC3E}">
        <p14:creationId xmlns:p14="http://schemas.microsoft.com/office/powerpoint/2010/main" val="90288899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19760" y="619760"/>
            <a:ext cx="10556240" cy="646331"/>
          </a:xfrm>
          <a:prstGeom prst="rect">
            <a:avLst/>
          </a:prstGeom>
          <a:noFill/>
        </p:spPr>
        <p:txBody>
          <a:bodyPr wrap="square" rtlCol="0">
            <a:spAutoFit/>
          </a:bodyPr>
          <a:lstStyle/>
          <a:p>
            <a:r>
              <a:rPr lang="en-AU" b="1" dirty="0" smtClean="0">
                <a:solidFill>
                  <a:srgbClr val="00B050"/>
                </a:solidFill>
                <a:latin typeface="Arial Black" panose="020B0A04020102020204" pitchFamily="34" charset="0"/>
              </a:rPr>
              <a:t>Vocations</a:t>
            </a:r>
            <a:r>
              <a:rPr lang="en-AU" b="1" dirty="0">
                <a:solidFill>
                  <a:srgbClr val="00B050"/>
                </a:solidFill>
                <a:latin typeface="Arial Black" panose="020B0A04020102020204" pitchFamily="34" charset="0"/>
              </a:rPr>
              <a:t>, Saints and Miracles [2000-2010 Varroville, Mascot and Coogee]</a:t>
            </a:r>
            <a:endParaRPr lang="en-AU" dirty="0">
              <a:solidFill>
                <a:srgbClr val="00B050"/>
              </a:solidFill>
              <a:latin typeface="Arial Black" panose="020B0A04020102020204" pitchFamily="34" charset="0"/>
            </a:endParaRPr>
          </a:p>
          <a:p>
            <a:pPr lvl="0"/>
            <a:r>
              <a:rPr lang="en-AU" b="1" dirty="0" smtClean="0">
                <a:solidFill>
                  <a:srgbClr val="0070C0"/>
                </a:solidFill>
                <a:latin typeface="Arial Black" panose="020B0A04020102020204" pitchFamily="34" charset="0"/>
              </a:rPr>
              <a:t>“</a:t>
            </a:r>
            <a:r>
              <a:rPr lang="en-AU" b="1" dirty="0">
                <a:solidFill>
                  <a:srgbClr val="0070C0"/>
                </a:solidFill>
                <a:latin typeface="Arial Black" panose="020B0A04020102020204" pitchFamily="34" charset="0"/>
              </a:rPr>
              <a:t>The Story of a Soul</a:t>
            </a:r>
            <a:r>
              <a:rPr lang="en-AU" b="1" dirty="0" smtClean="0">
                <a:solidFill>
                  <a:srgbClr val="0070C0"/>
                </a:solidFill>
                <a:latin typeface="Arial Black" panose="020B0A04020102020204" pitchFamily="34" charset="0"/>
              </a:rPr>
              <a:t>”</a:t>
            </a:r>
            <a:endParaRPr lang="en-AU" dirty="0">
              <a:solidFill>
                <a:srgbClr val="0070C0"/>
              </a:solidFill>
              <a:latin typeface="Arial Black" panose="020B0A04020102020204" pitchFamily="34" charset="0"/>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41253" y="1592316"/>
            <a:ext cx="2330537" cy="3547241"/>
          </a:xfrm>
          <a:prstGeom prst="rect">
            <a:avLst/>
          </a:prstGeom>
        </p:spPr>
      </p:pic>
      <p:sp>
        <p:nvSpPr>
          <p:cNvPr id="4" name="TextBox 3"/>
          <p:cNvSpPr txBox="1"/>
          <p:nvPr/>
        </p:nvSpPr>
        <p:spPr>
          <a:xfrm>
            <a:off x="870857" y="1404257"/>
            <a:ext cx="7141029" cy="4524315"/>
          </a:xfrm>
          <a:prstGeom prst="rect">
            <a:avLst/>
          </a:prstGeom>
          <a:noFill/>
        </p:spPr>
        <p:txBody>
          <a:bodyPr wrap="square" rtlCol="0">
            <a:spAutoFit/>
          </a:bodyPr>
          <a:lstStyle/>
          <a:p>
            <a:r>
              <a:rPr lang="en-AU" b="1" dirty="0">
                <a:latin typeface="Bookman Old Style" panose="02050604050505020204" pitchFamily="18" charset="0"/>
              </a:rPr>
              <a:t>Dear Mother, I feel that I have expressed myself with more than usual confusion, and I do not know what you can find to interest you in these rambling pages, but I am not aiming at a literary masterpiece, and if I weary you by this discourse on charity, it will at least prove your child’s good will. I must confess I am far from living up to my ideal, and yet the very desire to do so gives me a feeling of peace. If I fall into some fault, I arise again at once—and for some months now I have not even had to struggle. I have been able to say with our holy Father, St. John of the Cross: “My house is entirely at peace,” and I attribute this interior peace to a victory I gained over myself. Since that victory, the hosts of Heaven have hastened to my aid, for they will not allow me to be wounded, now that I have fought so valiantly.</a:t>
            </a:r>
          </a:p>
          <a:p>
            <a:r>
              <a:rPr lang="en-AU" dirty="0"/>
              <a:t> </a:t>
            </a:r>
          </a:p>
        </p:txBody>
      </p:sp>
      <p:sp>
        <p:nvSpPr>
          <p:cNvPr id="5" name="TextBox 4"/>
          <p:cNvSpPr txBox="1"/>
          <p:nvPr/>
        </p:nvSpPr>
        <p:spPr>
          <a:xfrm>
            <a:off x="6923698" y="5465782"/>
            <a:ext cx="2176376" cy="369332"/>
          </a:xfrm>
          <a:prstGeom prst="rect">
            <a:avLst/>
          </a:prstGeom>
          <a:noFill/>
        </p:spPr>
        <p:txBody>
          <a:bodyPr wrap="square" rtlCol="0">
            <a:spAutoFit/>
          </a:bodyPr>
          <a:lstStyle/>
          <a:p>
            <a:r>
              <a:rPr lang="en-AU" dirty="0" smtClean="0"/>
              <a:t>Continued…</a:t>
            </a:r>
            <a:endParaRPr lang="en-AU" dirty="0"/>
          </a:p>
        </p:txBody>
      </p:sp>
    </p:spTree>
    <p:extLst>
      <p:ext uri="{BB962C8B-B14F-4D97-AF65-F5344CB8AC3E}">
        <p14:creationId xmlns:p14="http://schemas.microsoft.com/office/powerpoint/2010/main" val="388182609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220326" y="1529043"/>
            <a:ext cx="8294914" cy="3416320"/>
          </a:xfrm>
          <a:prstGeom prst="rect">
            <a:avLst/>
          </a:prstGeom>
        </p:spPr>
        <p:txBody>
          <a:bodyPr wrap="square">
            <a:spAutoFit/>
          </a:bodyPr>
          <a:lstStyle/>
          <a:p>
            <a:r>
              <a:rPr lang="en-AU" b="1" dirty="0" smtClean="0">
                <a:latin typeface="Bookman Old Style" panose="02050604050505020204" pitchFamily="18" charset="0"/>
              </a:rPr>
              <a:t>A </a:t>
            </a:r>
            <a:r>
              <a:rPr lang="en-AU" b="1" dirty="0">
                <a:latin typeface="Bookman Old Style" panose="02050604050505020204" pitchFamily="18" charset="0"/>
              </a:rPr>
              <a:t>holy nun of our community annoyed me in all that she did; the devil must have had something to do with it, and he it was undoubtedly who made me see in her so many disagreeable points. I did not want to yield to my natural antipathy, for I remembered that charity ought to betray itself in deeds, and not exist merely in the feelings, so I set myself to do for this sister all I should do for the one I loved most. Every time I met her I prayed for her, and offered to God her virtues and merits. I felt that this was very pleasing to Our Lord, for there is no artist who is not gratified when his works are praised, and the Divine Artist of souls is pleased when we do not stop at the exterior, but, penetrating to the inner sanctuary He has chosen, admire its beauty</a:t>
            </a:r>
            <a:r>
              <a:rPr lang="en-AU" b="1" dirty="0" smtClean="0">
                <a:latin typeface="Bookman Old Style" panose="02050604050505020204" pitchFamily="18" charset="0"/>
              </a:rPr>
              <a:t>.</a:t>
            </a:r>
            <a:endParaRPr lang="en-AU" b="1" dirty="0">
              <a:latin typeface="Bookman Old Style" panose="02050604050505020204" pitchFamily="18" charset="0"/>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28878" y="2980585"/>
            <a:ext cx="2143125" cy="2857500"/>
          </a:xfrm>
          <a:prstGeom prst="rect">
            <a:avLst/>
          </a:prstGeom>
        </p:spPr>
      </p:pic>
      <p:sp>
        <p:nvSpPr>
          <p:cNvPr id="4" name="TextBox 3"/>
          <p:cNvSpPr txBox="1"/>
          <p:nvPr/>
        </p:nvSpPr>
        <p:spPr>
          <a:xfrm>
            <a:off x="6575355" y="5207058"/>
            <a:ext cx="2176376" cy="369332"/>
          </a:xfrm>
          <a:prstGeom prst="rect">
            <a:avLst/>
          </a:prstGeom>
          <a:noFill/>
        </p:spPr>
        <p:txBody>
          <a:bodyPr wrap="square" rtlCol="0">
            <a:spAutoFit/>
          </a:bodyPr>
          <a:lstStyle/>
          <a:p>
            <a:r>
              <a:rPr lang="en-AU" dirty="0" smtClean="0"/>
              <a:t>Continued…</a:t>
            </a:r>
            <a:endParaRPr lang="en-AU" dirty="0"/>
          </a:p>
        </p:txBody>
      </p:sp>
    </p:spTree>
    <p:extLst>
      <p:ext uri="{BB962C8B-B14F-4D97-AF65-F5344CB8AC3E}">
        <p14:creationId xmlns:p14="http://schemas.microsoft.com/office/powerpoint/2010/main" val="418451028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55914" y="699101"/>
            <a:ext cx="10121838" cy="2893100"/>
          </a:xfrm>
          <a:prstGeom prst="rect">
            <a:avLst/>
          </a:prstGeom>
        </p:spPr>
        <p:txBody>
          <a:bodyPr wrap="square">
            <a:spAutoFit/>
          </a:bodyPr>
          <a:lstStyle/>
          <a:p>
            <a:endParaRPr lang="en-AU" sz="2000" b="1" dirty="0"/>
          </a:p>
          <a:p>
            <a:r>
              <a:rPr lang="en-AU" b="1" dirty="0">
                <a:latin typeface="Bookman Old Style" panose="02050604050505020204" pitchFamily="18" charset="0"/>
              </a:rPr>
              <a:t>I did not rest satisfied with praying for this Sister, who gave me such occasions for self-mastery, I tried to render her as many services as I could, and when tempted to answer her sharply, I made haste to smile and change the subject, for the </a:t>
            </a:r>
            <a:r>
              <a:rPr lang="en-AU" b="1" i="1" dirty="0">
                <a:latin typeface="Bookman Old Style" panose="02050604050505020204" pitchFamily="18" charset="0"/>
              </a:rPr>
              <a:t>Imitation* </a:t>
            </a:r>
            <a:r>
              <a:rPr lang="en-AU" b="1" dirty="0">
                <a:latin typeface="Bookman Old Style" panose="02050604050505020204" pitchFamily="18" charset="0"/>
              </a:rPr>
              <a:t>says: “It is more profitable to leave everyone to his way of thinking than to give way to contentious discourses.” And sometimes when the temptation was very severe, I would run like a deserter from the battlefield if I could do so without letting the Sister guess my inward struggle</a:t>
            </a:r>
            <a:r>
              <a:rPr lang="en-AU" b="1" dirty="0" smtClean="0">
                <a:latin typeface="Bookman Old Style" panose="02050604050505020204" pitchFamily="18" charset="0"/>
              </a:rPr>
              <a:t>.</a:t>
            </a:r>
          </a:p>
          <a:p>
            <a:endParaRPr lang="en-AU" b="1" dirty="0">
              <a:latin typeface="Bookman Old Style" panose="02050604050505020204" pitchFamily="18" charset="0"/>
            </a:endParaRPr>
          </a:p>
          <a:p>
            <a:r>
              <a:rPr lang="en-AU" b="1" dirty="0">
                <a:latin typeface="Bookman Old Style" panose="02050604050505020204" pitchFamily="18" charset="0"/>
              </a:rPr>
              <a:t> </a:t>
            </a:r>
          </a:p>
        </p:txBody>
      </p:sp>
      <p:sp>
        <p:nvSpPr>
          <p:cNvPr id="4" name="Rectangle 3"/>
          <p:cNvSpPr/>
          <p:nvPr/>
        </p:nvSpPr>
        <p:spPr>
          <a:xfrm>
            <a:off x="1055915" y="2822248"/>
            <a:ext cx="7362872" cy="2862322"/>
          </a:xfrm>
          <a:prstGeom prst="rect">
            <a:avLst/>
          </a:prstGeom>
        </p:spPr>
        <p:txBody>
          <a:bodyPr wrap="square">
            <a:spAutoFit/>
          </a:bodyPr>
          <a:lstStyle/>
          <a:p>
            <a:r>
              <a:rPr lang="en-AU" dirty="0"/>
              <a:t> </a:t>
            </a:r>
          </a:p>
          <a:p>
            <a:r>
              <a:rPr lang="en-AU" b="1" dirty="0">
                <a:latin typeface="Bookman Old Style" panose="02050604050505020204" pitchFamily="18" charset="0"/>
              </a:rPr>
              <a:t>One day she said to me with a beaming face: “My dear [Sister] </a:t>
            </a:r>
            <a:r>
              <a:rPr lang="en-AU" b="1" dirty="0" err="1">
                <a:latin typeface="Bookman Old Style" panose="02050604050505020204" pitchFamily="18" charset="0"/>
              </a:rPr>
              <a:t>Thérèse</a:t>
            </a:r>
            <a:r>
              <a:rPr lang="en-AU" b="1" dirty="0">
                <a:latin typeface="Bookman Old Style" panose="02050604050505020204" pitchFamily="18" charset="0"/>
              </a:rPr>
              <a:t>, tell me what attraction you find in me, for whenever we meet, you greet me with such a sweet smile.” Ah! What attracted me was Jesus hidden in the depths of her soul—Jesus who </a:t>
            </a:r>
            <a:r>
              <a:rPr lang="en-AU" b="1" dirty="0" err="1">
                <a:latin typeface="Bookman Old Style" panose="02050604050505020204" pitchFamily="18" charset="0"/>
              </a:rPr>
              <a:t>maketh</a:t>
            </a:r>
            <a:r>
              <a:rPr lang="en-AU" b="1" dirty="0">
                <a:latin typeface="Bookman Old Style" panose="02050604050505020204" pitchFamily="18" charset="0"/>
              </a:rPr>
              <a:t> sweet even that which is most bitter.</a:t>
            </a:r>
          </a:p>
          <a:p>
            <a:r>
              <a:rPr lang="en-AU" b="1" dirty="0">
                <a:latin typeface="Bookman Old Style" panose="02050604050505020204" pitchFamily="18" charset="0"/>
              </a:rPr>
              <a:t> </a:t>
            </a:r>
          </a:p>
          <a:p>
            <a:r>
              <a:rPr lang="en-AU" b="1" u="sng" dirty="0">
                <a:latin typeface="Bookman Old Style" panose="02050604050505020204" pitchFamily="18" charset="0"/>
                <a:hlinkClick r:id="rId3"/>
              </a:rPr>
              <a:t>https://mycatholic.life/books/story-soul-saint-therese-lisieux/chapter-ix-night-soul/</a:t>
            </a:r>
            <a:endParaRPr lang="en-AU" b="1" dirty="0">
              <a:latin typeface="Bookman Old Style" panose="02050604050505020204" pitchFamily="18" charset="0"/>
            </a:endParaRP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18787" y="3187958"/>
            <a:ext cx="2900855" cy="2900855"/>
          </a:xfrm>
          <a:prstGeom prst="rect">
            <a:avLst/>
          </a:prstGeom>
        </p:spPr>
      </p:pic>
    </p:spTree>
    <p:extLst>
      <p:ext uri="{BB962C8B-B14F-4D97-AF65-F5344CB8AC3E}">
        <p14:creationId xmlns:p14="http://schemas.microsoft.com/office/powerpoint/2010/main" val="270774145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19760" y="619760"/>
            <a:ext cx="10556240" cy="646331"/>
          </a:xfrm>
          <a:prstGeom prst="rect">
            <a:avLst/>
          </a:prstGeom>
          <a:noFill/>
        </p:spPr>
        <p:txBody>
          <a:bodyPr wrap="square" rtlCol="0">
            <a:spAutoFit/>
          </a:bodyPr>
          <a:lstStyle/>
          <a:p>
            <a:r>
              <a:rPr lang="en-AU" b="1" dirty="0" smtClean="0">
                <a:solidFill>
                  <a:srgbClr val="00B050"/>
                </a:solidFill>
                <a:latin typeface="Arial Black" panose="020B0A04020102020204" pitchFamily="34" charset="0"/>
              </a:rPr>
              <a:t>Vocations</a:t>
            </a:r>
            <a:r>
              <a:rPr lang="en-AU" b="1" dirty="0">
                <a:solidFill>
                  <a:srgbClr val="00B050"/>
                </a:solidFill>
                <a:latin typeface="Arial Black" panose="020B0A04020102020204" pitchFamily="34" charset="0"/>
              </a:rPr>
              <a:t>, Saints and Miracles [2000-2010 Varroville, Mascot and Coogee]</a:t>
            </a:r>
            <a:endParaRPr lang="en-AU" dirty="0">
              <a:solidFill>
                <a:srgbClr val="00B050"/>
              </a:solidFill>
              <a:latin typeface="Arial Black" panose="020B0A04020102020204" pitchFamily="34" charset="0"/>
            </a:endParaRPr>
          </a:p>
          <a:p>
            <a:pPr lvl="0"/>
            <a:r>
              <a:rPr lang="en-AU" b="1" dirty="0" smtClean="0">
                <a:solidFill>
                  <a:srgbClr val="0070C0"/>
                </a:solidFill>
                <a:latin typeface="Arial Black" panose="020B0A04020102020204" pitchFamily="34" charset="0"/>
              </a:rPr>
              <a:t>Miracles</a:t>
            </a:r>
            <a:endParaRPr lang="en-AU" dirty="0">
              <a:solidFill>
                <a:srgbClr val="0070C0"/>
              </a:solidFill>
              <a:latin typeface="Arial Black" panose="020B0A04020102020204" pitchFamily="34" charset="0"/>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93372" y="1618620"/>
            <a:ext cx="1949282" cy="1499015"/>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59827" y="1535830"/>
            <a:ext cx="6441514" cy="3950570"/>
          </a:xfrm>
          <a:prstGeom prst="rect">
            <a:avLst/>
          </a:prstGeom>
        </p:spPr>
      </p:pic>
      <p:sp>
        <p:nvSpPr>
          <p:cNvPr id="4" name="TextBox 3"/>
          <p:cNvSpPr txBox="1"/>
          <p:nvPr/>
        </p:nvSpPr>
        <p:spPr>
          <a:xfrm>
            <a:off x="740228" y="3162388"/>
            <a:ext cx="4484915" cy="2954655"/>
          </a:xfrm>
          <a:prstGeom prst="rect">
            <a:avLst/>
          </a:prstGeom>
          <a:noFill/>
        </p:spPr>
        <p:txBody>
          <a:bodyPr wrap="square" rtlCol="0">
            <a:spAutoFit/>
          </a:bodyPr>
          <a:lstStyle/>
          <a:p>
            <a:r>
              <a:rPr lang="en-AU" sz="1400" b="1" dirty="0" smtClean="0">
                <a:solidFill>
                  <a:srgbClr val="7030A0"/>
                </a:solidFill>
                <a:latin typeface="Bookman Old Style" panose="02050604050505020204" pitchFamily="18" charset="0"/>
              </a:rPr>
              <a:t>Montreal – The Notre Dame Basilica</a:t>
            </a:r>
          </a:p>
          <a:p>
            <a:r>
              <a:rPr lang="en-AU" sz="1400" dirty="0" smtClean="0">
                <a:latin typeface="Bookman Old Style" panose="02050604050505020204" pitchFamily="18" charset="0"/>
              </a:rPr>
              <a:t>"It </a:t>
            </a:r>
            <a:r>
              <a:rPr lang="en-AU" sz="1400" dirty="0">
                <a:latin typeface="Bookman Old Style" panose="02050604050505020204" pitchFamily="18" charset="0"/>
              </a:rPr>
              <a:t>was the total self-abnegation of the apostles of Christ which had raised that splendorous edifice in a land far, far from the scene of their labours. Those disciples, said '</a:t>
            </a:r>
            <a:r>
              <a:rPr lang="en-AU" sz="1400" dirty="0" err="1">
                <a:latin typeface="Bookman Old Style" panose="02050604050505020204" pitchFamily="18" charset="0"/>
              </a:rPr>
              <a:t>Abdu'l-Bahá</a:t>
            </a:r>
            <a:r>
              <a:rPr lang="en-AU" sz="1400" dirty="0">
                <a:latin typeface="Bookman Old Style" panose="02050604050505020204" pitchFamily="18" charset="0"/>
              </a:rPr>
              <a:t>, made a pact to go out into the wide world, preach the Gospel, and accept every tribulation for the sake of their Master. They stood by their pledge, and not a single one of them ever returned. And there beside them, He told that company, stood the concrete evidence </a:t>
            </a:r>
            <a:r>
              <a:rPr lang="en-AU" sz="1400" dirty="0" smtClean="0">
                <a:latin typeface="Bookman Old Style" panose="02050604050505020204" pitchFamily="18" charset="0"/>
              </a:rPr>
              <a:t>[] of </a:t>
            </a:r>
            <a:r>
              <a:rPr lang="en-AU" sz="1400" dirty="0">
                <a:latin typeface="Bookman Old Style" panose="02050604050505020204" pitchFamily="18" charset="0"/>
              </a:rPr>
              <a:t>the selfless efforts of the disciples of Christ. </a:t>
            </a:r>
          </a:p>
          <a:p>
            <a:pPr algn="r"/>
            <a:r>
              <a:rPr lang="en-AU" dirty="0" smtClean="0"/>
              <a:t>H.M. </a:t>
            </a:r>
            <a:r>
              <a:rPr lang="en-AU" dirty="0" err="1" smtClean="0"/>
              <a:t>Balyuzi</a:t>
            </a:r>
            <a:r>
              <a:rPr lang="en-AU" dirty="0" smtClean="0"/>
              <a:t>, </a:t>
            </a:r>
            <a:r>
              <a:rPr lang="en-AU" i="1" dirty="0" smtClean="0"/>
              <a:t>‘</a:t>
            </a:r>
            <a:r>
              <a:rPr lang="en-AU" i="1" dirty="0" err="1" smtClean="0"/>
              <a:t>Abdu’l</a:t>
            </a:r>
            <a:r>
              <a:rPr lang="en-AU" i="1" dirty="0" smtClean="0"/>
              <a:t>-Baha</a:t>
            </a:r>
            <a:endParaRPr lang="en-AU" i="1" dirty="0"/>
          </a:p>
        </p:txBody>
      </p:sp>
      <p:sp>
        <p:nvSpPr>
          <p:cNvPr id="6" name="TextBox 5"/>
          <p:cNvSpPr txBox="1"/>
          <p:nvPr/>
        </p:nvSpPr>
        <p:spPr>
          <a:xfrm>
            <a:off x="751120" y="1353179"/>
            <a:ext cx="2481943" cy="307777"/>
          </a:xfrm>
          <a:prstGeom prst="rect">
            <a:avLst/>
          </a:prstGeom>
          <a:noFill/>
        </p:spPr>
        <p:txBody>
          <a:bodyPr wrap="square" rtlCol="0">
            <a:spAutoFit/>
          </a:bodyPr>
          <a:lstStyle/>
          <a:p>
            <a:r>
              <a:rPr lang="en-AU" sz="1400" b="1" dirty="0" smtClean="0">
                <a:solidFill>
                  <a:srgbClr val="7030A0"/>
                </a:solidFill>
                <a:latin typeface="Bookman Old Style" panose="02050604050505020204" pitchFamily="18" charset="0"/>
              </a:rPr>
              <a:t>Coogee - Apparition</a:t>
            </a:r>
            <a:endParaRPr lang="en-AU" sz="1400" dirty="0"/>
          </a:p>
        </p:txBody>
      </p:sp>
    </p:spTree>
    <p:extLst>
      <p:ext uri="{BB962C8B-B14F-4D97-AF65-F5344CB8AC3E}">
        <p14:creationId xmlns:p14="http://schemas.microsoft.com/office/powerpoint/2010/main" val="21851886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19760" y="619760"/>
            <a:ext cx="10383520" cy="646331"/>
          </a:xfrm>
          <a:prstGeom prst="rect">
            <a:avLst/>
          </a:prstGeom>
          <a:noFill/>
        </p:spPr>
        <p:txBody>
          <a:bodyPr wrap="square" rtlCol="0">
            <a:spAutoFit/>
          </a:bodyPr>
          <a:lstStyle/>
          <a:p>
            <a:r>
              <a:rPr lang="en-AU" b="1" dirty="0" smtClean="0">
                <a:solidFill>
                  <a:srgbClr val="00B050"/>
                </a:solidFill>
                <a:latin typeface="Arial Black" panose="020B0A04020102020204" pitchFamily="34" charset="0"/>
              </a:rPr>
              <a:t>Love </a:t>
            </a:r>
            <a:r>
              <a:rPr lang="en-AU" b="1" dirty="0">
                <a:solidFill>
                  <a:srgbClr val="00B050"/>
                </a:solidFill>
                <a:latin typeface="Arial Black" panose="020B0A04020102020204" pitchFamily="34" charset="0"/>
              </a:rPr>
              <a:t>[2010-2024 Mt Barker, Miranda and Rosebery]</a:t>
            </a:r>
            <a:endParaRPr lang="en-AU" dirty="0">
              <a:solidFill>
                <a:srgbClr val="00B050"/>
              </a:solidFill>
              <a:latin typeface="Arial Black" panose="020B0A04020102020204" pitchFamily="34" charset="0"/>
            </a:endParaRPr>
          </a:p>
          <a:p>
            <a:pPr lvl="0"/>
            <a:r>
              <a:rPr lang="en-AU" b="1" dirty="0">
                <a:solidFill>
                  <a:srgbClr val="C00000"/>
                </a:solidFill>
                <a:latin typeface="Arial Black" panose="020B0A04020102020204" pitchFamily="34" charset="0"/>
              </a:rPr>
              <a:t>St Francis de </a:t>
            </a:r>
            <a:r>
              <a:rPr lang="en-AU" b="1" dirty="0" smtClean="0">
                <a:solidFill>
                  <a:srgbClr val="C00000"/>
                </a:solidFill>
                <a:latin typeface="Arial Black" panose="020B0A04020102020204" pitchFamily="34" charset="0"/>
              </a:rPr>
              <a:t>Sales</a:t>
            </a:r>
            <a:endParaRPr lang="en-AU" dirty="0">
              <a:solidFill>
                <a:srgbClr val="C00000"/>
              </a:solidFill>
              <a:latin typeface="Arial Black" panose="020B0A04020102020204" pitchFamily="34" charset="0"/>
            </a:endParaRPr>
          </a:p>
        </p:txBody>
      </p:sp>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75657" y="1197428"/>
            <a:ext cx="9840686" cy="4463143"/>
          </a:xfrm>
          <a:prstGeom prst="rect">
            <a:avLst/>
          </a:prstGeom>
        </p:spPr>
      </p:pic>
      <p:pic>
        <p:nvPicPr>
          <p:cNvPr id="4" name="Picture 3"/>
          <p:cNvPicPr>
            <a:picLocks noChangeAspect="1"/>
          </p:cNvPicPr>
          <p:nvPr/>
        </p:nvPicPr>
        <p:blipFill rotWithShape="1">
          <a:blip r:embed="rId6">
            <a:extLst>
              <a:ext uri="{28A0092B-C50C-407E-A947-70E740481C1C}">
                <a14:useLocalDpi xmlns:a14="http://schemas.microsoft.com/office/drawing/2010/main" val="0"/>
              </a:ext>
            </a:extLst>
          </a:blip>
          <a:srcRect b="22544"/>
          <a:stretch/>
        </p:blipFill>
        <p:spPr>
          <a:xfrm>
            <a:off x="2624362" y="2307771"/>
            <a:ext cx="739992" cy="1121228"/>
          </a:xfrm>
          <a:prstGeom prst="rect">
            <a:avLst/>
          </a:prstGeom>
        </p:spPr>
      </p:pic>
      <p:sp>
        <p:nvSpPr>
          <p:cNvPr id="5" name="TextBox 4"/>
          <p:cNvSpPr txBox="1"/>
          <p:nvPr/>
        </p:nvSpPr>
        <p:spPr>
          <a:xfrm>
            <a:off x="1175657" y="3788228"/>
            <a:ext cx="4691743" cy="1754326"/>
          </a:xfrm>
          <a:prstGeom prst="rect">
            <a:avLst/>
          </a:prstGeom>
          <a:noFill/>
        </p:spPr>
        <p:txBody>
          <a:bodyPr wrap="square" rtlCol="0">
            <a:spAutoFit/>
          </a:bodyPr>
          <a:lstStyle/>
          <a:p>
            <a:r>
              <a:rPr lang="en-AU" b="1" dirty="0" smtClean="0">
                <a:solidFill>
                  <a:schemeClr val="bg1"/>
                </a:solidFill>
                <a:latin typeface="Bookman Old Style" panose="02050604050505020204" pitchFamily="18" charset="0"/>
              </a:rPr>
              <a:t>Privileged to have found a school that was not only so wonderful, but also welcomed me with open arms and made me feel at home.</a:t>
            </a:r>
          </a:p>
          <a:p>
            <a:pPr algn="r"/>
            <a:r>
              <a:rPr lang="en-AU" dirty="0" smtClean="0">
                <a:solidFill>
                  <a:schemeClr val="bg1"/>
                </a:solidFill>
                <a:latin typeface="Bookman Old Style" panose="02050604050505020204" pitchFamily="18" charset="0"/>
              </a:rPr>
              <a:t>From Gaby Dibdin to St Francis De Sales College Teachers, 2012.</a:t>
            </a:r>
            <a:endParaRPr lang="en-AU" dirty="0">
              <a:solidFill>
                <a:schemeClr val="bg1"/>
              </a:solidFill>
              <a:latin typeface="Bookman Old Style" panose="02050604050505020204" pitchFamily="18" charset="0"/>
            </a:endParaRPr>
          </a:p>
        </p:txBody>
      </p:sp>
      <p:pic>
        <p:nvPicPr>
          <p:cNvPr id="6" name="02 - St Francis de Sales - Snippet">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003280" y="5812518"/>
            <a:ext cx="347663" cy="347663"/>
          </a:xfrm>
          <a:prstGeom prst="rect">
            <a:avLst/>
          </a:prstGeom>
        </p:spPr>
      </p:pic>
    </p:spTree>
    <p:extLst>
      <p:ext uri="{BB962C8B-B14F-4D97-AF65-F5344CB8AC3E}">
        <p14:creationId xmlns:p14="http://schemas.microsoft.com/office/powerpoint/2010/main" val="231058682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560"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19760" y="619760"/>
            <a:ext cx="10383520" cy="646331"/>
          </a:xfrm>
          <a:prstGeom prst="rect">
            <a:avLst/>
          </a:prstGeom>
          <a:noFill/>
        </p:spPr>
        <p:txBody>
          <a:bodyPr wrap="square" rtlCol="0">
            <a:spAutoFit/>
          </a:bodyPr>
          <a:lstStyle/>
          <a:p>
            <a:r>
              <a:rPr lang="en-AU" b="1" dirty="0" smtClean="0">
                <a:solidFill>
                  <a:srgbClr val="00B050"/>
                </a:solidFill>
                <a:latin typeface="Arial Black" panose="020B0A04020102020204" pitchFamily="34" charset="0"/>
              </a:rPr>
              <a:t>Love </a:t>
            </a:r>
            <a:r>
              <a:rPr lang="en-AU" b="1" dirty="0">
                <a:solidFill>
                  <a:srgbClr val="00B050"/>
                </a:solidFill>
                <a:latin typeface="Arial Black" panose="020B0A04020102020204" pitchFamily="34" charset="0"/>
              </a:rPr>
              <a:t>[2010-2024 Mt Barker, Miranda and Rosebery]</a:t>
            </a:r>
            <a:endParaRPr lang="en-AU" dirty="0">
              <a:solidFill>
                <a:srgbClr val="00B050"/>
              </a:solidFill>
              <a:latin typeface="Arial Black" panose="020B0A04020102020204" pitchFamily="34" charset="0"/>
            </a:endParaRPr>
          </a:p>
          <a:p>
            <a:pPr lvl="0"/>
            <a:r>
              <a:rPr lang="en-AU" b="1" dirty="0" smtClean="0">
                <a:solidFill>
                  <a:srgbClr val="C00000"/>
                </a:solidFill>
                <a:latin typeface="Arial Black" panose="020B0A04020102020204" pitchFamily="34" charset="0"/>
              </a:rPr>
              <a:t>Neighbourhood class</a:t>
            </a:r>
            <a:endParaRPr lang="en-AU" dirty="0">
              <a:solidFill>
                <a:srgbClr val="C00000"/>
              </a:solidFill>
              <a:latin typeface="Arial Black" panose="020B0A04020102020204" pitchFamily="34" charset="0"/>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89587" y="942925"/>
            <a:ext cx="7845972" cy="4838349"/>
          </a:xfrm>
          <a:prstGeom prst="rect">
            <a:avLst/>
          </a:prstGeom>
        </p:spPr>
      </p:pic>
      <p:sp>
        <p:nvSpPr>
          <p:cNvPr id="3" name="TextBox 2"/>
          <p:cNvSpPr txBox="1"/>
          <p:nvPr/>
        </p:nvSpPr>
        <p:spPr>
          <a:xfrm>
            <a:off x="983844" y="1446190"/>
            <a:ext cx="2220686" cy="1384995"/>
          </a:xfrm>
          <a:prstGeom prst="rect">
            <a:avLst/>
          </a:prstGeom>
          <a:noFill/>
        </p:spPr>
        <p:txBody>
          <a:bodyPr wrap="square" rtlCol="0">
            <a:spAutoFit/>
          </a:bodyPr>
          <a:lstStyle/>
          <a:p>
            <a:r>
              <a:rPr lang="en-US" sz="1200" b="1" dirty="0" smtClean="0">
                <a:solidFill>
                  <a:srgbClr val="00B0F0"/>
                </a:solidFill>
                <a:latin typeface="Bookman Old Style" panose="02050604050505020204" pitchFamily="18" charset="0"/>
              </a:rPr>
              <a:t>Jesus …said </a:t>
            </a:r>
            <a:r>
              <a:rPr lang="en-US" sz="1200" b="1" dirty="0">
                <a:solidFill>
                  <a:srgbClr val="00B0F0"/>
                </a:solidFill>
                <a:latin typeface="Bookman Old Style" panose="02050604050505020204" pitchFamily="18" charset="0"/>
              </a:rPr>
              <a:t>to them, 'Let the little children come to me, and do not hinder them, for the kingdom of God belongs to such as these</a:t>
            </a:r>
            <a:r>
              <a:rPr lang="en-US" sz="1200" b="1" dirty="0" smtClean="0">
                <a:solidFill>
                  <a:srgbClr val="00B0F0"/>
                </a:solidFill>
                <a:latin typeface="Bookman Old Style" panose="02050604050505020204" pitchFamily="18" charset="0"/>
              </a:rPr>
              <a:t>.'</a:t>
            </a:r>
          </a:p>
          <a:p>
            <a:pPr algn="r"/>
            <a:r>
              <a:rPr lang="en-US" sz="1200" b="1" dirty="0"/>
              <a:t>Mark </a:t>
            </a:r>
            <a:r>
              <a:rPr lang="en-US" sz="1200" b="1" dirty="0" smtClean="0"/>
              <a:t>10:13-16</a:t>
            </a:r>
            <a:endParaRPr lang="en-AU" sz="1200" dirty="0"/>
          </a:p>
        </p:txBody>
      </p:sp>
      <p:sp>
        <p:nvSpPr>
          <p:cNvPr id="4" name="TextBox 3"/>
          <p:cNvSpPr txBox="1"/>
          <p:nvPr/>
        </p:nvSpPr>
        <p:spPr>
          <a:xfrm>
            <a:off x="983844" y="3102429"/>
            <a:ext cx="2220686" cy="2308324"/>
          </a:xfrm>
          <a:prstGeom prst="rect">
            <a:avLst/>
          </a:prstGeom>
          <a:noFill/>
        </p:spPr>
        <p:txBody>
          <a:bodyPr wrap="square" rtlCol="0">
            <a:spAutoFit/>
          </a:bodyPr>
          <a:lstStyle/>
          <a:p>
            <a:r>
              <a:rPr lang="en-US" sz="1200" b="1" dirty="0" smtClean="0">
                <a:latin typeface="Bookman Old Style" panose="02050604050505020204" pitchFamily="18" charset="0"/>
              </a:rPr>
              <a:t>2016 School Holidays</a:t>
            </a:r>
          </a:p>
          <a:p>
            <a:r>
              <a:rPr lang="en-US" sz="1200" dirty="0" smtClean="0">
                <a:latin typeface="Bookman Old Style" panose="02050604050505020204" pitchFamily="18" charset="0"/>
              </a:rPr>
              <a:t>Sat </a:t>
            </a:r>
            <a:r>
              <a:rPr lang="en-US" sz="1200" dirty="0">
                <a:latin typeface="Bookman Old Style" panose="02050604050505020204" pitchFamily="18" charset="0"/>
              </a:rPr>
              <a:t>9 July </a:t>
            </a:r>
            <a:r>
              <a:rPr lang="en-US" sz="1200" dirty="0" smtClean="0">
                <a:latin typeface="Bookman Old Style" panose="02050604050505020204" pitchFamily="18" charset="0"/>
              </a:rPr>
              <a:t>3-5pm</a:t>
            </a:r>
          </a:p>
          <a:p>
            <a:r>
              <a:rPr lang="en-US" sz="1200" b="1" dirty="0" smtClean="0">
                <a:latin typeface="Bookman Old Style" panose="02050604050505020204" pitchFamily="18" charset="0"/>
              </a:rPr>
              <a:t> </a:t>
            </a:r>
            <a:r>
              <a:rPr lang="en-US" sz="1200" b="1" dirty="0">
                <a:latin typeface="Bookman Old Style" panose="02050604050505020204" pitchFamily="18" charset="0"/>
              </a:rPr>
              <a:t>- </a:t>
            </a:r>
            <a:r>
              <a:rPr lang="en-US" sz="1200" b="1" dirty="0">
                <a:solidFill>
                  <a:srgbClr val="00B050"/>
                </a:solidFill>
                <a:latin typeface="Bookman Old Style" panose="02050604050505020204" pitchFamily="18" charset="0"/>
              </a:rPr>
              <a:t>Purity of heart</a:t>
            </a:r>
          </a:p>
          <a:p>
            <a:r>
              <a:rPr lang="en-US" sz="1200" dirty="0">
                <a:latin typeface="Bookman Old Style" panose="02050604050505020204" pitchFamily="18" charset="0"/>
              </a:rPr>
              <a:t>Sun 10 July </a:t>
            </a:r>
            <a:r>
              <a:rPr lang="en-US" sz="1200" dirty="0" smtClean="0">
                <a:latin typeface="Bookman Old Style" panose="02050604050505020204" pitchFamily="18" charset="0"/>
              </a:rPr>
              <a:t>3-5pm</a:t>
            </a:r>
          </a:p>
          <a:p>
            <a:r>
              <a:rPr lang="en-US" sz="1200" b="1" dirty="0" smtClean="0">
                <a:latin typeface="Bookman Old Style" panose="02050604050505020204" pitchFamily="18" charset="0"/>
              </a:rPr>
              <a:t> </a:t>
            </a:r>
            <a:r>
              <a:rPr lang="en-US" sz="1200" b="1" dirty="0">
                <a:latin typeface="Bookman Old Style" panose="02050604050505020204" pitchFamily="18" charset="0"/>
              </a:rPr>
              <a:t>- </a:t>
            </a:r>
            <a:r>
              <a:rPr lang="en-US" sz="1200" b="1" dirty="0">
                <a:solidFill>
                  <a:srgbClr val="7030A0"/>
                </a:solidFill>
                <a:latin typeface="Bookman Old Style" panose="02050604050505020204" pitchFamily="18" charset="0"/>
              </a:rPr>
              <a:t>Maintaining a prayerful attitude</a:t>
            </a:r>
          </a:p>
          <a:p>
            <a:r>
              <a:rPr lang="en-US" sz="1200" dirty="0">
                <a:latin typeface="Bookman Old Style" panose="02050604050505020204" pitchFamily="18" charset="0"/>
              </a:rPr>
              <a:t>Mon 11 July </a:t>
            </a:r>
            <a:r>
              <a:rPr lang="en-US" sz="1200" dirty="0" smtClean="0">
                <a:latin typeface="Bookman Old Style" panose="02050604050505020204" pitchFamily="18" charset="0"/>
              </a:rPr>
              <a:t>3-5pm</a:t>
            </a:r>
          </a:p>
          <a:p>
            <a:r>
              <a:rPr lang="en-US" sz="1200" b="1" dirty="0" smtClean="0">
                <a:solidFill>
                  <a:srgbClr val="0070C0"/>
                </a:solidFill>
                <a:latin typeface="Bookman Old Style" panose="02050604050505020204" pitchFamily="18" charset="0"/>
              </a:rPr>
              <a:t> </a:t>
            </a:r>
            <a:r>
              <a:rPr lang="en-US" sz="1200" b="1" dirty="0">
                <a:solidFill>
                  <a:srgbClr val="0070C0"/>
                </a:solidFill>
                <a:latin typeface="Bookman Old Style" panose="02050604050505020204" pitchFamily="18" charset="0"/>
              </a:rPr>
              <a:t>- Truthfulness</a:t>
            </a:r>
          </a:p>
          <a:p>
            <a:r>
              <a:rPr lang="en-US" sz="1200" dirty="0">
                <a:latin typeface="Bookman Old Style" panose="02050604050505020204" pitchFamily="18" charset="0"/>
              </a:rPr>
              <a:t>Tues 12 July </a:t>
            </a:r>
            <a:r>
              <a:rPr lang="en-US" sz="1200" dirty="0" smtClean="0">
                <a:latin typeface="Bookman Old Style" panose="02050604050505020204" pitchFamily="18" charset="0"/>
              </a:rPr>
              <a:t>3-5pm</a:t>
            </a:r>
          </a:p>
          <a:p>
            <a:r>
              <a:rPr lang="en-US" sz="1200" b="1" dirty="0" smtClean="0">
                <a:solidFill>
                  <a:srgbClr val="FFC000"/>
                </a:solidFill>
                <a:latin typeface="Bookman Old Style" panose="02050604050505020204" pitchFamily="18" charset="0"/>
              </a:rPr>
              <a:t> </a:t>
            </a:r>
            <a:r>
              <a:rPr lang="en-US" sz="1200" b="1" dirty="0">
                <a:solidFill>
                  <a:srgbClr val="FFC000"/>
                </a:solidFill>
                <a:latin typeface="Bookman Old Style" panose="02050604050505020204" pitchFamily="18" charset="0"/>
              </a:rPr>
              <a:t>- Generosity</a:t>
            </a:r>
          </a:p>
          <a:p>
            <a:r>
              <a:rPr lang="en-US" sz="1200" dirty="0">
                <a:latin typeface="Bookman Old Style" panose="02050604050505020204" pitchFamily="18" charset="0"/>
              </a:rPr>
              <a:t>Wed 13 July </a:t>
            </a:r>
            <a:r>
              <a:rPr lang="en-US" sz="1200" dirty="0" smtClean="0">
                <a:latin typeface="Bookman Old Style" panose="02050604050505020204" pitchFamily="18" charset="0"/>
              </a:rPr>
              <a:t>3-5pm</a:t>
            </a:r>
          </a:p>
          <a:p>
            <a:r>
              <a:rPr lang="en-US" sz="1200" b="1" dirty="0" smtClean="0">
                <a:solidFill>
                  <a:srgbClr val="FF0000"/>
                </a:solidFill>
                <a:latin typeface="Bookman Old Style" panose="02050604050505020204" pitchFamily="18" charset="0"/>
              </a:rPr>
              <a:t> </a:t>
            </a:r>
            <a:r>
              <a:rPr lang="en-US" sz="1200" b="1" dirty="0">
                <a:solidFill>
                  <a:srgbClr val="FF0000"/>
                </a:solidFill>
                <a:latin typeface="Bookman Old Style" panose="02050604050505020204" pitchFamily="18" charset="0"/>
              </a:rPr>
              <a:t>- Kindness</a:t>
            </a:r>
            <a:endParaRPr lang="en-AU" sz="1200" dirty="0">
              <a:solidFill>
                <a:srgbClr val="FF0000"/>
              </a:solidFill>
              <a:latin typeface="Bookman Old Style" panose="02050604050505020204" pitchFamily="18" charset="0"/>
            </a:endParaRPr>
          </a:p>
        </p:txBody>
      </p:sp>
    </p:spTree>
    <p:extLst>
      <p:ext uri="{BB962C8B-B14F-4D97-AF65-F5344CB8AC3E}">
        <p14:creationId xmlns:p14="http://schemas.microsoft.com/office/powerpoint/2010/main" val="414800003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19760" y="619760"/>
            <a:ext cx="10383520" cy="646331"/>
          </a:xfrm>
          <a:prstGeom prst="rect">
            <a:avLst/>
          </a:prstGeom>
          <a:noFill/>
        </p:spPr>
        <p:txBody>
          <a:bodyPr wrap="square" rtlCol="0">
            <a:spAutoFit/>
          </a:bodyPr>
          <a:lstStyle/>
          <a:p>
            <a:r>
              <a:rPr lang="en-AU" b="1" dirty="0" smtClean="0">
                <a:solidFill>
                  <a:srgbClr val="00B050"/>
                </a:solidFill>
                <a:latin typeface="Arial Black" panose="020B0A04020102020204" pitchFamily="34" charset="0"/>
              </a:rPr>
              <a:t>Love </a:t>
            </a:r>
            <a:r>
              <a:rPr lang="en-AU" b="1" dirty="0">
                <a:solidFill>
                  <a:srgbClr val="00B050"/>
                </a:solidFill>
                <a:latin typeface="Arial Black" panose="020B0A04020102020204" pitchFamily="34" charset="0"/>
              </a:rPr>
              <a:t>[2010-2024 Mt Barker, Miranda and Rosebery]</a:t>
            </a:r>
            <a:endParaRPr lang="en-AU" dirty="0">
              <a:solidFill>
                <a:srgbClr val="00B050"/>
              </a:solidFill>
              <a:latin typeface="Arial Black" panose="020B0A04020102020204" pitchFamily="34" charset="0"/>
            </a:endParaRPr>
          </a:p>
          <a:p>
            <a:pPr lvl="0"/>
            <a:r>
              <a:rPr lang="en-AU" b="1" dirty="0" smtClean="0">
                <a:solidFill>
                  <a:srgbClr val="C00000"/>
                </a:solidFill>
                <a:latin typeface="Arial Black" panose="020B0A04020102020204" pitchFamily="34" charset="0"/>
              </a:rPr>
              <a:t>Conversations </a:t>
            </a:r>
            <a:r>
              <a:rPr lang="en-AU" b="1" dirty="0">
                <a:solidFill>
                  <a:srgbClr val="C00000"/>
                </a:solidFill>
                <a:latin typeface="Arial Black" panose="020B0A04020102020204" pitchFamily="34" charset="0"/>
              </a:rPr>
              <a:t>with </a:t>
            </a:r>
            <a:r>
              <a:rPr lang="en-AU" b="1" dirty="0" smtClean="0">
                <a:solidFill>
                  <a:srgbClr val="C00000"/>
                </a:solidFill>
                <a:latin typeface="Arial Black" panose="020B0A04020102020204" pitchFamily="34" charset="0"/>
              </a:rPr>
              <a:t>Priests</a:t>
            </a:r>
            <a:endParaRPr lang="en-AU" dirty="0">
              <a:solidFill>
                <a:srgbClr val="C00000"/>
              </a:solidFill>
              <a:latin typeface="Arial Black" panose="020B0A04020102020204" pitchFamily="34" charset="0"/>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0525" y="1469712"/>
            <a:ext cx="5679634" cy="3829380"/>
          </a:xfrm>
          <a:prstGeom prst="rect">
            <a:avLst/>
          </a:prstGeom>
        </p:spPr>
      </p:pic>
      <p:sp>
        <p:nvSpPr>
          <p:cNvPr id="4" name="TextBox 3"/>
          <p:cNvSpPr txBox="1"/>
          <p:nvPr/>
        </p:nvSpPr>
        <p:spPr>
          <a:xfrm>
            <a:off x="8080114" y="1321074"/>
            <a:ext cx="3069773" cy="4247317"/>
          </a:xfrm>
          <a:prstGeom prst="rect">
            <a:avLst/>
          </a:prstGeom>
          <a:noFill/>
        </p:spPr>
        <p:txBody>
          <a:bodyPr wrap="square" rtlCol="0">
            <a:spAutoFit/>
          </a:bodyPr>
          <a:lstStyle/>
          <a:p>
            <a:r>
              <a:rPr lang="en-US" dirty="0" smtClean="0">
                <a:solidFill>
                  <a:srgbClr val="00B0F0"/>
                </a:solidFill>
                <a:latin typeface="Arial Black" panose="020B0A04020102020204" pitchFamily="34" charset="0"/>
              </a:rPr>
              <a:t>We </a:t>
            </a:r>
            <a:r>
              <a:rPr lang="en-US" dirty="0">
                <a:solidFill>
                  <a:srgbClr val="00B0F0"/>
                </a:solidFill>
                <a:latin typeface="Arial Black" panose="020B0A04020102020204" pitchFamily="34" charset="0"/>
              </a:rPr>
              <a:t>know that we are all on a </a:t>
            </a:r>
            <a:r>
              <a:rPr lang="en-US" dirty="0" smtClean="0">
                <a:solidFill>
                  <a:srgbClr val="00B0F0"/>
                </a:solidFill>
                <a:latin typeface="Arial Black" panose="020B0A04020102020204" pitchFamily="34" charset="0"/>
              </a:rPr>
              <a:t>journey. We </a:t>
            </a:r>
            <a:r>
              <a:rPr lang="en-US" dirty="0">
                <a:solidFill>
                  <a:srgbClr val="00B0F0"/>
                </a:solidFill>
                <a:latin typeface="Arial Black" panose="020B0A04020102020204" pitchFamily="34" charset="0"/>
              </a:rPr>
              <a:t>know that each of us is a pilgrim, not only in a spiritual way … but some of us are physical pilgrims.</a:t>
            </a:r>
          </a:p>
          <a:p>
            <a:r>
              <a:rPr lang="en-US" dirty="0" smtClean="0">
                <a:solidFill>
                  <a:srgbClr val="00B0F0"/>
                </a:solidFill>
                <a:latin typeface="Arial Black" panose="020B0A04020102020204" pitchFamily="34" charset="0"/>
              </a:rPr>
              <a:t>I </a:t>
            </a:r>
            <a:r>
              <a:rPr lang="en-US" dirty="0">
                <a:solidFill>
                  <a:srgbClr val="00B0F0"/>
                </a:solidFill>
                <a:latin typeface="Arial Black" panose="020B0A04020102020204" pitchFamily="34" charset="0"/>
              </a:rPr>
              <a:t>think the Church in Sydney has </a:t>
            </a:r>
            <a:r>
              <a:rPr lang="en-US" dirty="0" err="1">
                <a:solidFill>
                  <a:srgbClr val="00B0F0"/>
                </a:solidFill>
                <a:latin typeface="Arial Black" panose="020B0A04020102020204" pitchFamily="34" charset="0"/>
              </a:rPr>
              <a:t>realised</a:t>
            </a:r>
            <a:r>
              <a:rPr lang="en-US" dirty="0">
                <a:solidFill>
                  <a:srgbClr val="00B0F0"/>
                </a:solidFill>
                <a:latin typeface="Arial Black" panose="020B0A04020102020204" pitchFamily="34" charset="0"/>
              </a:rPr>
              <a:t> that diversities in people … are resources to be shared</a:t>
            </a:r>
            <a:r>
              <a:rPr lang="en-US" dirty="0" smtClean="0">
                <a:solidFill>
                  <a:srgbClr val="00B0F0"/>
                </a:solidFill>
                <a:latin typeface="Arial Black" panose="020B0A04020102020204" pitchFamily="34" charset="0"/>
              </a:rPr>
              <a:t>.</a:t>
            </a:r>
          </a:p>
          <a:p>
            <a:pPr algn="r"/>
            <a:r>
              <a:rPr lang="en-US" dirty="0" smtClean="0">
                <a:solidFill>
                  <a:srgbClr val="00B0F0"/>
                </a:solidFill>
              </a:rPr>
              <a:t>Father Dominic </a:t>
            </a:r>
            <a:r>
              <a:rPr lang="en-US" dirty="0" err="1" smtClean="0">
                <a:solidFill>
                  <a:srgbClr val="00B0F0"/>
                </a:solidFill>
              </a:rPr>
              <a:t>Ceresoli</a:t>
            </a:r>
            <a:r>
              <a:rPr lang="en-US" dirty="0" smtClean="0">
                <a:solidFill>
                  <a:srgbClr val="00B0F0"/>
                </a:solidFill>
              </a:rPr>
              <a:t>, 2011</a:t>
            </a:r>
            <a:endParaRPr lang="en-US" dirty="0">
              <a:solidFill>
                <a:srgbClr val="00B0F0"/>
              </a:solidFill>
            </a:endParaRPr>
          </a:p>
          <a:p>
            <a:endParaRPr lang="en-AU" dirty="0"/>
          </a:p>
        </p:txBody>
      </p:sp>
      <p:pic>
        <p:nvPicPr>
          <p:cNvPr id="6" name="Picture 5"/>
          <p:cNvPicPr>
            <a:picLocks noChangeAspect="1"/>
          </p:cNvPicPr>
          <p:nvPr/>
        </p:nvPicPr>
        <p:blipFill rotWithShape="1">
          <a:blip r:embed="rId4">
            <a:extLst>
              <a:ext uri="{28A0092B-C50C-407E-A947-70E740481C1C}">
                <a14:useLocalDpi xmlns:a14="http://schemas.microsoft.com/office/drawing/2010/main" val="0"/>
              </a:ext>
            </a:extLst>
          </a:blip>
          <a:srcRect l="5048" b="6819"/>
          <a:stretch/>
        </p:blipFill>
        <p:spPr>
          <a:xfrm>
            <a:off x="4778829" y="2954876"/>
            <a:ext cx="3170645" cy="2074324"/>
          </a:xfrm>
          <a:prstGeom prst="rect">
            <a:avLst/>
          </a:prstGeom>
        </p:spPr>
      </p:pic>
    </p:spTree>
    <p:extLst>
      <p:ext uri="{BB962C8B-B14F-4D97-AF65-F5344CB8AC3E}">
        <p14:creationId xmlns:p14="http://schemas.microsoft.com/office/powerpoint/2010/main" val="17583975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19760" y="619760"/>
            <a:ext cx="10383520" cy="646331"/>
          </a:xfrm>
          <a:prstGeom prst="rect">
            <a:avLst/>
          </a:prstGeom>
          <a:noFill/>
        </p:spPr>
        <p:txBody>
          <a:bodyPr wrap="square" rtlCol="0">
            <a:spAutoFit/>
          </a:bodyPr>
          <a:lstStyle/>
          <a:p>
            <a:r>
              <a:rPr lang="en-AU" b="1" dirty="0" smtClean="0">
                <a:solidFill>
                  <a:srgbClr val="00B050"/>
                </a:solidFill>
                <a:latin typeface="Arial Black" panose="020B0A04020102020204" pitchFamily="34" charset="0"/>
              </a:rPr>
              <a:t>Love </a:t>
            </a:r>
            <a:r>
              <a:rPr lang="en-AU" b="1" dirty="0">
                <a:solidFill>
                  <a:srgbClr val="00B050"/>
                </a:solidFill>
                <a:latin typeface="Arial Black" panose="020B0A04020102020204" pitchFamily="34" charset="0"/>
              </a:rPr>
              <a:t>[2010-2024 Mt Barker, Miranda and Rosebery]</a:t>
            </a:r>
            <a:endParaRPr lang="en-AU" dirty="0">
              <a:solidFill>
                <a:srgbClr val="00B050"/>
              </a:solidFill>
              <a:latin typeface="Arial Black" panose="020B0A04020102020204" pitchFamily="34" charset="0"/>
            </a:endParaRPr>
          </a:p>
          <a:p>
            <a:pPr lvl="0"/>
            <a:r>
              <a:rPr lang="en-AU" b="1" dirty="0" smtClean="0">
                <a:solidFill>
                  <a:srgbClr val="C00000"/>
                </a:solidFill>
                <a:latin typeface="Arial Black" panose="020B0A04020102020204" pitchFamily="34" charset="0"/>
              </a:rPr>
              <a:t>St Therese</a:t>
            </a:r>
            <a:endParaRPr lang="en-AU" dirty="0">
              <a:solidFill>
                <a:srgbClr val="C00000"/>
              </a:solidFill>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53969" y="1266091"/>
            <a:ext cx="3398618" cy="4503345"/>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33881" y="1653936"/>
            <a:ext cx="2645748" cy="3527665"/>
          </a:xfrm>
          <a:prstGeom prst="rect">
            <a:avLst/>
          </a:prstGeom>
        </p:spPr>
      </p:pic>
      <p:sp>
        <p:nvSpPr>
          <p:cNvPr id="5" name="TextBox 4"/>
          <p:cNvSpPr txBox="1"/>
          <p:nvPr/>
        </p:nvSpPr>
        <p:spPr>
          <a:xfrm>
            <a:off x="5399314" y="1365191"/>
            <a:ext cx="2917372" cy="3693319"/>
          </a:xfrm>
          <a:prstGeom prst="rect">
            <a:avLst/>
          </a:prstGeom>
          <a:noFill/>
        </p:spPr>
        <p:txBody>
          <a:bodyPr wrap="square" rtlCol="0">
            <a:spAutoFit/>
          </a:bodyPr>
          <a:lstStyle/>
          <a:p>
            <a:r>
              <a:rPr lang="en-US" sz="2400" b="1" i="1" dirty="0">
                <a:solidFill>
                  <a:srgbClr val="7030A0"/>
                </a:solidFill>
              </a:rPr>
              <a:t>Miss no single opportunity of making some small sacrifice, here by a smiling look, there by a kindly word; always doing the smallest right and doing it all for love</a:t>
            </a:r>
            <a:r>
              <a:rPr lang="en-US" sz="2400" b="1" i="1" dirty="0" smtClean="0">
                <a:solidFill>
                  <a:srgbClr val="7030A0"/>
                </a:solidFill>
              </a:rPr>
              <a:t>.</a:t>
            </a:r>
          </a:p>
          <a:p>
            <a:pPr algn="r"/>
            <a:r>
              <a:rPr lang="en-AU" b="1" dirty="0" err="1">
                <a:solidFill>
                  <a:srgbClr val="7030A0"/>
                </a:solidFill>
              </a:rPr>
              <a:t>Thérèse</a:t>
            </a:r>
            <a:r>
              <a:rPr lang="en-AU" b="1" dirty="0">
                <a:solidFill>
                  <a:srgbClr val="7030A0"/>
                </a:solidFill>
              </a:rPr>
              <a:t> de </a:t>
            </a:r>
            <a:r>
              <a:rPr lang="en-AU" b="1" dirty="0" err="1" smtClean="0">
                <a:solidFill>
                  <a:srgbClr val="7030A0"/>
                </a:solidFill>
              </a:rPr>
              <a:t>Lisieux</a:t>
            </a:r>
            <a:endParaRPr lang="en-AU" b="1" dirty="0">
              <a:solidFill>
                <a:srgbClr val="7030A0"/>
              </a:solidFill>
            </a:endParaRPr>
          </a:p>
        </p:txBody>
      </p:sp>
    </p:spTree>
    <p:extLst>
      <p:ext uri="{BB962C8B-B14F-4D97-AF65-F5344CB8AC3E}">
        <p14:creationId xmlns:p14="http://schemas.microsoft.com/office/powerpoint/2010/main" val="378090406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19760" y="619760"/>
            <a:ext cx="10353040" cy="646331"/>
          </a:xfrm>
          <a:prstGeom prst="rect">
            <a:avLst/>
          </a:prstGeom>
          <a:noFill/>
        </p:spPr>
        <p:txBody>
          <a:bodyPr wrap="square" rtlCol="0">
            <a:spAutoFit/>
          </a:bodyPr>
          <a:lstStyle/>
          <a:p>
            <a:r>
              <a:rPr lang="en-AU" b="1" dirty="0">
                <a:solidFill>
                  <a:srgbClr val="7030A0"/>
                </a:solidFill>
                <a:latin typeface="Arial Black" panose="020B0A04020102020204" pitchFamily="34" charset="0"/>
              </a:rPr>
              <a:t>Unity [Present and Future, Everywhere]</a:t>
            </a:r>
            <a:endParaRPr lang="en-AU" dirty="0">
              <a:solidFill>
                <a:srgbClr val="7030A0"/>
              </a:solidFill>
              <a:latin typeface="Arial Black" panose="020B0A04020102020204" pitchFamily="34" charset="0"/>
            </a:endParaRPr>
          </a:p>
          <a:p>
            <a:pPr lvl="0"/>
            <a:r>
              <a:rPr lang="en-AU" b="1" dirty="0" smtClean="0">
                <a:solidFill>
                  <a:srgbClr val="00B050"/>
                </a:solidFill>
                <a:latin typeface="Arial Black" panose="020B0A04020102020204" pitchFamily="34" charset="0"/>
              </a:rPr>
              <a:t>Family</a:t>
            </a:r>
            <a:endParaRPr lang="en-AU" dirty="0">
              <a:solidFill>
                <a:srgbClr val="00B050"/>
              </a:solidFill>
              <a:latin typeface="Arial Black" panose="020B0A04020102020204" pitchFamily="34" charset="0"/>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96030" y="942925"/>
            <a:ext cx="6828921" cy="5121692"/>
          </a:xfrm>
          <a:prstGeom prst="rect">
            <a:avLst/>
          </a:prstGeom>
        </p:spPr>
      </p:pic>
      <p:sp>
        <p:nvSpPr>
          <p:cNvPr id="4" name="TextBox 3"/>
          <p:cNvSpPr txBox="1"/>
          <p:nvPr/>
        </p:nvSpPr>
        <p:spPr>
          <a:xfrm>
            <a:off x="772887" y="1828800"/>
            <a:ext cx="3200400" cy="2215991"/>
          </a:xfrm>
          <a:prstGeom prst="rect">
            <a:avLst/>
          </a:prstGeom>
          <a:noFill/>
        </p:spPr>
        <p:txBody>
          <a:bodyPr wrap="square" rtlCol="0">
            <a:spAutoFit/>
          </a:bodyPr>
          <a:lstStyle/>
          <a:p>
            <a:r>
              <a:rPr lang="en-US" sz="2400" b="1" dirty="0">
                <a:latin typeface="Bookman Old Style" panose="02050604050505020204" pitchFamily="18" charset="0"/>
              </a:rPr>
              <a:t>“How good and pleasant it is when God’s people live together in unity!” – Psalm 133:1</a:t>
            </a:r>
          </a:p>
          <a:p>
            <a:endParaRPr lang="en-AU" dirty="0"/>
          </a:p>
        </p:txBody>
      </p:sp>
    </p:spTree>
    <p:extLst>
      <p:ext uri="{BB962C8B-B14F-4D97-AF65-F5344CB8AC3E}">
        <p14:creationId xmlns:p14="http://schemas.microsoft.com/office/powerpoint/2010/main" val="223824423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19760" y="619760"/>
            <a:ext cx="10353040" cy="646331"/>
          </a:xfrm>
          <a:prstGeom prst="rect">
            <a:avLst/>
          </a:prstGeom>
          <a:noFill/>
        </p:spPr>
        <p:txBody>
          <a:bodyPr wrap="square" rtlCol="0">
            <a:spAutoFit/>
          </a:bodyPr>
          <a:lstStyle/>
          <a:p>
            <a:r>
              <a:rPr lang="en-AU" b="1" dirty="0">
                <a:solidFill>
                  <a:srgbClr val="7030A0"/>
                </a:solidFill>
                <a:latin typeface="Arial Black" panose="020B0A04020102020204" pitchFamily="34" charset="0"/>
              </a:rPr>
              <a:t>Unity [Present and Future, Everywhere]</a:t>
            </a:r>
            <a:endParaRPr lang="en-AU" dirty="0">
              <a:solidFill>
                <a:srgbClr val="7030A0"/>
              </a:solidFill>
              <a:latin typeface="Arial Black" panose="020B0A04020102020204" pitchFamily="34" charset="0"/>
            </a:endParaRPr>
          </a:p>
          <a:p>
            <a:pPr lvl="0"/>
            <a:r>
              <a:rPr lang="en-AU" b="1" smtClean="0">
                <a:solidFill>
                  <a:srgbClr val="00B050"/>
                </a:solidFill>
                <a:latin typeface="Arial Black" panose="020B0A04020102020204" pitchFamily="34" charset="0"/>
              </a:rPr>
              <a:t>Oneness</a:t>
            </a:r>
            <a:endParaRPr lang="en-AU" dirty="0">
              <a:solidFill>
                <a:srgbClr val="00B050"/>
              </a:solidFill>
              <a:latin typeface="Arial Black" panose="020B0A04020102020204" pitchFamily="34" charset="0"/>
            </a:endParaRPr>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r="2930" b="10944"/>
          <a:stretch/>
        </p:blipFill>
        <p:spPr>
          <a:xfrm>
            <a:off x="816428" y="2217193"/>
            <a:ext cx="10559143" cy="4074749"/>
          </a:xfrm>
          <a:prstGeom prst="rect">
            <a:avLst/>
          </a:prstGeom>
        </p:spPr>
      </p:pic>
      <p:sp>
        <p:nvSpPr>
          <p:cNvPr id="2" name="TextBox 1"/>
          <p:cNvSpPr txBox="1"/>
          <p:nvPr/>
        </p:nvSpPr>
        <p:spPr>
          <a:xfrm>
            <a:off x="3140527" y="1070148"/>
            <a:ext cx="4669971" cy="2462213"/>
          </a:xfrm>
          <a:prstGeom prst="rect">
            <a:avLst/>
          </a:prstGeom>
          <a:noFill/>
        </p:spPr>
        <p:txBody>
          <a:bodyPr wrap="square" rtlCol="0">
            <a:spAutoFit/>
          </a:bodyPr>
          <a:lstStyle/>
          <a:p>
            <a:r>
              <a:rPr lang="en-AU" sz="2400" b="1" dirty="0">
                <a:latin typeface="Bookman Old Style" panose="02050604050505020204" pitchFamily="18" charset="0"/>
              </a:rPr>
              <a:t>A new command I give you: Love one another. As I have loved you, so you must love one another</a:t>
            </a:r>
            <a:r>
              <a:rPr lang="en-AU" sz="2400" b="1" dirty="0" smtClean="0">
                <a:latin typeface="Bookman Old Style" panose="02050604050505020204" pitchFamily="18" charset="0"/>
              </a:rPr>
              <a:t>.</a:t>
            </a:r>
            <a:endParaRPr lang="en-AU" sz="2400" b="1" dirty="0">
              <a:latin typeface="Bookman Old Style" panose="02050604050505020204" pitchFamily="18" charset="0"/>
            </a:endParaRPr>
          </a:p>
          <a:p>
            <a:pPr algn="r"/>
            <a:r>
              <a:rPr lang="en-AU" sz="2000" dirty="0">
                <a:latin typeface="Bookman Old Style" panose="02050604050505020204" pitchFamily="18" charset="0"/>
              </a:rPr>
              <a:t>Words of Jesus as recorded in John 13:34</a:t>
            </a:r>
          </a:p>
          <a:p>
            <a:endParaRPr lang="en-AU" dirty="0"/>
          </a:p>
        </p:txBody>
      </p:sp>
    </p:spTree>
    <p:extLst>
      <p:ext uri="{BB962C8B-B14F-4D97-AF65-F5344CB8AC3E}">
        <p14:creationId xmlns:p14="http://schemas.microsoft.com/office/powerpoint/2010/main" val="28336443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09600" y="609600"/>
            <a:ext cx="10332720" cy="646331"/>
          </a:xfrm>
          <a:prstGeom prst="rect">
            <a:avLst/>
          </a:prstGeom>
          <a:noFill/>
        </p:spPr>
        <p:txBody>
          <a:bodyPr wrap="square" rtlCol="0">
            <a:spAutoFit/>
          </a:bodyPr>
          <a:lstStyle/>
          <a:p>
            <a:r>
              <a:rPr lang="en-AU" b="1" dirty="0">
                <a:solidFill>
                  <a:srgbClr val="7030A0"/>
                </a:solidFill>
                <a:latin typeface="Arial Black" panose="020B0A04020102020204" pitchFamily="34" charset="0"/>
              </a:rPr>
              <a:t>Inclusivity </a:t>
            </a:r>
            <a:r>
              <a:rPr lang="en-AU" b="1" dirty="0" smtClean="0">
                <a:solidFill>
                  <a:srgbClr val="7030A0"/>
                </a:solidFill>
                <a:latin typeface="Arial Black" panose="020B0A04020102020204" pitchFamily="34" charset="0"/>
              </a:rPr>
              <a:t>– 1960s – Parkes NSW.</a:t>
            </a:r>
          </a:p>
          <a:p>
            <a:pPr lvl="0"/>
            <a:r>
              <a:rPr lang="en-AU" b="1" dirty="0" smtClean="0">
                <a:solidFill>
                  <a:srgbClr val="00B050"/>
                </a:solidFill>
                <a:latin typeface="Arial Black" panose="020B0A04020102020204" pitchFamily="34" charset="0"/>
              </a:rPr>
              <a:t>A </a:t>
            </a:r>
            <a:r>
              <a:rPr lang="en-AU" b="1" dirty="0">
                <a:solidFill>
                  <a:srgbClr val="00B050"/>
                </a:solidFill>
                <a:latin typeface="Arial Black" panose="020B0A04020102020204" pitchFamily="34" charset="0"/>
              </a:rPr>
              <a:t>Christian </a:t>
            </a:r>
            <a:r>
              <a:rPr lang="en-AU" b="1" dirty="0" smtClean="0">
                <a:solidFill>
                  <a:srgbClr val="00B050"/>
                </a:solidFill>
                <a:latin typeface="Arial Black" panose="020B0A04020102020204" pitchFamily="34" charset="0"/>
              </a:rPr>
              <a:t>community</a:t>
            </a:r>
            <a:r>
              <a:rPr lang="en-AU" b="1" dirty="0"/>
              <a:t> </a:t>
            </a:r>
            <a:endParaRPr lang="en-AU"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0574" y="1255931"/>
            <a:ext cx="9340853" cy="14265104"/>
          </a:xfrm>
          <a:prstGeom prst="rect">
            <a:avLst/>
          </a:prstGeom>
        </p:spPr>
      </p:pic>
    </p:spTree>
    <p:extLst>
      <p:ext uri="{BB962C8B-B14F-4D97-AF65-F5344CB8AC3E}">
        <p14:creationId xmlns:p14="http://schemas.microsoft.com/office/powerpoint/2010/main" val="102623792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19760" y="609600"/>
            <a:ext cx="10332720" cy="646331"/>
          </a:xfrm>
          <a:prstGeom prst="rect">
            <a:avLst/>
          </a:prstGeom>
          <a:noFill/>
        </p:spPr>
        <p:txBody>
          <a:bodyPr wrap="square" rtlCol="0">
            <a:spAutoFit/>
          </a:bodyPr>
          <a:lstStyle/>
          <a:p>
            <a:r>
              <a:rPr lang="en-AU" b="1" dirty="0">
                <a:solidFill>
                  <a:srgbClr val="7030A0"/>
                </a:solidFill>
                <a:latin typeface="Arial Black" panose="020B0A04020102020204" pitchFamily="34" charset="0"/>
              </a:rPr>
              <a:t>Inclusivity </a:t>
            </a:r>
            <a:r>
              <a:rPr lang="en-AU" b="1" dirty="0" smtClean="0">
                <a:solidFill>
                  <a:srgbClr val="7030A0"/>
                </a:solidFill>
                <a:latin typeface="Arial Black" panose="020B0A04020102020204" pitchFamily="34" charset="0"/>
              </a:rPr>
              <a:t>– 1960s – Parkes NSW.</a:t>
            </a:r>
          </a:p>
          <a:p>
            <a:pPr lvl="0"/>
            <a:r>
              <a:rPr lang="en-AU" b="1" dirty="0" smtClean="0">
                <a:solidFill>
                  <a:srgbClr val="00B050"/>
                </a:solidFill>
                <a:latin typeface="Arial Black" panose="020B0A04020102020204" pitchFamily="34" charset="0"/>
              </a:rPr>
              <a:t>Religious </a:t>
            </a:r>
            <a:r>
              <a:rPr lang="en-AU" b="1" dirty="0">
                <a:solidFill>
                  <a:srgbClr val="00B050"/>
                </a:solidFill>
                <a:latin typeface="Arial Black" panose="020B0A04020102020204" pitchFamily="34" charset="0"/>
              </a:rPr>
              <a:t>prejudice – small and </a:t>
            </a:r>
            <a:r>
              <a:rPr lang="en-AU" b="1" dirty="0" smtClean="0">
                <a:solidFill>
                  <a:srgbClr val="00B050"/>
                </a:solidFill>
                <a:latin typeface="Arial Black" panose="020B0A04020102020204" pitchFamily="34" charset="0"/>
              </a:rPr>
              <a:t>large</a:t>
            </a:r>
            <a:r>
              <a:rPr lang="en-AU" b="1" dirty="0"/>
              <a:t> </a:t>
            </a:r>
            <a:endParaRPr lang="en-AU"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44939" y="819805"/>
            <a:ext cx="1731795" cy="2751449"/>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3527" y="3571254"/>
            <a:ext cx="2727360" cy="2045295"/>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30482" y="1451067"/>
            <a:ext cx="3799490" cy="3799490"/>
          </a:xfrm>
          <a:prstGeom prst="rect">
            <a:avLst/>
          </a:prstGeom>
        </p:spPr>
      </p:pic>
      <p:sp>
        <p:nvSpPr>
          <p:cNvPr id="6" name="TextBox 5"/>
          <p:cNvSpPr txBox="1"/>
          <p:nvPr/>
        </p:nvSpPr>
        <p:spPr>
          <a:xfrm>
            <a:off x="1093527" y="1451067"/>
            <a:ext cx="2368130" cy="2308324"/>
          </a:xfrm>
          <a:prstGeom prst="rect">
            <a:avLst/>
          </a:prstGeom>
          <a:noFill/>
        </p:spPr>
        <p:txBody>
          <a:bodyPr wrap="square" rtlCol="0">
            <a:spAutoFit/>
          </a:bodyPr>
          <a:lstStyle/>
          <a:p>
            <a:r>
              <a:rPr lang="en-US" b="1" dirty="0">
                <a:latin typeface="Bookman Old Style" panose="02050604050505020204" pitchFamily="18" charset="0"/>
              </a:rPr>
              <a:t>Spirituality is an element of the wellbeing and mental health that makes up the whole child</a:t>
            </a:r>
            <a:r>
              <a:rPr lang="en-US" b="1" dirty="0" smtClean="0">
                <a:latin typeface="Bookman Old Style" panose="02050604050505020204" pitchFamily="18" charset="0"/>
              </a:rPr>
              <a:t>.</a:t>
            </a:r>
          </a:p>
          <a:p>
            <a:pPr algn="r"/>
            <a:r>
              <a:rPr lang="en-US" dirty="0" smtClean="0"/>
              <a:t>Catholic Schools NSW </a:t>
            </a:r>
          </a:p>
          <a:p>
            <a:endParaRPr lang="en-AU" dirty="0"/>
          </a:p>
        </p:txBody>
      </p:sp>
      <p:sp>
        <p:nvSpPr>
          <p:cNvPr id="7" name="TextBox 6"/>
          <p:cNvSpPr txBox="1"/>
          <p:nvPr/>
        </p:nvSpPr>
        <p:spPr>
          <a:xfrm>
            <a:off x="8139879" y="3571254"/>
            <a:ext cx="3341914" cy="2462213"/>
          </a:xfrm>
          <a:prstGeom prst="rect">
            <a:avLst/>
          </a:prstGeom>
          <a:noFill/>
        </p:spPr>
        <p:txBody>
          <a:bodyPr wrap="square" rtlCol="0">
            <a:spAutoFit/>
          </a:bodyPr>
          <a:lstStyle/>
          <a:p>
            <a:r>
              <a:rPr lang="en-US" b="1" dirty="0">
                <a:latin typeface="Bookman Old Style" panose="02050604050505020204" pitchFamily="18" charset="0"/>
              </a:rPr>
              <a:t>Solidarity </a:t>
            </a:r>
            <a:r>
              <a:rPr lang="en-US" b="1" dirty="0" smtClean="0">
                <a:latin typeface="Bookman Old Style" panose="02050604050505020204" pitchFamily="18" charset="0"/>
              </a:rPr>
              <a:t>…presupposes </a:t>
            </a:r>
            <a:r>
              <a:rPr lang="en-US" b="1" dirty="0">
                <a:latin typeface="Bookman Old Style" panose="02050604050505020204" pitchFamily="18" charset="0"/>
              </a:rPr>
              <a:t>the effort for a more just social order where tensions are better able to be reduced and conflicts more readily settled by negotiation</a:t>
            </a:r>
            <a:r>
              <a:rPr lang="en-US" b="1" dirty="0" smtClean="0">
                <a:latin typeface="Bookman Old Style" panose="02050604050505020204" pitchFamily="18" charset="0"/>
              </a:rPr>
              <a:t>.</a:t>
            </a:r>
          </a:p>
          <a:p>
            <a:pPr algn="r"/>
            <a:r>
              <a:rPr lang="en-US" dirty="0"/>
              <a:t>Catholic Catechism </a:t>
            </a:r>
            <a:r>
              <a:rPr lang="en-US" sz="1000" dirty="0"/>
              <a:t>https://www.vatican.va/archive/ENG0015/__P6Q.HTM</a:t>
            </a:r>
            <a:endParaRPr lang="en-AU" sz="1000" dirty="0"/>
          </a:p>
        </p:txBody>
      </p:sp>
    </p:spTree>
    <p:extLst>
      <p:ext uri="{BB962C8B-B14F-4D97-AF65-F5344CB8AC3E}">
        <p14:creationId xmlns:p14="http://schemas.microsoft.com/office/powerpoint/2010/main" val="279798089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09600" y="619760"/>
            <a:ext cx="10332720" cy="646331"/>
          </a:xfrm>
          <a:prstGeom prst="rect">
            <a:avLst/>
          </a:prstGeom>
          <a:noFill/>
        </p:spPr>
        <p:txBody>
          <a:bodyPr wrap="square" rtlCol="0">
            <a:spAutoFit/>
          </a:bodyPr>
          <a:lstStyle/>
          <a:p>
            <a:r>
              <a:rPr lang="en-AU" b="1" dirty="0">
                <a:solidFill>
                  <a:srgbClr val="7030A0"/>
                </a:solidFill>
                <a:latin typeface="Arial Black" panose="020B0A04020102020204" pitchFamily="34" charset="0"/>
              </a:rPr>
              <a:t>Inclusivity </a:t>
            </a:r>
            <a:r>
              <a:rPr lang="en-AU" b="1" dirty="0" smtClean="0">
                <a:solidFill>
                  <a:srgbClr val="7030A0"/>
                </a:solidFill>
                <a:latin typeface="Arial Black" panose="020B0A04020102020204" pitchFamily="34" charset="0"/>
              </a:rPr>
              <a:t>– 1960s – Parkes NSW.</a:t>
            </a:r>
          </a:p>
          <a:p>
            <a:pPr lvl="0"/>
            <a:r>
              <a:rPr lang="en-AU" b="1" dirty="0" smtClean="0">
                <a:solidFill>
                  <a:srgbClr val="00B050"/>
                </a:solidFill>
                <a:latin typeface="Arial Black" panose="020B0A04020102020204" pitchFamily="34" charset="0"/>
              </a:rPr>
              <a:t>The </a:t>
            </a:r>
            <a:r>
              <a:rPr lang="en-AU" b="1" dirty="0">
                <a:solidFill>
                  <a:srgbClr val="00B050"/>
                </a:solidFill>
                <a:latin typeface="Arial Black" panose="020B0A04020102020204" pitchFamily="34" charset="0"/>
              </a:rPr>
              <a:t>quiet </a:t>
            </a:r>
            <a:r>
              <a:rPr lang="en-AU" b="1" dirty="0" smtClean="0">
                <a:solidFill>
                  <a:srgbClr val="00B050"/>
                </a:solidFill>
                <a:latin typeface="Arial Black" panose="020B0A04020102020204" pitchFamily="34" charset="0"/>
              </a:rPr>
              <a:t>revolution</a:t>
            </a:r>
            <a:endParaRPr lang="en-AU" dirty="0">
              <a:solidFill>
                <a:srgbClr val="00B050"/>
              </a:solidFill>
              <a:latin typeface="Arial Black" panose="020B0A04020102020204" pitchFamily="34" charset="0"/>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41210" y="1063353"/>
            <a:ext cx="3244840" cy="4956493"/>
          </a:xfrm>
          <a:prstGeom prst="rect">
            <a:avLst/>
          </a:prstGeom>
        </p:spPr>
      </p:pic>
      <p:sp>
        <p:nvSpPr>
          <p:cNvPr id="4" name="TextBox 3"/>
          <p:cNvSpPr txBox="1"/>
          <p:nvPr/>
        </p:nvSpPr>
        <p:spPr>
          <a:xfrm>
            <a:off x="831273" y="1729047"/>
            <a:ext cx="2327563" cy="4006735"/>
          </a:xfrm>
          <a:prstGeom prst="rect">
            <a:avLst/>
          </a:prstGeom>
          <a:noFill/>
        </p:spPr>
        <p:txBody>
          <a:bodyPr wrap="square" rtlCol="0">
            <a:spAutoFit/>
          </a:bodyPr>
          <a:lstStyle/>
          <a:p>
            <a:endParaRPr lang="en-AU" dirty="0"/>
          </a:p>
        </p:txBody>
      </p:sp>
      <p:sp>
        <p:nvSpPr>
          <p:cNvPr id="7" name="TextBox 6"/>
          <p:cNvSpPr txBox="1"/>
          <p:nvPr/>
        </p:nvSpPr>
        <p:spPr>
          <a:xfrm>
            <a:off x="792477" y="1424693"/>
            <a:ext cx="3696393" cy="2954655"/>
          </a:xfrm>
          <a:prstGeom prst="rect">
            <a:avLst/>
          </a:prstGeom>
          <a:noFill/>
        </p:spPr>
        <p:txBody>
          <a:bodyPr wrap="square" rtlCol="0">
            <a:spAutoFit/>
          </a:bodyPr>
          <a:lstStyle/>
          <a:p>
            <a:r>
              <a:rPr lang="en-AU" sz="2400" b="1" dirty="0" smtClean="0">
                <a:latin typeface="Bookman Old Style" panose="02050604050505020204" pitchFamily="18" charset="0"/>
              </a:rPr>
              <a:t>No </a:t>
            </a:r>
            <a:r>
              <a:rPr lang="en-AU" sz="2400" b="1" dirty="0">
                <a:latin typeface="Bookman Old Style" panose="02050604050505020204" pitchFamily="18" charset="0"/>
              </a:rPr>
              <a:t>one remaining outside the Catholic Church…can become partakers of eternal life, but they will go to the everlasting fire…”</a:t>
            </a:r>
          </a:p>
          <a:p>
            <a:r>
              <a:rPr lang="en-AU" dirty="0"/>
              <a:t>Council of Florence (1438-45 CE</a:t>
            </a:r>
            <a:r>
              <a:rPr lang="en-AU" dirty="0" smtClean="0"/>
              <a:t>)“</a:t>
            </a:r>
            <a:endParaRPr lang="en-AU" dirty="0"/>
          </a:p>
        </p:txBody>
      </p:sp>
      <p:sp>
        <p:nvSpPr>
          <p:cNvPr id="8" name="TextBox 7"/>
          <p:cNvSpPr txBox="1"/>
          <p:nvPr/>
        </p:nvSpPr>
        <p:spPr>
          <a:xfrm>
            <a:off x="7697578" y="1356581"/>
            <a:ext cx="3837802" cy="4185761"/>
          </a:xfrm>
          <a:prstGeom prst="rect">
            <a:avLst/>
          </a:prstGeom>
          <a:noFill/>
        </p:spPr>
        <p:txBody>
          <a:bodyPr wrap="square" rtlCol="0">
            <a:spAutoFit/>
          </a:bodyPr>
          <a:lstStyle/>
          <a:p>
            <a:r>
              <a:rPr lang="en-AU" sz="2400" b="1" dirty="0">
                <a:latin typeface="Bookman Old Style" panose="02050604050505020204" pitchFamily="18" charset="0"/>
              </a:rPr>
              <a:t>The Catholic Church rejects nothing that is true and holy in these religions….[they] often reflect a ray of that Truth which enlightens all men.</a:t>
            </a:r>
            <a:r>
              <a:rPr lang="en-AU" sz="2400" dirty="0">
                <a:latin typeface="Bookman Old Style" panose="02050604050505020204" pitchFamily="18" charset="0"/>
              </a:rPr>
              <a:t> </a:t>
            </a:r>
            <a:endParaRPr lang="en-AU" sz="2400" dirty="0" smtClean="0">
              <a:latin typeface="Bookman Old Style" panose="02050604050505020204" pitchFamily="18" charset="0"/>
            </a:endParaRPr>
          </a:p>
          <a:p>
            <a:r>
              <a:rPr lang="en-AU" dirty="0" smtClean="0"/>
              <a:t>[</a:t>
            </a:r>
            <a:r>
              <a:rPr lang="en-AU" sz="1600" dirty="0"/>
              <a:t>DECLARATION ON THE RELATION OF THE CHURCH TO NON-CHRISTIAN RELIGIONS, </a:t>
            </a:r>
            <a:r>
              <a:rPr lang="en-AU" sz="1600" b="1" i="1" dirty="0"/>
              <a:t>NOSTRA AETATE </a:t>
            </a:r>
            <a:r>
              <a:rPr lang="en-AU" sz="1600" dirty="0"/>
              <a:t>PROCLAIMED BY HIS HOLINESS POPE PAUL VI ON </a:t>
            </a:r>
            <a:r>
              <a:rPr lang="en-AU" sz="1600" b="1" dirty="0"/>
              <a:t>OCTOBER 28, 1965</a:t>
            </a:r>
            <a:r>
              <a:rPr lang="en-AU" sz="1600" dirty="0" smtClean="0"/>
              <a:t>:]</a:t>
            </a:r>
            <a:endParaRPr lang="en-AU" sz="1600" dirty="0"/>
          </a:p>
          <a:p>
            <a:endParaRPr lang="en-AU" dirty="0"/>
          </a:p>
        </p:txBody>
      </p:sp>
    </p:spTree>
    <p:extLst>
      <p:ext uri="{BB962C8B-B14F-4D97-AF65-F5344CB8AC3E}">
        <p14:creationId xmlns:p14="http://schemas.microsoft.com/office/powerpoint/2010/main" val="226717665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19760" y="619760"/>
            <a:ext cx="10525760" cy="646331"/>
          </a:xfrm>
          <a:prstGeom prst="rect">
            <a:avLst/>
          </a:prstGeom>
          <a:noFill/>
        </p:spPr>
        <p:txBody>
          <a:bodyPr wrap="square" rtlCol="0">
            <a:spAutoFit/>
          </a:bodyPr>
          <a:lstStyle/>
          <a:p>
            <a:r>
              <a:rPr lang="en-AU" b="1" dirty="0" smtClean="0">
                <a:solidFill>
                  <a:srgbClr val="00B050"/>
                </a:solidFill>
                <a:latin typeface="Arial Black" panose="020B0A04020102020204" pitchFamily="34" charset="0"/>
              </a:rPr>
              <a:t>The </a:t>
            </a:r>
            <a:r>
              <a:rPr lang="en-AU" b="1" dirty="0">
                <a:solidFill>
                  <a:srgbClr val="00B050"/>
                </a:solidFill>
                <a:latin typeface="Arial Black" panose="020B0A04020102020204" pitchFamily="34" charset="0"/>
              </a:rPr>
              <a:t>Church and the Word of God [1970s Canberra </a:t>
            </a:r>
            <a:r>
              <a:rPr lang="en-AU" b="1" dirty="0" smtClean="0">
                <a:solidFill>
                  <a:srgbClr val="00B050"/>
                </a:solidFill>
                <a:latin typeface="Arial Black" panose="020B0A04020102020204" pitchFamily="34" charset="0"/>
              </a:rPr>
              <a:t>and </a:t>
            </a:r>
            <a:r>
              <a:rPr lang="en-AU" b="1" dirty="0">
                <a:solidFill>
                  <a:srgbClr val="00B050"/>
                </a:solidFill>
                <a:latin typeface="Arial Black" panose="020B0A04020102020204" pitchFamily="34" charset="0"/>
              </a:rPr>
              <a:t>Melbourne]</a:t>
            </a:r>
            <a:endParaRPr lang="en-AU" dirty="0">
              <a:solidFill>
                <a:srgbClr val="00B050"/>
              </a:solidFill>
              <a:latin typeface="Arial Black" panose="020B0A04020102020204" pitchFamily="34" charset="0"/>
            </a:endParaRPr>
          </a:p>
          <a:p>
            <a:pPr lvl="0"/>
            <a:r>
              <a:rPr lang="en-AU" b="1" dirty="0">
                <a:solidFill>
                  <a:srgbClr val="00B0F0"/>
                </a:solidFill>
                <a:latin typeface="Arial Black" panose="020B0A04020102020204" pitchFamily="34" charset="0"/>
              </a:rPr>
              <a:t>John XXIII </a:t>
            </a:r>
            <a:r>
              <a:rPr lang="en-AU" b="1" dirty="0" smtClean="0">
                <a:solidFill>
                  <a:srgbClr val="00B0F0"/>
                </a:solidFill>
                <a:latin typeface="Arial Black" panose="020B0A04020102020204" pitchFamily="34" charset="0"/>
              </a:rPr>
              <a:t>College</a:t>
            </a:r>
            <a:r>
              <a:rPr lang="en-AU" b="1" dirty="0">
                <a:solidFill>
                  <a:srgbClr val="00B0F0"/>
                </a:solidFill>
              </a:rPr>
              <a:t> </a:t>
            </a:r>
            <a:endParaRPr lang="en-AU" dirty="0">
              <a:solidFill>
                <a:srgbClr val="00B0F0"/>
              </a:solidFill>
            </a:endParaRPr>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t="34851"/>
          <a:stretch/>
        </p:blipFill>
        <p:spPr>
          <a:xfrm>
            <a:off x="4495884" y="1183195"/>
            <a:ext cx="4386645" cy="5029243"/>
          </a:xfrm>
          <a:prstGeom prst="rect">
            <a:avLst/>
          </a:prstGeom>
        </p:spPr>
      </p:pic>
      <p:sp>
        <p:nvSpPr>
          <p:cNvPr id="5" name="TextBox 4"/>
          <p:cNvSpPr txBox="1"/>
          <p:nvPr/>
        </p:nvSpPr>
        <p:spPr>
          <a:xfrm>
            <a:off x="1155680" y="1365751"/>
            <a:ext cx="2975957" cy="1169551"/>
          </a:xfrm>
          <a:prstGeom prst="rect">
            <a:avLst/>
          </a:prstGeom>
          <a:noFill/>
        </p:spPr>
        <p:txBody>
          <a:bodyPr wrap="square" rtlCol="0">
            <a:spAutoFit/>
          </a:bodyPr>
          <a:lstStyle/>
          <a:p>
            <a:r>
              <a:rPr lang="en-US" sz="1400" b="1" dirty="0">
                <a:latin typeface="Bookman Old Style" panose="02050604050505020204" pitchFamily="18" charset="0"/>
              </a:rPr>
              <a:t>Pope John XXIII was head of the Catholic Church and sovereign of the Vatican City State from 28 October 1958 until his death in June 1963.</a:t>
            </a:r>
            <a:endParaRPr lang="en-AU" sz="1400" b="1" dirty="0">
              <a:latin typeface="Bookman Old Style" panose="02050604050505020204" pitchFamily="18" charset="0"/>
            </a:endParaRPr>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20065" y="2670593"/>
            <a:ext cx="2336088" cy="3079389"/>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437914" y="1053859"/>
            <a:ext cx="1707606" cy="2889058"/>
          </a:xfrm>
          <a:prstGeom prst="rect">
            <a:avLst/>
          </a:prstGeom>
        </p:spPr>
      </p:pic>
      <p:sp>
        <p:nvSpPr>
          <p:cNvPr id="8" name="TextBox 7"/>
          <p:cNvSpPr txBox="1"/>
          <p:nvPr/>
        </p:nvSpPr>
        <p:spPr>
          <a:xfrm>
            <a:off x="9350829" y="3923607"/>
            <a:ext cx="1937855" cy="1169551"/>
          </a:xfrm>
          <a:prstGeom prst="rect">
            <a:avLst/>
          </a:prstGeom>
          <a:noFill/>
        </p:spPr>
        <p:txBody>
          <a:bodyPr wrap="square" rtlCol="0">
            <a:spAutoFit/>
          </a:bodyPr>
          <a:lstStyle/>
          <a:p>
            <a:r>
              <a:rPr lang="en-AU" sz="1400" b="1" dirty="0" smtClean="0">
                <a:latin typeface="Bookman Old Style" panose="02050604050505020204" pitchFamily="18" charset="0"/>
              </a:rPr>
              <a:t>1970 – Baha’i Youth Conference at John XXIII College, ANU, Canberra</a:t>
            </a:r>
            <a:endParaRPr lang="en-AU" sz="1400" b="1" dirty="0">
              <a:latin typeface="Bookman Old Style" panose="02050604050505020204" pitchFamily="18" charset="0"/>
            </a:endParaRPr>
          </a:p>
        </p:txBody>
      </p:sp>
    </p:spTree>
    <p:extLst>
      <p:ext uri="{BB962C8B-B14F-4D97-AF65-F5344CB8AC3E}">
        <p14:creationId xmlns:p14="http://schemas.microsoft.com/office/powerpoint/2010/main" val="116423643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19760" y="619760"/>
            <a:ext cx="10525760" cy="646331"/>
          </a:xfrm>
          <a:prstGeom prst="rect">
            <a:avLst/>
          </a:prstGeom>
          <a:noFill/>
        </p:spPr>
        <p:txBody>
          <a:bodyPr wrap="square" rtlCol="0">
            <a:spAutoFit/>
          </a:bodyPr>
          <a:lstStyle/>
          <a:p>
            <a:r>
              <a:rPr lang="en-AU" b="1" dirty="0" smtClean="0">
                <a:solidFill>
                  <a:srgbClr val="00B050"/>
                </a:solidFill>
                <a:latin typeface="Arial Black" panose="020B0A04020102020204" pitchFamily="34" charset="0"/>
              </a:rPr>
              <a:t>The </a:t>
            </a:r>
            <a:r>
              <a:rPr lang="en-AU" b="1" dirty="0">
                <a:solidFill>
                  <a:srgbClr val="00B050"/>
                </a:solidFill>
                <a:latin typeface="Arial Black" panose="020B0A04020102020204" pitchFamily="34" charset="0"/>
              </a:rPr>
              <a:t>Church and the Word of God [1970s Canberra </a:t>
            </a:r>
            <a:r>
              <a:rPr lang="en-AU" b="1" dirty="0" smtClean="0">
                <a:solidFill>
                  <a:srgbClr val="00B050"/>
                </a:solidFill>
                <a:latin typeface="Arial Black" panose="020B0A04020102020204" pitchFamily="34" charset="0"/>
              </a:rPr>
              <a:t>and </a:t>
            </a:r>
            <a:r>
              <a:rPr lang="en-AU" b="1" dirty="0">
                <a:solidFill>
                  <a:srgbClr val="00B050"/>
                </a:solidFill>
                <a:latin typeface="Arial Black" panose="020B0A04020102020204" pitchFamily="34" charset="0"/>
              </a:rPr>
              <a:t>Melbourne]</a:t>
            </a:r>
            <a:endParaRPr lang="en-AU" dirty="0">
              <a:solidFill>
                <a:srgbClr val="00B050"/>
              </a:solidFill>
              <a:latin typeface="Arial Black" panose="020B0A04020102020204" pitchFamily="34" charset="0"/>
            </a:endParaRPr>
          </a:p>
          <a:p>
            <a:pPr lvl="0"/>
            <a:r>
              <a:rPr lang="en-AU" b="1" dirty="0" smtClean="0">
                <a:solidFill>
                  <a:srgbClr val="00B0F0"/>
                </a:solidFill>
                <a:latin typeface="Arial Black" panose="020B0A04020102020204" pitchFamily="34" charset="0"/>
              </a:rPr>
              <a:t>Catholic/Orthodox/Protestant</a:t>
            </a:r>
            <a:endParaRPr lang="en-AU" dirty="0">
              <a:solidFill>
                <a:srgbClr val="00B0F0"/>
              </a:solidFill>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54412" y="942925"/>
            <a:ext cx="4752227" cy="5200156"/>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41465" y="1892484"/>
            <a:ext cx="3574066" cy="3301038"/>
          </a:xfrm>
          <a:prstGeom prst="rect">
            <a:avLst/>
          </a:prstGeom>
        </p:spPr>
      </p:pic>
    </p:spTree>
    <p:extLst>
      <p:ext uri="{BB962C8B-B14F-4D97-AF65-F5344CB8AC3E}">
        <p14:creationId xmlns:p14="http://schemas.microsoft.com/office/powerpoint/2010/main" val="74042154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19760" y="619760"/>
            <a:ext cx="10525760" cy="646331"/>
          </a:xfrm>
          <a:prstGeom prst="rect">
            <a:avLst/>
          </a:prstGeom>
          <a:noFill/>
        </p:spPr>
        <p:txBody>
          <a:bodyPr wrap="square" rtlCol="0">
            <a:spAutoFit/>
          </a:bodyPr>
          <a:lstStyle/>
          <a:p>
            <a:r>
              <a:rPr lang="en-AU" b="1" dirty="0" smtClean="0">
                <a:solidFill>
                  <a:srgbClr val="00B050"/>
                </a:solidFill>
                <a:latin typeface="Arial Black" panose="020B0A04020102020204" pitchFamily="34" charset="0"/>
              </a:rPr>
              <a:t>The </a:t>
            </a:r>
            <a:r>
              <a:rPr lang="en-AU" b="1" dirty="0">
                <a:solidFill>
                  <a:srgbClr val="00B050"/>
                </a:solidFill>
                <a:latin typeface="Arial Black" panose="020B0A04020102020204" pitchFamily="34" charset="0"/>
              </a:rPr>
              <a:t>Church and the Word of God [1970s Canberra </a:t>
            </a:r>
            <a:r>
              <a:rPr lang="en-AU" b="1" dirty="0" smtClean="0">
                <a:solidFill>
                  <a:srgbClr val="00B050"/>
                </a:solidFill>
                <a:latin typeface="Arial Black" panose="020B0A04020102020204" pitchFamily="34" charset="0"/>
              </a:rPr>
              <a:t>and </a:t>
            </a:r>
            <a:r>
              <a:rPr lang="en-AU" b="1" dirty="0">
                <a:solidFill>
                  <a:srgbClr val="00B050"/>
                </a:solidFill>
                <a:latin typeface="Arial Black" panose="020B0A04020102020204" pitchFamily="34" charset="0"/>
              </a:rPr>
              <a:t>Melbourne]</a:t>
            </a:r>
            <a:endParaRPr lang="en-AU" dirty="0">
              <a:solidFill>
                <a:srgbClr val="00B050"/>
              </a:solidFill>
              <a:latin typeface="Arial Black" panose="020B0A04020102020204" pitchFamily="34" charset="0"/>
            </a:endParaRPr>
          </a:p>
          <a:p>
            <a:pPr lvl="0"/>
            <a:r>
              <a:rPr lang="en-AU" b="1" dirty="0" smtClean="0">
                <a:solidFill>
                  <a:srgbClr val="00B0F0"/>
                </a:solidFill>
                <a:latin typeface="Arial Black" panose="020B0A04020102020204" pitchFamily="34" charset="0"/>
              </a:rPr>
              <a:t>Church authority</a:t>
            </a:r>
            <a:endParaRPr lang="en-AU" dirty="0">
              <a:solidFill>
                <a:srgbClr val="00B0F0"/>
              </a:solidFill>
              <a:latin typeface="Arial Black" panose="020B0A04020102020204" pitchFamily="34" charset="0"/>
            </a:endParaRPr>
          </a:p>
        </p:txBody>
      </p:sp>
      <p:sp>
        <p:nvSpPr>
          <p:cNvPr id="3" name="TextBox 2"/>
          <p:cNvSpPr txBox="1"/>
          <p:nvPr/>
        </p:nvSpPr>
        <p:spPr>
          <a:xfrm>
            <a:off x="1636420" y="1625062"/>
            <a:ext cx="7964780" cy="4047262"/>
          </a:xfrm>
          <a:prstGeom prst="rect">
            <a:avLst/>
          </a:prstGeom>
          <a:noFill/>
        </p:spPr>
        <p:txBody>
          <a:bodyPr wrap="square" rtlCol="0">
            <a:spAutoFit/>
          </a:bodyPr>
          <a:lstStyle/>
          <a:p>
            <a:r>
              <a:rPr lang="en-AU" sz="2000" b="1" dirty="0">
                <a:latin typeface="Bookman Old Style" panose="02050604050505020204" pitchFamily="18" charset="0"/>
              </a:rPr>
              <a:t>As Catholics, we do see the Bible as authoritative, but not as the only and supreme authority. We believe this because of the simple fact that as the Bible itself teaches, Jesus didn’t come to found a book; he came to found a church. As a matter of fact, for the first few centuries of Christianity, the New Testament had not been put together yet, but only existed as individual writings. It was the Catholic Church who ultimately made the decision on which books were included in the Bible and which ones weren’t. </a:t>
            </a:r>
            <a:endParaRPr lang="en-AU" sz="2000" b="1" dirty="0" smtClean="0">
              <a:latin typeface="Bookman Old Style" panose="02050604050505020204" pitchFamily="18" charset="0"/>
            </a:endParaRPr>
          </a:p>
          <a:p>
            <a:pPr algn="r"/>
            <a:r>
              <a:rPr lang="en-AU" sz="2800" dirty="0" smtClean="0"/>
              <a:t>Father </a:t>
            </a:r>
            <a:r>
              <a:rPr lang="en-AU" sz="2800" dirty="0"/>
              <a:t>Michael Bower </a:t>
            </a:r>
            <a:endParaRPr lang="en-AU" sz="2800" dirty="0" smtClean="0"/>
          </a:p>
          <a:p>
            <a:pPr algn="r"/>
            <a:r>
              <a:rPr lang="en-AU" sz="1100" u="sng" dirty="0" smtClean="0">
                <a:solidFill>
                  <a:schemeClr val="tx1">
                    <a:lumMod val="95000"/>
                    <a:lumOff val="5000"/>
                  </a:schemeClr>
                </a:solidFill>
              </a:rPr>
              <a:t>https</a:t>
            </a:r>
            <a:r>
              <a:rPr lang="en-AU" sz="1100" u="sng" dirty="0">
                <a:solidFill>
                  <a:schemeClr val="tx1">
                    <a:lumMod val="95000"/>
                    <a:lumOff val="5000"/>
                  </a:schemeClr>
                </a:solidFill>
              </a:rPr>
              <a:t>://www.journalreview.com/stories/why-do-catholics-focus-so-much-on-the-church-rather-than-just-on-the-bible,203298</a:t>
            </a:r>
            <a:endParaRPr lang="en-AU" sz="1100" dirty="0">
              <a:solidFill>
                <a:schemeClr val="tx1">
                  <a:lumMod val="95000"/>
                  <a:lumOff val="5000"/>
                </a:schemeClr>
              </a:solidFill>
            </a:endParaRPr>
          </a:p>
          <a:p>
            <a:endParaRPr lang="en-AU"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09018" y="1912422"/>
            <a:ext cx="1420586" cy="1736271"/>
          </a:xfrm>
          <a:prstGeom prst="rect">
            <a:avLst/>
          </a:prstGeom>
        </p:spPr>
      </p:pic>
    </p:spTree>
    <p:extLst>
      <p:ext uri="{BB962C8B-B14F-4D97-AF65-F5344CB8AC3E}">
        <p14:creationId xmlns:p14="http://schemas.microsoft.com/office/powerpoint/2010/main" val="155895340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19760" y="619760"/>
            <a:ext cx="10525760" cy="646331"/>
          </a:xfrm>
          <a:prstGeom prst="rect">
            <a:avLst/>
          </a:prstGeom>
          <a:noFill/>
        </p:spPr>
        <p:txBody>
          <a:bodyPr wrap="square" rtlCol="0">
            <a:spAutoFit/>
          </a:bodyPr>
          <a:lstStyle/>
          <a:p>
            <a:r>
              <a:rPr lang="en-AU" b="1" dirty="0" smtClean="0">
                <a:solidFill>
                  <a:srgbClr val="00B050"/>
                </a:solidFill>
                <a:latin typeface="Arial Black" panose="020B0A04020102020204" pitchFamily="34" charset="0"/>
              </a:rPr>
              <a:t>The </a:t>
            </a:r>
            <a:r>
              <a:rPr lang="en-AU" b="1" dirty="0">
                <a:solidFill>
                  <a:srgbClr val="00B050"/>
                </a:solidFill>
                <a:latin typeface="Arial Black" panose="020B0A04020102020204" pitchFamily="34" charset="0"/>
              </a:rPr>
              <a:t>Church and the Word of God [1970s Canberra </a:t>
            </a:r>
            <a:r>
              <a:rPr lang="en-AU" b="1" dirty="0" smtClean="0">
                <a:solidFill>
                  <a:srgbClr val="00B050"/>
                </a:solidFill>
                <a:latin typeface="Arial Black" panose="020B0A04020102020204" pitchFamily="34" charset="0"/>
              </a:rPr>
              <a:t>and </a:t>
            </a:r>
            <a:r>
              <a:rPr lang="en-AU" b="1" dirty="0">
                <a:solidFill>
                  <a:srgbClr val="00B050"/>
                </a:solidFill>
                <a:latin typeface="Arial Black" panose="020B0A04020102020204" pitchFamily="34" charset="0"/>
              </a:rPr>
              <a:t>Melbourne]</a:t>
            </a:r>
            <a:endParaRPr lang="en-AU" dirty="0">
              <a:solidFill>
                <a:srgbClr val="00B050"/>
              </a:solidFill>
              <a:latin typeface="Arial Black" panose="020B0A04020102020204" pitchFamily="34" charset="0"/>
            </a:endParaRPr>
          </a:p>
          <a:p>
            <a:pPr lvl="0"/>
            <a:r>
              <a:rPr lang="en-AU" b="1" dirty="0" smtClean="0">
                <a:solidFill>
                  <a:srgbClr val="00B0F0"/>
                </a:solidFill>
                <a:latin typeface="Arial Black" panose="020B0A04020102020204" pitchFamily="34" charset="0"/>
              </a:rPr>
              <a:t>The </a:t>
            </a:r>
            <a:r>
              <a:rPr lang="en-AU" b="1" dirty="0">
                <a:solidFill>
                  <a:srgbClr val="00B0F0"/>
                </a:solidFill>
                <a:latin typeface="Arial Black" panose="020B0A04020102020204" pitchFamily="34" charset="0"/>
              </a:rPr>
              <a:t>Bible (Michael Fallon</a:t>
            </a:r>
            <a:r>
              <a:rPr lang="en-AU" b="1" dirty="0" smtClean="0">
                <a:solidFill>
                  <a:srgbClr val="00B0F0"/>
                </a:solidFill>
                <a:latin typeface="Arial Black" panose="020B0A04020102020204" pitchFamily="34" charset="0"/>
              </a:rPr>
              <a:t>)</a:t>
            </a:r>
            <a:endParaRPr lang="en-AU" dirty="0">
              <a:solidFill>
                <a:srgbClr val="00B0F0"/>
              </a:solidFill>
              <a:latin typeface="Arial Black" panose="020B0A04020102020204" pitchFamily="34" charset="0"/>
            </a:endParaRPr>
          </a:p>
        </p:txBody>
      </p:sp>
      <p:sp>
        <p:nvSpPr>
          <p:cNvPr id="3" name="TextBox 2"/>
          <p:cNvSpPr txBox="1"/>
          <p:nvPr/>
        </p:nvSpPr>
        <p:spPr>
          <a:xfrm>
            <a:off x="3177641" y="1413163"/>
            <a:ext cx="7958448" cy="4431983"/>
          </a:xfrm>
          <a:prstGeom prst="rect">
            <a:avLst/>
          </a:prstGeom>
          <a:noFill/>
        </p:spPr>
        <p:txBody>
          <a:bodyPr wrap="square" rtlCol="0">
            <a:spAutoFit/>
          </a:bodyPr>
          <a:lstStyle/>
          <a:p>
            <a:r>
              <a:rPr lang="en-AU" sz="2000" b="1" dirty="0" smtClean="0">
                <a:latin typeface="Bookman Old Style" panose="02050604050505020204" pitchFamily="18" charset="0"/>
              </a:rPr>
              <a:t>In </a:t>
            </a:r>
            <a:r>
              <a:rPr lang="en-AU" sz="2000" b="1" dirty="0">
                <a:latin typeface="Bookman Old Style" panose="02050604050505020204" pitchFamily="18" charset="0"/>
              </a:rPr>
              <a:t>the poetic and dramatic scripts of the Gospels, we sometimes have Jesus’ actual words, and simple account of his actual deeds. We always have a presentation of words and actions that are true to the historical Jesus’ intentions as grasped by those closest to him.</a:t>
            </a:r>
          </a:p>
          <a:p>
            <a:r>
              <a:rPr lang="en-AU" sz="2000" b="1" dirty="0">
                <a:latin typeface="Bookman Old Style" panose="02050604050505020204" pitchFamily="18" charset="0"/>
              </a:rPr>
              <a:t>The implications of this for the Gospels as a literary form can be illustrated by comparing a photograph with a painted portrait.</a:t>
            </a:r>
          </a:p>
          <a:p>
            <a:r>
              <a:rPr lang="en-AU" sz="2000" b="1" dirty="0">
                <a:latin typeface="Bookman Old Style" panose="02050604050505020204" pitchFamily="18" charset="0"/>
              </a:rPr>
              <a:t>…The Gospels…are portraits of Jesus painted by people who loved him. How else could the authors communicate what they had seen and heard, and also what they had come to understand</a:t>
            </a:r>
            <a:r>
              <a:rPr lang="en-AU" sz="2000" b="1" dirty="0" smtClean="0">
                <a:latin typeface="Bookman Old Style" panose="02050604050505020204" pitchFamily="18" charset="0"/>
              </a:rPr>
              <a:t>?</a:t>
            </a:r>
          </a:p>
          <a:p>
            <a:pPr algn="r"/>
            <a:r>
              <a:rPr lang="en-AU" sz="2400" dirty="0" smtClean="0"/>
              <a:t>Father Michael Fallon MSC</a:t>
            </a:r>
            <a:endParaRPr lang="en-AU" sz="2400" dirty="0"/>
          </a:p>
          <a:p>
            <a:pPr algn="r"/>
            <a:endParaRPr lang="en-AU"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5901" y="1562786"/>
            <a:ext cx="2116680" cy="2585257"/>
          </a:xfrm>
          <a:prstGeom prst="rect">
            <a:avLst/>
          </a:prstGeom>
        </p:spPr>
      </p:pic>
    </p:spTree>
    <p:extLst>
      <p:ext uri="{BB962C8B-B14F-4D97-AF65-F5344CB8AC3E}">
        <p14:creationId xmlns:p14="http://schemas.microsoft.com/office/powerpoint/2010/main" val="314795108"/>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Organic">
  <a:themeElements>
    <a:clrScheme name="Organic">
      <a:dk1>
        <a:sysClr val="windowText" lastClr="000000"/>
      </a:dk1>
      <a:lt1>
        <a:sysClr val="window" lastClr="FFFFFF"/>
      </a:lt1>
      <a:dk2>
        <a:srgbClr val="212121"/>
      </a:dk2>
      <a:lt2>
        <a:srgbClr val="DADADA"/>
      </a:lt2>
      <a:accent1>
        <a:srgbClr val="83992A"/>
      </a:accent1>
      <a:accent2>
        <a:srgbClr val="3C9770"/>
      </a:accent2>
      <a:accent3>
        <a:srgbClr val="44709D"/>
      </a:accent3>
      <a:accent4>
        <a:srgbClr val="A23C33"/>
      </a:accent4>
      <a:accent5>
        <a:srgbClr val="D97828"/>
      </a:accent5>
      <a:accent6>
        <a:srgbClr val="DEB340"/>
      </a:accent6>
      <a:hlink>
        <a:srgbClr val="A8BF4D"/>
      </a:hlink>
      <a:folHlink>
        <a:srgbClr val="B4CA80"/>
      </a:folHlink>
    </a:clrScheme>
    <a:fontScheme name="Organic">
      <a:majorFont>
        <a:latin typeface="Garamond" panose="020204040303010108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aramond" panose="02020404030301010803"/>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rganic">
      <a:fillStyleLst>
        <a:solidFill>
          <a:schemeClr val="phClr"/>
        </a:solidFill>
        <a:gradFill rotWithShape="1">
          <a:gsLst>
            <a:gs pos="0">
              <a:schemeClr val="phClr">
                <a:tint val="60000"/>
                <a:lumMod val="110000"/>
              </a:schemeClr>
            </a:gs>
            <a:gs pos="100000">
              <a:schemeClr val="phClr">
                <a:tint val="82000"/>
              </a:schemeClr>
            </a:gs>
          </a:gsLst>
          <a:lin ang="5400000" scaled="0"/>
        </a:gradFill>
        <a:blipFill>
          <a:blip xmlns:r="http://schemas.openxmlformats.org/officeDocument/2006/relationships" r:embed="rId1">
            <a:duotone>
              <a:schemeClr val="phClr">
                <a:shade val="74000"/>
                <a:satMod val="130000"/>
                <a:lumMod val="90000"/>
              </a:schemeClr>
              <a:schemeClr val="phClr">
                <a:tint val="94000"/>
                <a:satMod val="120000"/>
                <a:lumMod val="104000"/>
              </a:schemeClr>
            </a:duotone>
          </a:blip>
          <a:tile tx="0" ty="0" sx="100000" sy="100000" flip="none" algn="tl"/>
        </a:blipFill>
      </a:fillStyleLst>
      <a:lnStyleLst>
        <a:ln w="9525"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38100" dist="254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98000"/>
              </a:schemeClr>
            </a:gs>
          </a:gsLst>
          <a:lin ang="5400000" scaled="0"/>
        </a:gradFill>
        <a:blipFill>
          <a:blip xmlns:r="http://schemas.openxmlformats.org/officeDocument/2006/relationships" r:embed="rId2"/>
          <a:stretch/>
        </a:blipFill>
      </a:bgFillStyleLst>
    </a:fmtScheme>
  </a:themeElements>
  <a:objectDefaults/>
  <a:extraClrSchemeLst/>
  <a:extLst>
    <a:ext uri="{05A4C25C-085E-4340-85A3-A5531E510DB2}">
      <thm15:themeFamily xmlns:thm15="http://schemas.microsoft.com/office/thememl/2012/main" name="Organic" id="{28CDC826-8792-45C0-861B-85EB3ADEDA33}" vid="{7DAC20F1-423D-49E2-BD0B-50532748BAD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1246</TotalTime>
  <Words>5908</Words>
  <Application>Microsoft Office PowerPoint</Application>
  <PresentationFormat>Widescreen</PresentationFormat>
  <Paragraphs>358</Paragraphs>
  <Slides>29</Slides>
  <Notes>29</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29</vt:i4>
      </vt:variant>
    </vt:vector>
  </HeadingPairs>
  <TitlesOfParts>
    <vt:vector size="36" baseType="lpstr">
      <vt:lpstr>Arial</vt:lpstr>
      <vt:lpstr>Arial Black</vt:lpstr>
      <vt:lpstr>Arial Narrow</vt:lpstr>
      <vt:lpstr>Bookman Old Style</vt:lpstr>
      <vt:lpstr>Calibri</vt:lpstr>
      <vt:lpstr>Garamond</vt:lpstr>
      <vt:lpstr>Organic</vt:lpstr>
      <vt:lpstr>The Catholic Community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Colin Dibdin</dc:creator>
  <cp:lastModifiedBy>Colin Dibdin</cp:lastModifiedBy>
  <cp:revision>122</cp:revision>
  <cp:lastPrinted>2024-09-05T05:34:35Z</cp:lastPrinted>
  <dcterms:created xsi:type="dcterms:W3CDTF">2024-08-22T03:17:29Z</dcterms:created>
  <dcterms:modified xsi:type="dcterms:W3CDTF">2024-09-05T05:35:54Z</dcterms:modified>
</cp:coreProperties>
</file>