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96" r:id="rId4"/>
  </p:sldMasterIdLst>
  <p:notesMasterIdLst>
    <p:notesMasterId r:id="rId25"/>
  </p:notesMasterIdLst>
  <p:handoutMasterIdLst>
    <p:handoutMasterId r:id="rId26"/>
  </p:handoutMasterIdLst>
  <p:sldIdLst>
    <p:sldId id="334" r:id="rId5"/>
    <p:sldId id="316" r:id="rId6"/>
    <p:sldId id="337" r:id="rId7"/>
    <p:sldId id="343" r:id="rId8"/>
    <p:sldId id="342" r:id="rId9"/>
    <p:sldId id="336" r:id="rId10"/>
    <p:sldId id="324" r:id="rId11"/>
    <p:sldId id="350" r:id="rId12"/>
    <p:sldId id="346" r:id="rId13"/>
    <p:sldId id="351" r:id="rId14"/>
    <p:sldId id="352" r:id="rId15"/>
    <p:sldId id="353" r:id="rId16"/>
    <p:sldId id="354" r:id="rId17"/>
    <p:sldId id="355" r:id="rId18"/>
    <p:sldId id="356" r:id="rId19"/>
    <p:sldId id="357" r:id="rId20"/>
    <p:sldId id="358" r:id="rId21"/>
    <p:sldId id="359" r:id="rId22"/>
    <p:sldId id="349" r:id="rId23"/>
    <p:sldId id="360"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4" autoAdjust="0"/>
    <p:restoredTop sz="84967" autoAdjust="0"/>
  </p:normalViewPr>
  <p:slideViewPr>
    <p:cSldViewPr snapToGrid="0">
      <p:cViewPr varScale="1">
        <p:scale>
          <a:sx n="54" d="100"/>
          <a:sy n="54" d="100"/>
        </p:scale>
        <p:origin x="682" y="45"/>
      </p:cViewPr>
      <p:guideLst>
        <p:guide orient="horz" pos="1392"/>
        <p:guide pos="7056"/>
        <p:guide orient="horz" pos="3168"/>
      </p:guideLst>
    </p:cSldViewPr>
  </p:slideViewPr>
  <p:outlineViewPr>
    <p:cViewPr>
      <p:scale>
        <a:sx n="33" d="100"/>
        <a:sy n="33" d="100"/>
      </p:scale>
      <p:origin x="0" y="-110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38" d="100"/>
          <a:sy n="38" d="100"/>
        </p:scale>
        <p:origin x="2438" y="4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E99E25-5B65-D93A-3010-8B947D67E65D}"/>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AEB28A-33CC-6CF5-1214-F2C3205F6790}"/>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3888634-FBA9-41D6-8B35-EE3A7D816B7C}" type="datetimeFigureOut">
              <a:rPr lang="en-US" smtClean="0"/>
              <a:t>1/16/2025</a:t>
            </a:fld>
            <a:endParaRPr lang="en-US" dirty="0"/>
          </a:p>
        </p:txBody>
      </p:sp>
      <p:sp>
        <p:nvSpPr>
          <p:cNvPr id="4" name="Footer Placeholder 3">
            <a:extLst>
              <a:ext uri="{FF2B5EF4-FFF2-40B4-BE49-F238E27FC236}">
                <a16:creationId xmlns:a16="http://schemas.microsoft.com/office/drawing/2014/main" id="{43D63414-6160-FF79-B3F6-CD615625C842}"/>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83E93F-BDEC-C5F7-2553-8324882C4193}"/>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97C78D2-97D1-4B37-BDD1-08A09BD4CA99}" type="slidenum">
              <a:rPr lang="en-US" smtClean="0"/>
              <a:t>‹#›</a:t>
            </a:fld>
            <a:endParaRPr lang="en-US" dirty="0"/>
          </a:p>
        </p:txBody>
      </p:sp>
    </p:spTree>
    <p:extLst>
      <p:ext uri="{BB962C8B-B14F-4D97-AF65-F5344CB8AC3E}">
        <p14:creationId xmlns:p14="http://schemas.microsoft.com/office/powerpoint/2010/main" val="236913595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EA28068-AFBD-4979-B752-9EB6F90B1386}" type="datetimeFigureOut">
              <a:rPr lang="en-US" smtClean="0"/>
              <a:t>1/16/2025</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a:t>
            </a:fld>
            <a:endParaRPr lang="en-US" dirty="0"/>
          </a:p>
        </p:txBody>
      </p:sp>
      <p:sp>
        <p:nvSpPr>
          <p:cNvPr id="5" name="Footer Placeholder 4"/>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801796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Edward Gibbon in chapter L of </a:t>
            </a:r>
            <a:r>
              <a:rPr lang="en-AU" b="1" i="1" dirty="0"/>
              <a:t>The Decline and Fall of the Roman Empire</a:t>
            </a:r>
            <a:r>
              <a:rPr lang="en-AU" b="1" dirty="0"/>
              <a:t> provides a history of “Mahomet” and concludes that after the Prophet moved to Medina “the means of persuasion had been tried, the season of forbearance was elapsed, and he was now commanded to propagate his religion by the sword, to destroy the monuments of idolatry, and, without regarding the sanctity of days or months, to pursue the unbelieving nations of the earth… “”.</a:t>
            </a:r>
          </a:p>
          <a:p>
            <a:r>
              <a:rPr lang="en-AU" b="1" dirty="0"/>
              <a:t>Gibbon, Edward, </a:t>
            </a:r>
            <a:r>
              <a:rPr lang="en-AU" b="1" i="1" dirty="0"/>
              <a:t>The History of the Decline and Fall of the Roman Empire: Abridged Edition. (</a:t>
            </a:r>
            <a:r>
              <a:rPr lang="en-AU" b="1" dirty="0"/>
              <a:t>Ed. &amp; Abridged by </a:t>
            </a:r>
            <a:r>
              <a:rPr lang="en-AU" b="1" dirty="0" err="1"/>
              <a:t>Womersley</a:t>
            </a:r>
            <a:r>
              <a:rPr lang="en-AU" b="1" dirty="0"/>
              <a:t>, David), Penguin, London, 2000 (Full edition first published 1776), Chapter L.</a:t>
            </a:r>
          </a:p>
          <a:p>
            <a:endParaRPr lang="en-AU" b="1" dirty="0" smtClean="0"/>
          </a:p>
          <a:p>
            <a:r>
              <a:rPr lang="en-AU" b="1" dirty="0"/>
              <a:t> “Gibbon wrote in the 18</a:t>
            </a:r>
            <a:r>
              <a:rPr lang="en-AU" b="1" baseline="30000" dirty="0"/>
              <a:t>th</a:t>
            </a:r>
            <a:r>
              <a:rPr lang="en-AU" b="1" dirty="0"/>
              <a:t> century, relying on the secondary sources available to him at that time.”</a:t>
            </a:r>
          </a:p>
          <a:p>
            <a:endParaRPr lang="en-AU" dirty="0"/>
          </a:p>
        </p:txBody>
      </p:sp>
      <p:sp>
        <p:nvSpPr>
          <p:cNvPr id="4" name="Slide Number Placeholder 3"/>
          <p:cNvSpPr>
            <a:spLocks noGrp="1"/>
          </p:cNvSpPr>
          <p:nvPr>
            <p:ph type="sldNum" sz="quarter" idx="10"/>
          </p:nvPr>
        </p:nvSpPr>
        <p:spPr/>
        <p:txBody>
          <a:bodyPr/>
          <a:lstStyle/>
          <a:p>
            <a:fld id="{D5939589-3E79-4C82-AA4A-FE78234FAA59}" type="slidenum">
              <a:rPr lang="en-US" smtClean="0"/>
              <a:t>10</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1374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856607"/>
            <a:ext cx="5438140" cy="3908614"/>
          </a:xfrm>
        </p:spPr>
        <p:txBody>
          <a:bodyPr/>
          <a:lstStyle/>
          <a:p>
            <a:pPr lvl="0"/>
            <a:r>
              <a:rPr lang="en-AU" b="1" dirty="0" smtClean="0"/>
              <a:t>What causes an intelligent, humble, conscientious, scholar like </a:t>
            </a:r>
            <a:r>
              <a:rPr lang="en-AU" b="1" dirty="0" err="1" smtClean="0"/>
              <a:t>Maulana</a:t>
            </a:r>
            <a:r>
              <a:rPr lang="en-AU" b="1" dirty="0" smtClean="0"/>
              <a:t> Muhammad Ali – whose other work I have found extraordinarily helpful in understanding the Religion of Islam – to “drop the ball” when writing about another religion.</a:t>
            </a:r>
          </a:p>
          <a:p>
            <a:pPr lvl="0"/>
            <a:endParaRPr lang="en-AU" b="1" dirty="0"/>
          </a:p>
          <a:p>
            <a:pPr lvl="0"/>
            <a:r>
              <a:rPr lang="en-AU" b="1" dirty="0" smtClean="0"/>
              <a:t>I assume it is because he did not take the other religion seriously – and had a possibly unconscious religious prejudice which affected the quality of his work in this case.</a:t>
            </a:r>
          </a:p>
          <a:p>
            <a:pPr lvl="0"/>
            <a:endParaRPr lang="en-AU" dirty="0"/>
          </a:p>
          <a:p>
            <a:pPr lvl="0"/>
            <a:r>
              <a:rPr lang="en-AU" dirty="0" smtClean="0"/>
              <a:t>Sources for further information available on request.</a:t>
            </a:r>
          </a:p>
          <a:p>
            <a:pPr lvl="0"/>
            <a:endParaRPr lang="en-AU" dirty="0"/>
          </a:p>
          <a:p>
            <a:endParaRPr lang="en-AU" dirty="0"/>
          </a:p>
        </p:txBody>
      </p:sp>
      <p:sp>
        <p:nvSpPr>
          <p:cNvPr id="4" name="Slide Number Placeholder 3"/>
          <p:cNvSpPr>
            <a:spLocks noGrp="1"/>
          </p:cNvSpPr>
          <p:nvPr>
            <p:ph type="sldNum" sz="quarter" idx="10"/>
          </p:nvPr>
        </p:nvSpPr>
        <p:spPr/>
        <p:txBody>
          <a:bodyPr/>
          <a:lstStyle/>
          <a:p>
            <a:fld id="{D5939589-3E79-4C82-AA4A-FE78234FAA59}" type="slidenum">
              <a:rPr lang="en-US" smtClean="0"/>
              <a:t>11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0119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dirty="0" smtClean="0"/>
              <a:t>Bernie Power claims </a:t>
            </a:r>
            <a:r>
              <a:rPr lang="en-AU" dirty="0"/>
              <a:t>to be helping the followers of </a:t>
            </a:r>
            <a:r>
              <a:rPr lang="en-AU" dirty="0" smtClean="0"/>
              <a:t>Jesus and Muhammad to </a:t>
            </a:r>
            <a:r>
              <a:rPr lang="en-AU" dirty="0"/>
              <a:t>understand </a:t>
            </a:r>
            <a:r>
              <a:rPr lang="en-AU" dirty="0" smtClean="0"/>
              <a:t>each </a:t>
            </a:r>
            <a:r>
              <a:rPr lang="en-AU" dirty="0"/>
              <a:t>other’s religion’s founder.</a:t>
            </a:r>
          </a:p>
          <a:p>
            <a:pPr lvl="0"/>
            <a:r>
              <a:rPr lang="en-AU" dirty="0"/>
              <a:t>Problems: </a:t>
            </a:r>
          </a:p>
          <a:p>
            <a:pPr lvl="1"/>
            <a:r>
              <a:rPr lang="en-AU" dirty="0"/>
              <a:t>His explanation for relying on the Hadiths</a:t>
            </a:r>
          </a:p>
          <a:p>
            <a:pPr lvl="1"/>
            <a:r>
              <a:rPr lang="en-AU" dirty="0"/>
              <a:t>His dismissal of the idea that “jihad” can simply mean individual struggle, not necessarily war.</a:t>
            </a:r>
          </a:p>
          <a:p>
            <a:pPr lvl="1"/>
            <a:r>
              <a:rPr lang="en-AU" dirty="0"/>
              <a:t>His presentation of battles without the ‘defensive wars only” context.</a:t>
            </a:r>
          </a:p>
          <a:p>
            <a:pPr lvl="1"/>
            <a:r>
              <a:rPr lang="en-AU" dirty="0"/>
              <a:t>His failure to present a </a:t>
            </a:r>
            <a:r>
              <a:rPr lang="en-AU" dirty="0" smtClean="0"/>
              <a:t>view </a:t>
            </a:r>
            <a:r>
              <a:rPr lang="en-AU" dirty="0"/>
              <a:t>of Muhammad that Muslims would recognise, compared to his success in providing a view of Jesus that </a:t>
            </a:r>
            <a:r>
              <a:rPr lang="en-AU" dirty="0" smtClean="0"/>
              <a:t>Christians </a:t>
            </a:r>
            <a:r>
              <a:rPr lang="en-AU" dirty="0"/>
              <a:t>would accept.</a:t>
            </a:r>
          </a:p>
          <a:p>
            <a:pPr lvl="1"/>
            <a:r>
              <a:rPr lang="en-AU" dirty="0"/>
              <a:t>The possibility of his missionary background affecting his scholarship.</a:t>
            </a:r>
          </a:p>
          <a:p>
            <a:r>
              <a:rPr lang="en-AU" dirty="0"/>
              <a:t> </a:t>
            </a:r>
          </a:p>
          <a:p>
            <a:endParaRPr lang="en-AU" dirty="0"/>
          </a:p>
        </p:txBody>
      </p:sp>
      <p:sp>
        <p:nvSpPr>
          <p:cNvPr id="4" name="Slide Number Placeholder 3"/>
          <p:cNvSpPr>
            <a:spLocks noGrp="1"/>
          </p:cNvSpPr>
          <p:nvPr>
            <p:ph type="sldNum" sz="quarter" idx="10"/>
          </p:nvPr>
        </p:nvSpPr>
        <p:spPr/>
        <p:txBody>
          <a:bodyPr/>
          <a:lstStyle/>
          <a:p>
            <a:fld id="{D5939589-3E79-4C82-AA4A-FE78234FAA59}" type="slidenum">
              <a:rPr lang="en-US" smtClean="0"/>
              <a:t>12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43843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Michael Fallon argues in the section called “Texts that give divine authorisation for the use of force to propagate Islam”, correctly I believe, that “Many texts speak of the use of force…Sometimes the focus is on defence” but he might be NOT correct where he quotes passage from the Qur’an to illustrate his conclusion that “Waging war is not restricted to defence”.</a:t>
            </a:r>
          </a:p>
          <a:p>
            <a:r>
              <a:rPr lang="en-AU" dirty="0"/>
              <a:t> </a:t>
            </a:r>
          </a:p>
          <a:p>
            <a:r>
              <a:rPr lang="en-AU" b="1" dirty="0"/>
              <a:t>Strengths of Father Fallon’s book: He focussed on the scriptures instead of traditions. He uses a reputable translation called The Study Qur’an. He looks at context. He writes with sympathy. He promotes peace and understanding.</a:t>
            </a:r>
          </a:p>
          <a:p>
            <a:r>
              <a:rPr lang="en-AU" b="1" dirty="0"/>
              <a:t>A problem is that Michael neglects a resource at his fingertips, namely The commentary throughout The Study Qur’an, and the Essay at the back of the Study Qur’an  by Caner </a:t>
            </a:r>
            <a:r>
              <a:rPr lang="en-AU" b="1" dirty="0" err="1"/>
              <a:t>Dagli</a:t>
            </a:r>
            <a:r>
              <a:rPr lang="en-AU" b="1" dirty="0"/>
              <a:t> “Conquest and Conversion, War and Peace in the Quran”. </a:t>
            </a:r>
            <a:r>
              <a:rPr lang="en-AU" dirty="0"/>
              <a:t>These are in Michael’s source Qur’an. There is one reference to Caner </a:t>
            </a:r>
            <a:r>
              <a:rPr lang="en-AU" dirty="0" err="1"/>
              <a:t>Dagli’s</a:t>
            </a:r>
            <a:r>
              <a:rPr lang="en-AU" dirty="0"/>
              <a:t> essay but only in regard to a hadith, not the Qur’an verses that Michael quotes in his paper. The gist of Caner </a:t>
            </a:r>
            <a:r>
              <a:rPr lang="en-AU" dirty="0" err="1"/>
              <a:t>Dagli’s</a:t>
            </a:r>
            <a:r>
              <a:rPr lang="en-AU" dirty="0"/>
              <a:t> analysis is that Islamic law prohibits aggression and is about “the maintenance and protection of life and the rights that people need to live in a just society.</a:t>
            </a:r>
          </a:p>
          <a:p>
            <a:r>
              <a:rPr lang="en-AU" dirty="0"/>
              <a:t>Caner </a:t>
            </a:r>
            <a:r>
              <a:rPr lang="en-AU" dirty="0" err="1"/>
              <a:t>Dagli’s</a:t>
            </a:r>
            <a:r>
              <a:rPr lang="en-AU" dirty="0"/>
              <a:t> analysis not new. See for example </a:t>
            </a:r>
            <a:r>
              <a:rPr lang="en-AU" dirty="0" err="1"/>
              <a:t>Maulana</a:t>
            </a:r>
            <a:r>
              <a:rPr lang="en-AU" dirty="0"/>
              <a:t> Muhammad </a:t>
            </a:r>
            <a:r>
              <a:rPr lang="en-AU" dirty="0" err="1"/>
              <a:t>Dagli’s</a:t>
            </a:r>
            <a:r>
              <a:rPr lang="en-AU" dirty="0"/>
              <a:t> book “The Religion of Islam” (chapter on Jihad) in which he demonstrates that “</a:t>
            </a:r>
            <a:r>
              <a:rPr lang="en-AU" i="1" dirty="0"/>
              <a:t>…the spread of Islam by force”, is a thing of which no trace can be found in the Holy </a:t>
            </a:r>
            <a:r>
              <a:rPr lang="en-AU" i="1" dirty="0" err="1"/>
              <a:t>Qur’án</a:t>
            </a:r>
            <a:r>
              <a:rPr lang="en-AU" i="1" dirty="0"/>
              <a:t>. </a:t>
            </a:r>
            <a:r>
              <a:rPr lang="en-AU" dirty="0"/>
              <a:t>”  </a:t>
            </a:r>
          </a:p>
          <a:p>
            <a:r>
              <a:rPr lang="en-AU" dirty="0"/>
              <a:t>See also the interfaith talk by Prof Halim </a:t>
            </a:r>
            <a:r>
              <a:rPr lang="en-AU" dirty="0" err="1"/>
              <a:t>Rane</a:t>
            </a:r>
            <a:r>
              <a:rPr lang="en-AU" dirty="0"/>
              <a:t> on “</a:t>
            </a:r>
            <a:r>
              <a:rPr lang="en-AU" b="1" dirty="0"/>
              <a:t>Covenants in Islam: What they mean for peaceful coexistence”</a:t>
            </a:r>
            <a:r>
              <a:rPr lang="en-AU" dirty="0"/>
              <a:t>.</a:t>
            </a:r>
          </a:p>
          <a:p>
            <a:r>
              <a:rPr lang="en-AU" dirty="0"/>
              <a:t> </a:t>
            </a:r>
          </a:p>
          <a:p>
            <a:pPr lvl="0"/>
            <a:r>
              <a:rPr lang="en-AU" b="1" dirty="0"/>
              <a:t>Michael Fallon’s paper: relevance to history: </a:t>
            </a:r>
            <a:r>
              <a:rPr lang="en-AU" dirty="0"/>
              <a:t>Missed opportunity to read or refer to paper in the study Quran.</a:t>
            </a:r>
          </a:p>
          <a:p>
            <a:pPr lvl="0"/>
            <a:r>
              <a:rPr lang="en-AU" dirty="0"/>
              <a:t>Correct in saying the message of the new Testament is different from that of the Quran in regard to peace and use of force, however…. not only Michael Fallon but all of Christianity missed the opportunity for a progressive revelation of God path towards peace.</a:t>
            </a:r>
          </a:p>
          <a:p>
            <a:r>
              <a:rPr lang="en-AU" dirty="0"/>
              <a:t> </a:t>
            </a:r>
          </a:p>
          <a:p>
            <a:endParaRPr lang="en-AU" dirty="0"/>
          </a:p>
        </p:txBody>
      </p:sp>
      <p:sp>
        <p:nvSpPr>
          <p:cNvPr id="4" name="Slide Number Placeholder 3"/>
          <p:cNvSpPr>
            <a:spLocks noGrp="1"/>
          </p:cNvSpPr>
          <p:nvPr>
            <p:ph type="sldNum" sz="quarter" idx="10"/>
          </p:nvPr>
        </p:nvSpPr>
        <p:spPr/>
        <p:txBody>
          <a:bodyPr/>
          <a:lstStyle/>
          <a:p>
            <a:fld id="{D5939589-3E79-4C82-AA4A-FE78234FAA59}" type="slidenum">
              <a:rPr lang="en-US" smtClean="0"/>
              <a:t>13</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73634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5"/>
            <a:ext cx="5438140" cy="4881424"/>
          </a:xfrm>
        </p:spPr>
        <p:txBody>
          <a:bodyPr/>
          <a:lstStyle/>
          <a:p>
            <a:r>
              <a:rPr lang="en-AU" b="1" dirty="0"/>
              <a:t>In </a:t>
            </a:r>
            <a:r>
              <a:rPr lang="en-AU" b="1" i="1" dirty="0"/>
              <a:t>The History of Jihad: from Muhammad to Isis</a:t>
            </a:r>
            <a:r>
              <a:rPr lang="en-AU" b="1" dirty="0"/>
              <a:t>, Robert Spencer begins by stating that “The beginnings of </a:t>
            </a:r>
            <a:r>
              <a:rPr lang="en-AU" b="1" dirty="0" err="1"/>
              <a:t>Islám</a:t>
            </a:r>
            <a:r>
              <a:rPr lang="en-AU" b="1" dirty="0"/>
              <a:t> are shrouded in mystery. There are thousands upon thousands of reports (hadith) of the words and deeds of </a:t>
            </a:r>
            <a:r>
              <a:rPr lang="en-AU" b="1" dirty="0" err="1"/>
              <a:t>Islám’s</a:t>
            </a:r>
            <a:r>
              <a:rPr lang="en-AU" b="1" dirty="0"/>
              <a:t> Prophet Muhammad, </a:t>
            </a:r>
            <a:r>
              <a:rPr lang="en-AU" dirty="0" smtClean="0"/>
              <a:t>…</a:t>
            </a:r>
            <a:r>
              <a:rPr lang="en-AU" b="1" dirty="0" smtClean="0"/>
              <a:t>Spencer </a:t>
            </a:r>
            <a:r>
              <a:rPr lang="en-AU" b="1" dirty="0"/>
              <a:t>selects from those hadith in a way that portrays </a:t>
            </a:r>
            <a:r>
              <a:rPr lang="en-AU" b="1" dirty="0" err="1"/>
              <a:t>Muḥammad</a:t>
            </a:r>
            <a:r>
              <a:rPr lang="en-AU" b="1" dirty="0"/>
              <a:t> quite unfavourably to his readers. He justifies this approach by explaining that many Muslims today act upon beliefs which are based on the hadith regardless of their truth value. </a:t>
            </a:r>
          </a:p>
          <a:p>
            <a:r>
              <a:rPr lang="en-AU" dirty="0"/>
              <a:t> </a:t>
            </a:r>
          </a:p>
          <a:p>
            <a:r>
              <a:rPr lang="en-AU" b="1" dirty="0"/>
              <a:t>Yet in selecting which stories about </a:t>
            </a:r>
            <a:r>
              <a:rPr lang="en-AU" b="1" dirty="0" err="1"/>
              <a:t>Muḥammad</a:t>
            </a:r>
            <a:r>
              <a:rPr lang="en-AU" b="1" dirty="0"/>
              <a:t> to recount in his book, Spencer seems to lack an interest in the circumstances. An example is the account of the punishment imposed on a Jewish tribe, the </a:t>
            </a:r>
            <a:r>
              <a:rPr lang="en-AU" b="1" dirty="0" err="1"/>
              <a:t>Banu</a:t>
            </a:r>
            <a:r>
              <a:rPr lang="en-AU" b="1" dirty="0"/>
              <a:t> Qurayza. Spencer does not mention that they imperilled the lives of the inhabitants of Medina by breaking a treaty and siding with the attacking Meccan army. The relentless hostility of </a:t>
            </a:r>
            <a:r>
              <a:rPr lang="en-AU" b="1" dirty="0" err="1"/>
              <a:t>Muḥammad’s</a:t>
            </a:r>
            <a:r>
              <a:rPr lang="en-AU" b="1" dirty="0"/>
              <a:t> enemies is apparently not worth mentioning in this “history of Jihad”. Nor does Spencer imagine the consequences if the nascent Muslim community had decided to forgive the aforementioned breach. This historical context is well known to those who care to research the incident. It can be read, for example, in </a:t>
            </a:r>
            <a:r>
              <a:rPr lang="en-AU" b="1" i="1" dirty="0"/>
              <a:t>The </a:t>
            </a:r>
            <a:r>
              <a:rPr lang="en-AU" b="1" i="1" dirty="0" err="1"/>
              <a:t>Beliefnet</a:t>
            </a:r>
            <a:r>
              <a:rPr lang="en-AU" b="1" i="1" dirty="0"/>
              <a:t> Guide to </a:t>
            </a:r>
            <a:r>
              <a:rPr lang="en-AU" b="1" i="1" dirty="0" err="1"/>
              <a:t>Islám</a:t>
            </a:r>
            <a:r>
              <a:rPr lang="en-AU" b="1" dirty="0"/>
              <a:t> by </a:t>
            </a:r>
            <a:r>
              <a:rPr lang="en-AU" b="1" dirty="0" err="1"/>
              <a:t>Hesham</a:t>
            </a:r>
            <a:r>
              <a:rPr lang="en-AU" b="1" dirty="0"/>
              <a:t> A </a:t>
            </a:r>
            <a:r>
              <a:rPr lang="en-AU" b="1" dirty="0" err="1"/>
              <a:t>Hassaballa</a:t>
            </a:r>
            <a:r>
              <a:rPr lang="en-AU" b="1" dirty="0"/>
              <a:t> and </a:t>
            </a:r>
            <a:r>
              <a:rPr lang="en-AU" b="1" dirty="0" err="1"/>
              <a:t>Kabir</a:t>
            </a:r>
            <a:r>
              <a:rPr lang="en-AU" b="1" dirty="0"/>
              <a:t> </a:t>
            </a:r>
            <a:r>
              <a:rPr lang="en-AU" b="1" dirty="0" err="1"/>
              <a:t>Helminski</a:t>
            </a:r>
            <a:r>
              <a:rPr lang="en-AU" b="1" dirty="0" smtClean="0"/>
              <a:t>.</a:t>
            </a:r>
            <a:endParaRPr lang="en-AU" dirty="0"/>
          </a:p>
          <a:p>
            <a:endParaRPr lang="en-AU" dirty="0"/>
          </a:p>
          <a:p>
            <a:r>
              <a:rPr lang="en-AU" b="1" dirty="0"/>
              <a:t>Essentially Spencer is admitting that he does not want to subject his views to expert scrutiny, but is happy to have them published and consumed by a less critical audience.</a:t>
            </a:r>
          </a:p>
          <a:p>
            <a:endParaRPr lang="en-AU" dirty="0"/>
          </a:p>
        </p:txBody>
      </p:sp>
      <p:sp>
        <p:nvSpPr>
          <p:cNvPr id="4" name="Slide Number Placeholder 3"/>
          <p:cNvSpPr>
            <a:spLocks noGrp="1"/>
          </p:cNvSpPr>
          <p:nvPr>
            <p:ph type="sldNum" sz="quarter" idx="10"/>
          </p:nvPr>
        </p:nvSpPr>
        <p:spPr/>
        <p:txBody>
          <a:bodyPr/>
          <a:lstStyle/>
          <a:p>
            <a:fld id="{D5939589-3E79-4C82-AA4A-FE78234FAA59}" type="slidenum">
              <a:rPr lang="en-US" smtClean="0"/>
              <a:t>14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42632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The examples we have just looked at do not only tell us something about scholars and writers. They tell us something about ourselves, and our community, and our institutions.</a:t>
            </a:r>
          </a:p>
          <a:p>
            <a:endParaRPr lang="en-AU" b="1" dirty="0"/>
          </a:p>
          <a:p>
            <a:r>
              <a:rPr lang="en-AU" b="1" dirty="0" smtClean="0"/>
              <a:t>We read earlier that research done by others determines most of what we believe. We have seen that if we are not independent seekers of the truth then we can fall into prejudice, and that can cause us to not care about the truth, or to reject it, or worse to react violently to it.</a:t>
            </a:r>
          </a:p>
          <a:p>
            <a:endParaRPr lang="en-AU" b="1" dirty="0"/>
          </a:p>
          <a:p>
            <a:r>
              <a:rPr lang="en-AU" dirty="0"/>
              <a:t>Mine is not an academic </a:t>
            </a:r>
            <a:r>
              <a:rPr lang="en-AU" dirty="0" smtClean="0"/>
              <a:t>critique of the 5 writers reviewed. </a:t>
            </a:r>
            <a:r>
              <a:rPr lang="en-AU" dirty="0"/>
              <a:t>I’m not claiming to be a expert who could do that. Rather, just pointing out that has readers we should be using our critical thinking. That is, if the subject is important we should ask ourselves questions and suspend judgement until where have looked a little deeper. Or a lot deeper depending on our interest and the practical implications. If what we read is going to reinforce prejudice. And of course this applies 1000 times more to social media which enable everyone to publish and influence other people‘s views</a:t>
            </a:r>
            <a:r>
              <a:rPr lang="en-AU" dirty="0" smtClean="0"/>
              <a:t>.</a:t>
            </a:r>
            <a:endParaRPr lang="en-AU" b="1" dirty="0"/>
          </a:p>
        </p:txBody>
      </p:sp>
      <p:sp>
        <p:nvSpPr>
          <p:cNvPr id="4" name="Slide Number Placeholder 3"/>
          <p:cNvSpPr>
            <a:spLocks noGrp="1"/>
          </p:cNvSpPr>
          <p:nvPr>
            <p:ph type="sldNum" sz="quarter" idx="10"/>
          </p:nvPr>
        </p:nvSpPr>
        <p:spPr/>
        <p:txBody>
          <a:bodyPr/>
          <a:lstStyle/>
          <a:p>
            <a:fld id="{D5939589-3E79-4C82-AA4A-FE78234FAA59}" type="slidenum">
              <a:rPr lang="en-US" smtClean="0"/>
              <a:t>15</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03958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b="1" dirty="0"/>
              <a:t>See letter to the World’s religious </a:t>
            </a:r>
            <a:r>
              <a:rPr lang="en-AU" b="1" dirty="0" smtClean="0"/>
              <a:t>leaders April 2022. </a:t>
            </a:r>
          </a:p>
          <a:p>
            <a:pPr lvl="0"/>
            <a:endParaRPr lang="en-AU" b="1" dirty="0" smtClean="0"/>
          </a:p>
          <a:p>
            <a:pPr lvl="0"/>
            <a:r>
              <a:rPr lang="en-AU" b="1" dirty="0" smtClean="0"/>
              <a:t>Why </a:t>
            </a:r>
            <a:r>
              <a:rPr lang="en-AU" b="1" dirty="0"/>
              <a:t>is it addressed to leaders? </a:t>
            </a:r>
            <a:r>
              <a:rPr lang="en-AU" b="1" dirty="0" smtClean="0"/>
              <a:t>:</a:t>
            </a:r>
          </a:p>
          <a:p>
            <a:pPr marL="171450" lvl="0" indent="-171450">
              <a:buFont typeface="Arial" panose="020B0604020202020204" pitchFamily="34" charset="0"/>
              <a:buChar char="•"/>
            </a:pPr>
            <a:r>
              <a:rPr lang="en-AU" b="1" dirty="0"/>
              <a:t>Religious leaders (scholars of text and doctrine) </a:t>
            </a:r>
            <a:r>
              <a:rPr lang="en-AU" b="1" dirty="0" smtClean="0"/>
              <a:t>have a long history of rejecting God’s messengers and </a:t>
            </a:r>
            <a:r>
              <a:rPr lang="en-AU" b="1" dirty="0"/>
              <a:t>prophets (</a:t>
            </a:r>
            <a:r>
              <a:rPr lang="en-AU" b="1" dirty="0" err="1"/>
              <a:t>eg</a:t>
            </a:r>
            <a:r>
              <a:rPr lang="en-AU" b="1" dirty="0"/>
              <a:t> Christ)</a:t>
            </a:r>
          </a:p>
          <a:p>
            <a:pPr marL="171450" lvl="0" indent="-171450">
              <a:buFont typeface="Arial" panose="020B0604020202020204" pitchFamily="34" charset="0"/>
              <a:buChar char="•"/>
            </a:pPr>
            <a:r>
              <a:rPr lang="en-AU" b="1" dirty="0" smtClean="0"/>
              <a:t>Religious leaders lead communities </a:t>
            </a:r>
            <a:r>
              <a:rPr lang="en-AU" b="1" dirty="0"/>
              <a:t>where individuals feel safe by believing the same things, and don’t have to confront their own confirmation biases. And because if leaders </a:t>
            </a:r>
            <a:r>
              <a:rPr lang="en-AU" b="1" dirty="0" smtClean="0"/>
              <a:t>courageously address </a:t>
            </a:r>
            <a:r>
              <a:rPr lang="en-AU" b="1" dirty="0"/>
              <a:t>the issue of religious prejudice then </a:t>
            </a:r>
            <a:r>
              <a:rPr lang="en-AU" b="1" dirty="0" smtClean="0"/>
              <a:t> it will be easier for their religious communities to </a:t>
            </a:r>
            <a:r>
              <a:rPr lang="en-AU" b="1" dirty="0"/>
              <a:t>do the same.</a:t>
            </a:r>
          </a:p>
          <a:p>
            <a:endParaRPr lang="en-AU" dirty="0"/>
          </a:p>
        </p:txBody>
      </p:sp>
      <p:sp>
        <p:nvSpPr>
          <p:cNvPr id="4" name="Slide Number Placeholder 3"/>
          <p:cNvSpPr>
            <a:spLocks noGrp="1"/>
          </p:cNvSpPr>
          <p:nvPr>
            <p:ph type="sldNum" sz="quarter" idx="10"/>
          </p:nvPr>
        </p:nvSpPr>
        <p:spPr/>
        <p:txBody>
          <a:bodyPr/>
          <a:lstStyle/>
          <a:p>
            <a:fld id="{D5939589-3E79-4C82-AA4A-FE78234FAA59}" type="slidenum">
              <a:rPr lang="en-US" smtClean="0"/>
              <a:t>16</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62651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b="1" dirty="0"/>
              <a:t>Role of community</a:t>
            </a:r>
            <a:endParaRPr lang="en-AU" dirty="0"/>
          </a:p>
          <a:p>
            <a:pPr marL="171450" indent="-171450">
              <a:buFont typeface="Arial" panose="020B0604020202020204" pitchFamily="34" charset="0"/>
              <a:buChar char="•"/>
            </a:pPr>
            <a:r>
              <a:rPr lang="en-AU" dirty="0" smtClean="0"/>
              <a:t>Insecurity and fear:</a:t>
            </a:r>
          </a:p>
          <a:p>
            <a:pPr marL="628650" lvl="1" indent="-171450">
              <a:buFont typeface="Arial" panose="020B0604020202020204" pitchFamily="34" charset="0"/>
              <a:buChar char="•"/>
            </a:pPr>
            <a:r>
              <a:rPr lang="en-AU" dirty="0" smtClean="0"/>
              <a:t>Confirmation </a:t>
            </a:r>
            <a:r>
              <a:rPr lang="en-AU" dirty="0"/>
              <a:t>bias comes from </a:t>
            </a:r>
            <a:r>
              <a:rPr lang="en-AU" dirty="0" smtClean="0"/>
              <a:t>fear of new information, (see next slide) which </a:t>
            </a:r>
            <a:r>
              <a:rPr lang="en-AU" dirty="0"/>
              <a:t>comes from insecurity. Me against the world. My theories are impervious. I feel secure if I join a like-minded community</a:t>
            </a:r>
          </a:p>
          <a:p>
            <a:pPr marL="628650" lvl="1" indent="-171450">
              <a:buFont typeface="Arial" panose="020B0604020202020204" pitchFamily="34" charset="0"/>
              <a:buChar char="•"/>
            </a:pPr>
            <a:r>
              <a:rPr lang="en-AU" dirty="0"/>
              <a:t>We can reduce fear when we create communities where we feel secure and when we feel secure, we can allow our personal theories to be challenged.</a:t>
            </a:r>
          </a:p>
          <a:p>
            <a:pPr marL="171450" lvl="0" indent="-171450">
              <a:buFont typeface="Arial" panose="020B0604020202020204" pitchFamily="34" charset="0"/>
              <a:buChar char="•"/>
            </a:pPr>
            <a:r>
              <a:rPr lang="en-AU" b="1" dirty="0" smtClean="0"/>
              <a:t>Jane </a:t>
            </a:r>
            <a:r>
              <a:rPr lang="en-AU" b="1" dirty="0"/>
              <a:t>Elliott “Blue Eyes Brown Eyes” class experiment</a:t>
            </a:r>
            <a:endParaRPr lang="en-AU" dirty="0"/>
          </a:p>
          <a:p>
            <a:r>
              <a:rPr lang="en-AU" b="1" dirty="0"/>
              <a:t> </a:t>
            </a:r>
            <a:endParaRPr lang="en-AU" dirty="0"/>
          </a:p>
          <a:p>
            <a:endParaRPr lang="en-AU" dirty="0"/>
          </a:p>
        </p:txBody>
      </p:sp>
      <p:sp>
        <p:nvSpPr>
          <p:cNvPr id="4" name="Slide Number Placeholder 3"/>
          <p:cNvSpPr>
            <a:spLocks noGrp="1"/>
          </p:cNvSpPr>
          <p:nvPr>
            <p:ph type="sldNum" sz="quarter" idx="10"/>
          </p:nvPr>
        </p:nvSpPr>
        <p:spPr/>
        <p:txBody>
          <a:bodyPr/>
          <a:lstStyle/>
          <a:p>
            <a:fld id="{D5939589-3E79-4C82-AA4A-FE78234FAA59}" type="slidenum">
              <a:rPr lang="en-US" smtClean="0"/>
              <a:t>17</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11089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See with own </a:t>
            </a:r>
            <a:r>
              <a:rPr lang="en-AU" dirty="0" err="1"/>
              <a:t>eyes.If</a:t>
            </a:r>
            <a:r>
              <a:rPr lang="en-AU" dirty="0"/>
              <a:t> you don’t know then hold it in suspension and say when talking about it. Say where you heard it instead of saying it’s true.</a:t>
            </a:r>
          </a:p>
          <a:p>
            <a:endParaRPr lang="en-AU" dirty="0" smtClean="0"/>
          </a:p>
          <a:p>
            <a:pPr lvl="0"/>
            <a:r>
              <a:rPr lang="en-AU" b="1" dirty="0" smtClean="0"/>
              <a:t>Confirmation bias</a:t>
            </a:r>
            <a:r>
              <a:rPr lang="en-AU" b="1" dirty="0"/>
              <a:t> </a:t>
            </a:r>
            <a:endParaRPr lang="en-AU" dirty="0"/>
          </a:p>
          <a:p>
            <a:r>
              <a:rPr lang="en-AU" dirty="0"/>
              <a:t>Morton is describing something which affects all humans. It makes life easier to block out uncomfortable information and not to spend much time questioning one’s beliefs. Generally that’s not too much of a problem, unless it causes us to dismiss something </a:t>
            </a:r>
            <a:r>
              <a:rPr lang="en-AU" dirty="0" smtClean="0"/>
              <a:t>important</a:t>
            </a:r>
          </a:p>
          <a:p>
            <a:endParaRPr lang="en-AU" dirty="0"/>
          </a:p>
          <a:p>
            <a:r>
              <a:rPr lang="en-AU" dirty="0" smtClean="0"/>
              <a:t>Morton’s Demon </a:t>
            </a:r>
            <a:r>
              <a:rPr lang="en-AU" dirty="0"/>
              <a:t>last </a:t>
            </a:r>
            <a:r>
              <a:rPr lang="en-AU" dirty="0" smtClean="0"/>
              <a:t>paragraph:</a:t>
            </a:r>
          </a:p>
          <a:p>
            <a:pPr lvl="1"/>
            <a:r>
              <a:rPr lang="en-AU" dirty="0" smtClean="0"/>
              <a:t>“</a:t>
            </a:r>
            <a:r>
              <a:rPr lang="en-AU" dirty="0"/>
              <a:t>After years of weariness, the philanthropic individual dies of fatigue”. </a:t>
            </a:r>
            <a:endParaRPr lang="en-AU" dirty="0" smtClean="0"/>
          </a:p>
          <a:p>
            <a:r>
              <a:rPr lang="en-AU" dirty="0" smtClean="0"/>
              <a:t>Beautifully </a:t>
            </a:r>
            <a:r>
              <a:rPr lang="en-AU" dirty="0"/>
              <a:t>expressed. I used to be like that. I imagined that every one could or should, and eventually would, see reason. Now I believe that </a:t>
            </a:r>
            <a:r>
              <a:rPr lang="en-AU" b="1" dirty="0"/>
              <a:t>people are only reasonable if they are comfortable within </a:t>
            </a:r>
            <a:r>
              <a:rPr lang="en-AU" b="1" dirty="0" smtClean="0"/>
              <a:t>themselves</a:t>
            </a:r>
            <a:r>
              <a:rPr lang="en-AU" dirty="0"/>
              <a:t> </a:t>
            </a:r>
            <a:r>
              <a:rPr lang="en-AU" dirty="0" smtClean="0"/>
              <a:t>and with the person talking to them. </a:t>
            </a:r>
            <a:r>
              <a:rPr lang="en-AU" dirty="0"/>
              <a:t>There’s a good book by </a:t>
            </a:r>
            <a:r>
              <a:rPr lang="en-AU" b="1" dirty="0"/>
              <a:t>Hugh Mackay called “Why don’t people listen?”</a:t>
            </a:r>
            <a:r>
              <a:rPr lang="en-AU" dirty="0"/>
              <a:t> </a:t>
            </a:r>
          </a:p>
        </p:txBody>
      </p:sp>
      <p:sp>
        <p:nvSpPr>
          <p:cNvPr id="4" name="Slide Number Placeholder 3"/>
          <p:cNvSpPr>
            <a:spLocks noGrp="1"/>
          </p:cNvSpPr>
          <p:nvPr>
            <p:ph type="sldNum" sz="quarter" idx="10"/>
          </p:nvPr>
        </p:nvSpPr>
        <p:spPr/>
        <p:txBody>
          <a:bodyPr/>
          <a:lstStyle/>
          <a:p>
            <a:fld id="{D5939589-3E79-4C82-AA4A-FE78234FAA59}" type="slidenum">
              <a:rPr lang="en-US" smtClean="0"/>
              <a:t>18</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90899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b="1" dirty="0"/>
              <a:t>Transformation through the guidance and perception that comes from God’s revelations.</a:t>
            </a:r>
            <a:endParaRPr lang="en-AU" dirty="0"/>
          </a:p>
          <a:p>
            <a:pPr lvl="0"/>
            <a:r>
              <a:rPr lang="en-AU" dirty="0"/>
              <a:t>Some wrong ways because ineffective or impossible:</a:t>
            </a:r>
          </a:p>
          <a:p>
            <a:pPr lvl="1"/>
            <a:r>
              <a:rPr lang="en-AU" dirty="0"/>
              <a:t>1.parents leave children to investigate for themselves without teaching them how to judge and perceive with </a:t>
            </a:r>
            <a:r>
              <a:rPr lang="en-AU" dirty="0" err="1"/>
              <a:t>fairne</a:t>
            </a:r>
            <a:r>
              <a:rPr lang="en-AU" dirty="0"/>
              <a:t> or to with their own eyes</a:t>
            </a:r>
          </a:p>
          <a:p>
            <a:pPr lvl="1"/>
            <a:r>
              <a:rPr lang="en-AU" dirty="0"/>
              <a:t>2 try and learn The religions in detail and make an intellectual choice.</a:t>
            </a:r>
          </a:p>
          <a:p>
            <a:pPr lvl="0"/>
            <a:r>
              <a:rPr lang="en-AU" dirty="0"/>
              <a:t>Better:</a:t>
            </a:r>
          </a:p>
          <a:p>
            <a:pPr lvl="1"/>
            <a:r>
              <a:rPr lang="en-AU" dirty="0"/>
              <a:t>the Seven Valleys is better way. And the KI </a:t>
            </a:r>
            <a:r>
              <a:rPr lang="en-AU" dirty="0" err="1"/>
              <a:t>iqan</a:t>
            </a:r>
            <a:r>
              <a:rPr lang="en-AU" dirty="0"/>
              <a:t> What it means to be a seeker. Develop our spiritual perception (</a:t>
            </a:r>
            <a:r>
              <a:rPr lang="en-AU" dirty="0" err="1"/>
              <a:t>Ruhi</a:t>
            </a:r>
            <a:r>
              <a:rPr lang="en-AU" dirty="0"/>
              <a:t> book 9 looks at this) and be aware of our faults and educate ourselves</a:t>
            </a:r>
          </a:p>
          <a:p>
            <a:pPr lvl="0"/>
            <a:r>
              <a:rPr lang="en-AU" dirty="0"/>
              <a:t>Overcoming prejudice is not only an intellectual process but also enables a new perception: “Then will the manifold </a:t>
            </a:r>
            <a:r>
              <a:rPr lang="en-AU" dirty="0" err="1"/>
              <a:t>favors</a:t>
            </a:r>
            <a:r>
              <a:rPr lang="en-AU" dirty="0"/>
              <a:t> and outpouring grace of the holy and everlasting Spirit confer such new life upon the seeker that he will find himself endowed with a new eye, a new ear, a new heart and a new mind…”</a:t>
            </a:r>
          </a:p>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19</a:t>
            </a:fld>
            <a:endParaRPr lang="en-US" dirty="0"/>
          </a:p>
        </p:txBody>
      </p:sp>
      <p:sp>
        <p:nvSpPr>
          <p:cNvPr id="5" name="Footer Placeholder 4"/>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613364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the next 20 or 30 minutes we will look, hopefully with compassionate eye, at five examples of published scholarship (some academic, some religious, some popular) in which the writer has presented an unjustifiably negative view about one or other religion. Religions are not immune from being studied and criticised. However I have chosen examples where I believe religious prejudice has negatively affected the quality of the scholarship.</a:t>
            </a:r>
          </a:p>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2</a:t>
            </a:fld>
            <a:endParaRPr lang="en-US" dirty="0"/>
          </a:p>
        </p:txBody>
      </p:sp>
      <p:sp>
        <p:nvSpPr>
          <p:cNvPr id="5" name="Footer Placeholder 4"/>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466773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Q&amp;A and Discussion</a:t>
            </a:r>
          </a:p>
          <a:p>
            <a:endParaRPr lang="en-AU" dirty="0"/>
          </a:p>
          <a:p>
            <a:r>
              <a:rPr lang="en-AU" dirty="0" smtClean="0"/>
              <a:t>Optional stories:</a:t>
            </a:r>
          </a:p>
          <a:p>
            <a:pPr marL="171450" lvl="0" indent="-171450">
              <a:buFont typeface="Arial" panose="020B0604020202020204" pitchFamily="34" charset="0"/>
              <a:buChar char="•"/>
            </a:pPr>
            <a:r>
              <a:rPr lang="en-AU" b="1" dirty="0" smtClean="0"/>
              <a:t>Alice Buffett </a:t>
            </a:r>
            <a:r>
              <a:rPr lang="en-AU" dirty="0" smtClean="0"/>
              <a:t>/ Fear of being led astray (the devil? Disloyalty to Christ?)</a:t>
            </a:r>
            <a:endParaRPr lang="en-AU" dirty="0"/>
          </a:p>
          <a:p>
            <a:pPr marL="171450" lvl="0" indent="-171450">
              <a:buFont typeface="Arial" panose="020B0604020202020204" pitchFamily="34" charset="0"/>
              <a:buChar char="•"/>
            </a:pPr>
            <a:r>
              <a:rPr lang="en-AU" b="1" dirty="0"/>
              <a:t>Story of </a:t>
            </a:r>
            <a:r>
              <a:rPr lang="en-AU" b="1" dirty="0" err="1" smtClean="0"/>
              <a:t>Vahid</a:t>
            </a:r>
            <a:r>
              <a:rPr lang="en-AU" b="1" dirty="0" smtClean="0"/>
              <a:t> and the Bab </a:t>
            </a:r>
            <a:r>
              <a:rPr lang="en-AU" dirty="0" smtClean="0"/>
              <a:t>(how he went with an open mind but needed 3 visits)</a:t>
            </a:r>
            <a:endParaRPr lang="en-AU" dirty="0"/>
          </a:p>
          <a:p>
            <a:pPr marL="171450" lvl="0" indent="-171450">
              <a:buFont typeface="Arial" panose="020B0604020202020204" pitchFamily="34" charset="0"/>
              <a:buChar char="•"/>
            </a:pPr>
            <a:r>
              <a:rPr lang="en-AU" b="1" dirty="0"/>
              <a:t>Story of ‘</a:t>
            </a:r>
            <a:r>
              <a:rPr lang="en-AU" b="1" dirty="0" err="1"/>
              <a:t>Abu’l</a:t>
            </a:r>
            <a:r>
              <a:rPr lang="en-AU" b="1" dirty="0"/>
              <a:t> </a:t>
            </a:r>
            <a:r>
              <a:rPr lang="en-AU" b="1" dirty="0" err="1" smtClean="0"/>
              <a:t>Fadl</a:t>
            </a:r>
            <a:r>
              <a:rPr lang="en-AU" b="1" dirty="0" smtClean="0"/>
              <a:t> and the Blacksmith </a:t>
            </a:r>
            <a:r>
              <a:rPr lang="en-AU" dirty="0" smtClean="0"/>
              <a:t>(pride and prejudice)</a:t>
            </a:r>
            <a:endParaRPr lang="en-AU" dirty="0"/>
          </a:p>
          <a:p>
            <a:pPr marL="171450" lvl="0" indent="-171450">
              <a:buFont typeface="Arial" panose="020B0604020202020204" pitchFamily="34" charset="0"/>
              <a:buChar char="•"/>
            </a:pPr>
            <a:r>
              <a:rPr lang="en-AU" b="1" dirty="0"/>
              <a:t>Story about Yerrinbool and Sai Baba</a:t>
            </a:r>
            <a:r>
              <a:rPr lang="en-AU" dirty="0"/>
              <a:t> </a:t>
            </a:r>
            <a:r>
              <a:rPr lang="en-AU" dirty="0" smtClean="0"/>
              <a:t>(recognising prejudice in oneself – an exercise)</a:t>
            </a:r>
            <a:endParaRPr lang="en-AU" dirty="0"/>
          </a:p>
          <a:p>
            <a:pPr marL="171450" indent="-171450">
              <a:buFont typeface="Arial" panose="020B0604020202020204" pitchFamily="34" charset="0"/>
              <a:buChar char="•"/>
            </a:pPr>
            <a:r>
              <a:rPr lang="en-AU" b="1" dirty="0" smtClean="0"/>
              <a:t>Growing up in Parkes </a:t>
            </a:r>
            <a:r>
              <a:rPr lang="en-AU" dirty="0" smtClean="0"/>
              <a:t>(how I addressed my own prejudice)</a:t>
            </a:r>
          </a:p>
          <a:p>
            <a:pPr marL="171450" indent="-171450">
              <a:buFont typeface="Arial" panose="020B0604020202020204" pitchFamily="34" charset="0"/>
              <a:buChar char="•"/>
            </a:pPr>
            <a:r>
              <a:rPr lang="en-AU" b="1" dirty="0" smtClean="0"/>
              <a:t>UNSW Library Lawn encounter.</a:t>
            </a:r>
          </a:p>
          <a:p>
            <a:pPr marL="171450" indent="-171450">
              <a:buFont typeface="Arial" panose="020B0604020202020204" pitchFamily="34" charset="0"/>
              <a:buChar char="•"/>
            </a:pPr>
            <a:endParaRPr lang="en-AU" b="1" dirty="0"/>
          </a:p>
          <a:p>
            <a:endParaRPr lang="en-AU" b="1" dirty="0" smtClean="0"/>
          </a:p>
          <a:p>
            <a:pPr marL="171450" indent="-171450">
              <a:buFont typeface="Arial" panose="020B0604020202020204" pitchFamily="34" charset="0"/>
              <a:buChar char="•"/>
            </a:pPr>
            <a:r>
              <a:rPr lang="en-AU" b="1" dirty="0" smtClean="0"/>
              <a:t>Not just prejudice against other religions, but against religion in general or against atheism</a:t>
            </a:r>
            <a:endParaRPr lang="en-AU" dirty="0"/>
          </a:p>
          <a:p>
            <a:pPr marL="171450" indent="-171450">
              <a:buFont typeface="Arial" panose="020B0604020202020204" pitchFamily="34" charset="0"/>
              <a:buChar char="•"/>
            </a:pPr>
            <a:endParaRPr lang="en-AU" dirty="0" smtClean="0"/>
          </a:p>
          <a:p>
            <a:r>
              <a:rPr lang="en-AU" dirty="0" smtClean="0"/>
              <a:t>FEAR</a:t>
            </a:r>
          </a:p>
          <a:p>
            <a:r>
              <a:rPr lang="en-AU" dirty="0" smtClean="0"/>
              <a:t>“</a:t>
            </a:r>
            <a:r>
              <a:rPr lang="en-US" dirty="0"/>
              <a:t>regardless of social context and religious denomination, prejudice can to a large extent be explained by perceptions of threat, for example, to one’s belief system, which may especially be important for religious people.</a:t>
            </a:r>
            <a:r>
              <a:rPr lang="en-AU" dirty="0" smtClean="0"/>
              <a:t>”</a:t>
            </a:r>
          </a:p>
          <a:p>
            <a:r>
              <a:rPr lang="en-AU" b="1" dirty="0"/>
              <a:t>Prejudice and </a:t>
            </a:r>
            <a:r>
              <a:rPr lang="en-AU" b="1" dirty="0" smtClean="0"/>
              <a:t>Religion by </a:t>
            </a:r>
            <a:r>
              <a:rPr lang="en-AU" b="1" dirty="0" err="1" smtClean="0"/>
              <a:t>Jolanda</a:t>
            </a:r>
            <a:r>
              <a:rPr lang="en-AU" b="1" dirty="0" smtClean="0"/>
              <a:t> van der Noll, from the precis.</a:t>
            </a:r>
            <a:endParaRPr lang="en-AU" b="1" dirty="0"/>
          </a:p>
          <a:p>
            <a:endParaRPr lang="en-AU" dirty="0"/>
          </a:p>
        </p:txBody>
      </p:sp>
      <p:sp>
        <p:nvSpPr>
          <p:cNvPr id="4" name="Slide Number Placeholder 3"/>
          <p:cNvSpPr>
            <a:spLocks noGrp="1"/>
          </p:cNvSpPr>
          <p:nvPr>
            <p:ph type="sldNum" sz="quarter" idx="10"/>
          </p:nvPr>
        </p:nvSpPr>
        <p:spPr/>
        <p:txBody>
          <a:bodyPr/>
          <a:lstStyle/>
          <a:p>
            <a:fld id="{D5939589-3E79-4C82-AA4A-FE78234FAA59}" type="slidenum">
              <a:rPr lang="en-US" smtClean="0"/>
              <a:t>20</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9989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Scholarship is a way to add to the world’s knowledge. It is normally equated with academic achievement. That is, when someone has devoted much time to absorb what others have learnt about a subject, and is able to ask good questions, research those questions, analyse the information in a way that will withstand scrutiny, and communicate his or her findings clearly in a journal or a book, then he or she is a scholar contributing to the world’s body of knowledge.</a:t>
            </a:r>
          </a:p>
          <a:p>
            <a:r>
              <a:rPr lang="en-US" dirty="0" smtClean="0"/>
              <a:t>All of us need to develop some of the qualities of a good scholar – such as asking questions, knowing our own limitations, and seeking the truth without prejudice.</a:t>
            </a:r>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3</a:t>
            </a:fld>
            <a:endParaRPr lang="en-US" dirty="0"/>
          </a:p>
        </p:txBody>
      </p:sp>
      <p:sp>
        <p:nvSpPr>
          <p:cNvPr id="5" name="Footer Placeholder 4"/>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833487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All of us learn, ask questions and do research on a daily basis. The purpose might be as mundane as choosing which product to buy or where to go on our next holiday. Sometimes it as important as deciding whether a religion is good or bad for humanity – where we are making a judgement about a religion. </a:t>
            </a:r>
          </a:p>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4</a:t>
            </a:fld>
            <a:endParaRPr lang="en-US" dirty="0"/>
          </a:p>
        </p:txBody>
      </p:sp>
      <p:sp>
        <p:nvSpPr>
          <p:cNvPr id="5" name="Footer Placeholder 4"/>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4010776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Whatever our level of expertise, or the subject of our research, we all try not to make our judgement too early. We don’t want to be cheated when buying a used car, so we are careful to do enough research (“Is this car reliable, roadworthy and good value?”) and not pre-judge (“It looks great, it’s cheap, I want it, therefore it is a good car”). Pre-judging is called “prejudice”. Pre-judging a religion is called “religious prejudice”. The difference between scholars and the rest of us is that their work might pass a review and be published for you and me to read. </a:t>
            </a:r>
          </a:p>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5</a:t>
            </a:fld>
            <a:endParaRPr lang="en-US" dirty="0"/>
          </a:p>
        </p:txBody>
      </p:sp>
      <p:sp>
        <p:nvSpPr>
          <p:cNvPr id="5" name="Footer Placeholder 4"/>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899010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 have not been to London, but I have talked to people who claim that London exists, and I believe London is a real place. I did not observe the ice age, or the evolution of species, or an oxygen molecule, or Jesus speaking the Sermon on the Mount, but I believe in these things because of the published research of others.</a:t>
            </a:r>
          </a:p>
          <a:p>
            <a:r>
              <a:rPr lang="en-AU" dirty="0"/>
              <a:t> </a:t>
            </a:r>
          </a:p>
          <a:p>
            <a:r>
              <a:rPr lang="en-AU" dirty="0"/>
              <a:t>“…without reliable </a:t>
            </a:r>
            <a:r>
              <a:rPr lang="en-AU" i="1" dirty="0"/>
              <a:t>published</a:t>
            </a:r>
            <a:r>
              <a:rPr lang="en-AU" dirty="0"/>
              <a:t> research, we would be prisoners of what we along see and hear, locked in the opinions of the moment. No doubt most of our everyday opinions are sound (after all, we derive many of them from our own research and experience). But mistaken ideas, even ugly and dangerous ones, flourish because too many people accept what they hear, or want to believe, on no very good evidence… Only when we know that we can trust the research of others can we free ourselves from those who by controlling our beliefs would control our lives.”</a:t>
            </a:r>
          </a:p>
          <a:p>
            <a:r>
              <a:rPr lang="en-AU" dirty="0"/>
              <a:t>Booth, W., </a:t>
            </a:r>
            <a:r>
              <a:rPr lang="en-AU" dirty="0" err="1"/>
              <a:t>Colomb</a:t>
            </a:r>
            <a:r>
              <a:rPr lang="en-AU" dirty="0"/>
              <a:t>, G. and Williams, J. </a:t>
            </a:r>
            <a:r>
              <a:rPr lang="en-AU" i="1" dirty="0"/>
              <a:t>The Craft of Research</a:t>
            </a:r>
            <a:r>
              <a:rPr lang="en-AU" dirty="0"/>
              <a:t>, University of Chicago Press, 1995, p.7.</a:t>
            </a:r>
          </a:p>
          <a:p>
            <a:r>
              <a:rPr lang="en-AU" dirty="0"/>
              <a:t> </a:t>
            </a:r>
          </a:p>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6</a:t>
            </a:fld>
            <a:endParaRPr lang="en-US" dirty="0"/>
          </a:p>
        </p:txBody>
      </p:sp>
      <p:sp>
        <p:nvSpPr>
          <p:cNvPr id="5" name="Footer Placeholder 4"/>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531547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a:t>
            </a:r>
            <a:r>
              <a:rPr lang="en-AU" u="sng" dirty="0"/>
              <a:t>may</a:t>
            </a:r>
            <a:r>
              <a:rPr lang="en-AU" dirty="0"/>
              <a:t> question anything we read at any time. However sometimes we </a:t>
            </a:r>
            <a:r>
              <a:rPr lang="en-AU" u="sng" dirty="0"/>
              <a:t>should</a:t>
            </a:r>
            <a:r>
              <a:rPr lang="en-AU" dirty="0"/>
              <a:t> ask questions. Sincere questions mean that we are trying to see with our own eyes, hear with our own ears and understand with our own minds and hearts. That is the best way to learn about religions. We should be thoughtful about our beliefs. If you are searching for God you cannot outsource your search to another researcher. Any why would you want to? Baha’u’llah wrote that “…every man hath been, and will continue to be, able of himself to appreciate the Beauty of God, the Glorified.” When we hear that there is a beautiful painting, or movie, or garden, or restaurant, we want to experience it ourselves. If we are thirsty we need a drink of water. It’s not enough to read that a researcher experienced the water for us.</a:t>
            </a:r>
          </a:p>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7</a:t>
            </a:fld>
            <a:endParaRPr lang="en-US" dirty="0"/>
          </a:p>
        </p:txBody>
      </p:sp>
      <p:sp>
        <p:nvSpPr>
          <p:cNvPr id="5" name="Footer Placeholder 4"/>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159706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If we want to see with our own eyes, then we should get our eyes checked first. Do we have narrow vision or do we see with the eye of oneness of humanity? Do we have pride, or fear something new, that makes us blind to spiritual reality?</a:t>
            </a:r>
            <a:endParaRPr lang="en-AU" dirty="0"/>
          </a:p>
        </p:txBody>
      </p:sp>
      <p:sp>
        <p:nvSpPr>
          <p:cNvPr id="4" name="Slide Number Placeholder 3"/>
          <p:cNvSpPr>
            <a:spLocks noGrp="1"/>
          </p:cNvSpPr>
          <p:nvPr>
            <p:ph type="sldNum" sz="quarter" idx="10"/>
          </p:nvPr>
        </p:nvSpPr>
        <p:spPr/>
        <p:txBody>
          <a:bodyPr/>
          <a:lstStyle/>
          <a:p>
            <a:fld id="{D5939589-3E79-4C82-AA4A-FE78234FAA59}" type="slidenum">
              <a:rPr lang="en-US" smtClean="0"/>
              <a:t>8</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69701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 have selected the following examples of published scholarship on the subject of religions because they are influential. That is, the authors have reputable credentials (some academic, some religious, some through the popularity of their books) therefore their readers might be inclined to believe what they are reading without inquiring independently.</a:t>
            </a:r>
          </a:p>
          <a:p>
            <a:pPr marL="171450" lvl="0" indent="-171450">
              <a:buFont typeface="Arial" panose="020B0604020202020204" pitchFamily="34" charset="0"/>
              <a:buChar char="•"/>
            </a:pPr>
            <a:r>
              <a:rPr lang="en-AU" dirty="0"/>
              <a:t>Edward Gibbon “The Decline and Fall of the Roman Empire”</a:t>
            </a:r>
          </a:p>
          <a:p>
            <a:pPr marL="171450" lvl="0" indent="-171450">
              <a:buFont typeface="Arial" panose="020B0604020202020204" pitchFamily="34" charset="0"/>
              <a:buChar char="•"/>
            </a:pPr>
            <a:r>
              <a:rPr lang="en-AU" dirty="0" err="1"/>
              <a:t>Maulana</a:t>
            </a:r>
            <a:r>
              <a:rPr lang="en-AU" dirty="0"/>
              <a:t> Muhammad Ali “History and Doctrines of the Babi movement” 1933</a:t>
            </a:r>
          </a:p>
          <a:p>
            <a:pPr marL="171450" lvl="0" indent="-171450">
              <a:buFont typeface="Arial" panose="020B0604020202020204" pitchFamily="34" charset="0"/>
              <a:buChar char="•"/>
            </a:pPr>
            <a:r>
              <a:rPr lang="en-AU" dirty="0"/>
              <a:t>Robert Spencer “The History of Jihad”</a:t>
            </a:r>
          </a:p>
          <a:p>
            <a:pPr marL="171450" lvl="0" indent="-171450">
              <a:buFont typeface="Arial" panose="020B0604020202020204" pitchFamily="34" charset="0"/>
              <a:buChar char="•"/>
            </a:pPr>
            <a:r>
              <a:rPr lang="en-AU" dirty="0"/>
              <a:t>Bernie Power “Understanding Jesus and Muhammad”</a:t>
            </a:r>
          </a:p>
          <a:p>
            <a:pPr marL="171450" lvl="0" indent="-171450">
              <a:buFont typeface="Arial" panose="020B0604020202020204" pitchFamily="34" charset="0"/>
              <a:buChar char="•"/>
            </a:pPr>
            <a:r>
              <a:rPr lang="en-AU" dirty="0"/>
              <a:t>Michael Fallon “The Christian New Testament and the Islamic Qur’an: a comparison”</a:t>
            </a:r>
          </a:p>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9</a:t>
            </a:fld>
            <a:endParaRPr lang="en-US" dirty="0"/>
          </a:p>
        </p:txBody>
      </p:sp>
      <p:sp>
        <p:nvSpPr>
          <p:cNvPr id="5" name="Footer Placeholder 4"/>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8369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59" y="357809"/>
            <a:ext cx="7983110" cy="3080335"/>
          </a:xfrm>
        </p:spPr>
        <p:txBody>
          <a:bodyPr lIns="0" tIns="0" rIns="0" bIns="0" anchor="b"/>
          <a:lstStyle>
            <a:lvl1pPr algn="l">
              <a:lnSpc>
                <a:spcPts val="5400"/>
              </a:lnSpc>
              <a:defRPr sz="5400" b="1" i="0" cap="all" spc="0" baseline="0">
                <a:solidFill>
                  <a:schemeClr val="bg1"/>
                </a:solidFill>
              </a:defRPr>
            </a:lvl1pPr>
          </a:lstStyle>
          <a:p>
            <a:endParaRPr lang="en-US" dirty="0"/>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 xmlns:adec="http://schemas.microsoft.com/office/drawing/2017/decorative" val="1"/>
              </a:ext>
            </a:extLst>
          </p:cNvPr>
          <p:cNvCxnSpPr>
            <a:cxnSpLocks/>
          </p:cNvCxnSpPr>
          <p:nvPr userDrawn="1"/>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 xmlns:adec="http://schemas.microsoft.com/office/drawing/2017/decorative" val="1"/>
              </a:ext>
            </a:extLst>
          </p:cNvPr>
          <p:cNvGrpSpPr/>
          <p:nvPr userDrawn="1"/>
        </p:nvGrpSpPr>
        <p:grpSpPr>
          <a:xfrm>
            <a:off x="8161510" y="2744546"/>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137906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1280159" y="640080"/>
            <a:ext cx="4815836" cy="2103120"/>
          </a:xfrm>
        </p:spPr>
        <p:txBody>
          <a:bodyPr lIns="0" tIns="0" rIns="0" bIns="0" anchor="ctr" anchorCtr="0"/>
          <a:lstStyle>
            <a:lvl1pPr algn="l">
              <a:defRPr sz="4000" b="1" cap="all" spc="0" baseline="0">
                <a:solidFill>
                  <a:schemeClr val="tx1"/>
                </a:solidFill>
              </a:defRPr>
            </a:lvl1pPr>
          </a:lstStyle>
          <a:p>
            <a:r>
              <a:rPr lang="en-US" dirty="0"/>
              <a:t>Click to add title</a:t>
            </a:r>
          </a:p>
        </p:txBody>
      </p:sp>
      <p:sp>
        <p:nvSpPr>
          <p:cNvPr id="16" name="Slide Number Placeholder 15">
            <a:extLst>
              <a:ext uri="{FF2B5EF4-FFF2-40B4-BE49-F238E27FC236}">
                <a16:creationId xmlns:a16="http://schemas.microsoft.com/office/drawing/2014/main" id="{6183E8BD-29F0-8F9F-FC7D-73F8067BCDDF}"/>
              </a:ext>
            </a:extLst>
          </p:cNvPr>
          <p:cNvSpPr>
            <a:spLocks noGrp="1"/>
          </p:cNvSpPr>
          <p:nvPr>
            <p:ph type="sldNum" sz="quarter" idx="20"/>
          </p:nvPr>
        </p:nvSpPr>
        <p:spPr/>
        <p:txBody>
          <a:bodyPr/>
          <a:lstStyle>
            <a:lvl1pPr>
              <a:defRPr>
                <a:solidFill>
                  <a:schemeClr val="accent2"/>
                </a:solidFill>
              </a:defRPr>
            </a:lvl1pPr>
          </a:lstStyle>
          <a:p>
            <a:fld id="{D8DA9DAA-006C-4F4B-980E-E3DF019B24E2}" type="slidenum">
              <a:rPr lang="en-US" smtClean="0"/>
              <a:pPr/>
              <a:t>‹#›</a:t>
            </a:fld>
            <a:endParaRPr lang="en-US" dirty="0"/>
          </a:p>
        </p:txBody>
      </p:sp>
      <p:sp>
        <p:nvSpPr>
          <p:cNvPr id="15" name="Content Placeholder 2">
            <a:extLst>
              <a:ext uri="{FF2B5EF4-FFF2-40B4-BE49-F238E27FC236}">
                <a16:creationId xmlns:a16="http://schemas.microsoft.com/office/drawing/2014/main" id="{5C983CA3-739C-6C20-AFE0-0997370354B4}"/>
              </a:ext>
            </a:extLst>
          </p:cNvPr>
          <p:cNvSpPr>
            <a:spLocks noGrp="1"/>
          </p:cNvSpPr>
          <p:nvPr>
            <p:ph idx="1" hasCustomPrompt="1"/>
          </p:nvPr>
        </p:nvSpPr>
        <p:spPr>
          <a:xfrm>
            <a:off x="6531427" y="640080"/>
            <a:ext cx="5122889" cy="2103120"/>
          </a:xfrm>
        </p:spPr>
        <p:txBody>
          <a:bodyPr lIns="0" tIns="0" rIns="0" bIns="0" anchor="ctr" anchorCtr="0">
            <a:normAutofit/>
          </a:bodyPr>
          <a:lstStyle>
            <a:lvl1pPr marL="0" indent="0">
              <a:lnSpc>
                <a:spcPct val="110000"/>
              </a:lnSpc>
              <a:buNone/>
              <a:defRPr sz="1800">
                <a:solidFill>
                  <a:schemeClr val="tx1"/>
                </a:solidFill>
              </a:defRPr>
            </a:lvl1pPr>
            <a:lvl2pPr marL="228600">
              <a:lnSpc>
                <a:spcPct val="100000"/>
              </a:lnSpc>
              <a:defRPr sz="1600">
                <a:solidFill>
                  <a:schemeClr val="tx1"/>
                </a:solidFill>
              </a:defRPr>
            </a:lvl2pPr>
            <a:lvl3pPr marL="457200">
              <a:lnSpc>
                <a:spcPct val="100000"/>
              </a:lnSpc>
              <a:defRPr sz="1400">
                <a:solidFill>
                  <a:schemeClr val="tx1"/>
                </a:solidFill>
              </a:defRPr>
            </a:lvl3pPr>
            <a:lvl4pPr marL="685800">
              <a:lnSpc>
                <a:spcPct val="100000"/>
              </a:lnSpc>
              <a:defRPr sz="1200">
                <a:solidFill>
                  <a:schemeClr val="tx1"/>
                </a:solidFill>
              </a:defRPr>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cxnSp>
        <p:nvCxnSpPr>
          <p:cNvPr id="4" name="Straight Connector 3">
            <a:extLst>
              <a:ext uri="{FF2B5EF4-FFF2-40B4-BE49-F238E27FC236}">
                <a16:creationId xmlns:a16="http://schemas.microsoft.com/office/drawing/2014/main" id="{4BC9F29C-BBE9-AFB4-AFC6-30BCA4EB2AFA}"/>
              </a:ext>
              <a:ext uri="{C183D7F6-B498-43B3-948B-1728B52AA6E4}">
                <adec:decorative xmlns=""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CBC4D286-C480-B4CF-4406-CACC323F9FAD}"/>
              </a:ext>
            </a:extLst>
          </p:cNvPr>
          <p:cNvSpPr>
            <a:spLocks noGrp="1"/>
          </p:cNvSpPr>
          <p:nvPr>
            <p:ph idx="21" hasCustomPrompt="1"/>
          </p:nvPr>
        </p:nvSpPr>
        <p:spPr>
          <a:xfrm>
            <a:off x="1280160" y="3017520"/>
            <a:ext cx="10374152" cy="3208866"/>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0BEE2817-4518-D59A-BD13-29A3D4FE64F0}"/>
              </a:ext>
            </a:extLst>
          </p:cNvPr>
          <p:cNvSpPr>
            <a:spLocks noGrp="1"/>
          </p:cNvSpPr>
          <p:nvPr>
            <p:ph type="ftr" sz="quarter" idx="19"/>
          </p:nvPr>
        </p:nvSpPr>
        <p:spPr>
          <a:xfrm>
            <a:off x="7539516" y="6356350"/>
            <a:ext cx="4114800" cy="365125"/>
          </a:xfrm>
        </p:spPr>
        <p:txBody>
          <a:bodyPr/>
          <a:lstStyle/>
          <a:p>
            <a:endParaRPr lang="en-US" dirty="0"/>
          </a:p>
        </p:txBody>
      </p:sp>
    </p:spTree>
    <p:extLst>
      <p:ext uri="{BB962C8B-B14F-4D97-AF65-F5344CB8AC3E}">
        <p14:creationId xmlns:p14="http://schemas.microsoft.com/office/powerpoint/2010/main" val="1068905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1280159" y="4970638"/>
            <a:ext cx="9144000" cy="1280160"/>
          </a:xfrm>
        </p:spPr>
        <p:txBody>
          <a:bodyPr lIns="0" tIns="0" rIns="0" bIns="0" anchor="b" anchorCtr="0"/>
          <a:lstStyle>
            <a:lvl1pPr algn="l">
              <a:defRPr sz="4000" b="1" cap="all" spc="0" baseline="0">
                <a:solidFill>
                  <a:schemeClr val="tx1"/>
                </a:solidFill>
              </a:defRPr>
            </a:lvl1pPr>
          </a:lstStyle>
          <a:p>
            <a:r>
              <a:rPr lang="en-US" dirty="0"/>
              <a:t>Click to edit Master title style</a:t>
            </a:r>
          </a:p>
        </p:txBody>
      </p:sp>
      <p:sp>
        <p:nvSpPr>
          <p:cNvPr id="22" name="Slide Number Placeholder 21">
            <a:extLst>
              <a:ext uri="{FF2B5EF4-FFF2-40B4-BE49-F238E27FC236}">
                <a16:creationId xmlns:a16="http://schemas.microsoft.com/office/drawing/2014/main" id="{F0626849-9D2D-3C95-8C10-FA8F325FE9AA}"/>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685800"/>
            <a:ext cx="4937760" cy="4023360"/>
          </a:xfrm>
        </p:spPr>
        <p:txBody>
          <a:bodyPr lIns="0" tIns="0" rIns="0" bIns="0">
            <a:noAutofit/>
          </a:bodyPr>
          <a:lstStyle>
            <a:lvl1pPr marL="0" indent="0">
              <a:spcBef>
                <a:spcPts val="1200"/>
              </a:spcBef>
              <a:buNone/>
              <a:defRPr sz="1800"/>
            </a:lvl1pPr>
            <a:lvl2pPr marL="457200">
              <a:spcBef>
                <a:spcPts val="1200"/>
              </a:spcBef>
              <a:defRPr sz="1800"/>
            </a:lvl2pPr>
            <a:lvl3pPr marL="914400">
              <a:spcBef>
                <a:spcPts val="1200"/>
              </a:spcBef>
              <a:defRPr sz="1800"/>
            </a:lvl3pPr>
            <a:lvl4pPr marL="1371600">
              <a:spcBef>
                <a:spcPts val="1200"/>
              </a:spcBef>
              <a:defRPr sz="1800"/>
            </a:lvl4pPr>
            <a:lvl5pPr marL="18288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04755" y="685800"/>
            <a:ext cx="4937760" cy="4023360"/>
          </a:xfrm>
        </p:spPr>
        <p:txBody>
          <a:bodyPr lIns="0" tIns="0" rIns="0" bIns="0">
            <a:noAutofit/>
          </a:bodyPr>
          <a:lstStyle>
            <a:lvl1pPr>
              <a:spcBef>
                <a:spcPts val="1200"/>
              </a:spcBef>
              <a:defRPr sz="1800"/>
            </a:lvl1pPr>
            <a:lvl2pPr>
              <a:spcBef>
                <a:spcPts val="1200"/>
              </a:spcBef>
              <a:defRPr sz="1800"/>
            </a:lvl2pPr>
            <a:lvl3pPr>
              <a:spcBef>
                <a:spcPts val="1200"/>
              </a:spcBef>
              <a:defRPr sz="1800"/>
            </a:lvl3pPr>
            <a:lvl4pPr>
              <a:spcBef>
                <a:spcPts val="1200"/>
              </a:spcBef>
              <a:defRPr sz="1800"/>
            </a:lvl4pPr>
            <a:lvl5pPr>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4717D91C-F78C-0E4C-FB27-7112AB840A1C}"/>
              </a:ext>
              <a:ext uri="{C183D7F6-B498-43B3-948B-1728B52AA6E4}">
                <adec:decorative xmlns="" xmlns:adec="http://schemas.microsoft.com/office/drawing/2017/decorative" val="1"/>
              </a:ext>
            </a:extLst>
          </p:cNvPr>
          <p:cNvGrpSpPr/>
          <p:nvPr userDrawn="1"/>
        </p:nvGrpSpPr>
        <p:grpSpPr>
          <a:xfrm>
            <a:off x="5322570" y="5680647"/>
            <a:ext cx="465456" cy="581432"/>
            <a:chOff x="7843462" y="2744546"/>
            <a:chExt cx="465456" cy="581432"/>
          </a:xfrm>
        </p:grpSpPr>
        <p:sp>
          <p:nvSpPr>
            <p:cNvPr id="15" name="Graphic 12">
              <a:extLst>
                <a:ext uri="{FF2B5EF4-FFF2-40B4-BE49-F238E27FC236}">
                  <a16:creationId xmlns:a16="http://schemas.microsoft.com/office/drawing/2014/main" id="{CC935CF3-75DF-0DC7-1B2A-E0E0205DF64B}"/>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7" name="Graphic 13">
              <a:extLst>
                <a:ext uri="{FF2B5EF4-FFF2-40B4-BE49-F238E27FC236}">
                  <a16:creationId xmlns:a16="http://schemas.microsoft.com/office/drawing/2014/main" id="{D5782BEB-6319-DEC1-F9ED-BA9201C6B9B7}"/>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18" name="Graphic 15">
              <a:extLst>
                <a:ext uri="{FF2B5EF4-FFF2-40B4-BE49-F238E27FC236}">
                  <a16:creationId xmlns:a16="http://schemas.microsoft.com/office/drawing/2014/main" id="{6E59DFAF-9794-BD12-D89A-422FFFFCE023}"/>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21" name="Footer Placeholder 20">
            <a:extLst>
              <a:ext uri="{FF2B5EF4-FFF2-40B4-BE49-F238E27FC236}">
                <a16:creationId xmlns:a16="http://schemas.microsoft.com/office/drawing/2014/main" id="{36444A47-BCB3-5C86-F2B8-25092BE8D9FF}"/>
              </a:ext>
            </a:extLst>
          </p:cNvPr>
          <p:cNvSpPr>
            <a:spLocks noGrp="1"/>
          </p:cNvSpPr>
          <p:nvPr>
            <p:ph type="ftr" sz="quarter" idx="11"/>
          </p:nvPr>
        </p:nvSpPr>
        <p:spPr>
          <a:xfrm>
            <a:off x="1280160" y="6356350"/>
            <a:ext cx="4114800" cy="365125"/>
          </a:xfrm>
        </p:spPr>
        <p:txBody>
          <a:bodyPr lIns="0" rIns="91440"/>
          <a:lstStyle>
            <a:lvl1pPr algn="l">
              <a:defRPr/>
            </a:lvl1pPr>
          </a:lstStyle>
          <a:p>
            <a:endParaRPr lang="en-US" dirty="0"/>
          </a:p>
        </p:txBody>
      </p:sp>
      <p:cxnSp>
        <p:nvCxnSpPr>
          <p:cNvPr id="23" name="Straight Connector 22">
            <a:extLst>
              <a:ext uri="{FF2B5EF4-FFF2-40B4-BE49-F238E27FC236}">
                <a16:creationId xmlns:a16="http://schemas.microsoft.com/office/drawing/2014/main" id="{C648C53D-49AB-C003-70E8-5117AF079715}"/>
              </a:ext>
              <a:ext uri="{C183D7F6-B498-43B3-948B-1728B52AA6E4}">
                <adec:decorative xmlns=""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A96BC1DE-6696-3408-564E-2D73B1266326}"/>
              </a:ext>
              <a:ext uri="{C183D7F6-B498-43B3-948B-1728B52AA6E4}">
                <adec:decorative xmlns="" xmlns:adec="http://schemas.microsoft.com/office/drawing/2017/decorative" val="1"/>
              </a:ext>
            </a:extLst>
          </p:cNvPr>
          <p:cNvGrpSpPr/>
          <p:nvPr userDrawn="1"/>
        </p:nvGrpSpPr>
        <p:grpSpPr>
          <a:xfrm rot="5400000">
            <a:off x="10711518" y="5393214"/>
            <a:ext cx="1097341" cy="736658"/>
            <a:chOff x="10508317" y="446637"/>
            <a:chExt cx="1097341" cy="736658"/>
          </a:xfrm>
        </p:grpSpPr>
        <p:sp>
          <p:nvSpPr>
            <p:cNvPr id="25" name="Graphic 15">
              <a:extLst>
                <a:ext uri="{FF2B5EF4-FFF2-40B4-BE49-F238E27FC236}">
                  <a16:creationId xmlns:a16="http://schemas.microsoft.com/office/drawing/2014/main" id="{268EB1E4-29D6-C3F5-BCBB-FB7E7EE5C25C}"/>
                </a:ext>
                <a:ext uri="{C183D7F6-B498-43B3-948B-1728B52AA6E4}">
                  <adec:decorative xmlns=""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26" name="Graphic 16">
              <a:extLst>
                <a:ext uri="{FF2B5EF4-FFF2-40B4-BE49-F238E27FC236}">
                  <a16:creationId xmlns:a16="http://schemas.microsoft.com/office/drawing/2014/main" id="{09524D46-140F-2F4F-430B-F59815A07CF1}"/>
                </a:ext>
                <a:ext uri="{C183D7F6-B498-43B3-948B-1728B52AA6E4}">
                  <adec:decorative xmlns=""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27" name="Graphic 14">
              <a:extLst>
                <a:ext uri="{FF2B5EF4-FFF2-40B4-BE49-F238E27FC236}">
                  <a16:creationId xmlns:a16="http://schemas.microsoft.com/office/drawing/2014/main" id="{AC75143B-C717-8D04-743C-B40FB5EFB21C}"/>
                </a:ext>
                <a:ext uri="{C183D7F6-B498-43B3-948B-1728B52AA6E4}">
                  <adec:decorative xmlns=""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487376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1280160" y="640080"/>
            <a:ext cx="10087699" cy="1280160"/>
          </a:xfrm>
        </p:spPr>
        <p:txBody>
          <a:bodyPr lIns="0" tIns="0" rIns="0" bIns="0" anchor="b" anchorCtr="0"/>
          <a:lstStyle>
            <a:lvl1pPr>
              <a:defRPr sz="4000" b="1" cap="all" baseline="0"/>
            </a:lvl1pPr>
          </a:lstStyle>
          <a:p>
            <a:r>
              <a:rPr lang="en-US" dirty="0"/>
              <a:t>Click to add title</a:t>
            </a:r>
          </a:p>
        </p:txBody>
      </p:sp>
      <p:sp>
        <p:nvSpPr>
          <p:cNvPr id="10" name="Slide Number Placeholder 9">
            <a:extLst>
              <a:ext uri="{FF2B5EF4-FFF2-40B4-BE49-F238E27FC236}">
                <a16:creationId xmlns:a16="http://schemas.microsoft.com/office/drawing/2014/main" id="{116B8DF0-B7E6-5032-C3C7-E457E793BE37}"/>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hasCustomPrompt="1"/>
          </p:nvPr>
        </p:nvSpPr>
        <p:spPr>
          <a:xfrm>
            <a:off x="1280160" y="2103119"/>
            <a:ext cx="10087699" cy="4114800"/>
          </a:xfrm>
        </p:spPr>
        <p:txBody>
          <a:bodyPr lIns="0" tIns="0" rIns="0" bIns="0"/>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5C05CAAB-DBA2-4548-AD5F-01BB97FBB207}"/>
              </a:ext>
              <a:ext uri="{C183D7F6-B498-43B3-948B-1728B52AA6E4}">
                <adec:decorative xmlns=""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DC5F4D40-ADE4-5EEB-436C-8563A49C55F8}"/>
              </a:ext>
            </a:extLst>
          </p:cNvPr>
          <p:cNvSpPr>
            <a:spLocks noGrp="1"/>
          </p:cNvSpPr>
          <p:nvPr>
            <p:ph type="ftr" sz="quarter" idx="11"/>
          </p:nvPr>
        </p:nvSpPr>
        <p:spPr>
          <a:xfrm>
            <a:off x="1280160" y="6356350"/>
            <a:ext cx="4114800" cy="365125"/>
          </a:xfrm>
        </p:spPr>
        <p:txBody>
          <a:bodyPr lIns="0"/>
          <a:lstStyle>
            <a:lvl1pPr algn="l">
              <a:defRPr/>
            </a:lvl1pPr>
          </a:lstStyle>
          <a:p>
            <a:endParaRPr lang="en-US" dirty="0"/>
          </a:p>
        </p:txBody>
      </p:sp>
    </p:spTree>
    <p:extLst>
      <p:ext uri="{BB962C8B-B14F-4D97-AF65-F5344CB8AC3E}">
        <p14:creationId xmlns:p14="http://schemas.microsoft.com/office/powerpoint/2010/main" val="3321745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Bubbles and Title 1">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2792897" y="585216"/>
            <a:ext cx="8965094" cy="2276856"/>
          </a:xfrm>
        </p:spPr>
        <p:txBody>
          <a:bodyPr lIns="0" tIns="0" rIns="0" anchor="b"/>
          <a:lstStyle>
            <a:lvl1pPr algn="r">
              <a:lnSpc>
                <a:spcPts val="4800"/>
              </a:lnSpc>
              <a:defRPr sz="4800" b="1" cap="all" spc="0" baseline="0">
                <a:solidFill>
                  <a:schemeClr val="bg1"/>
                </a:solidFill>
              </a:defRPr>
            </a:lvl1pPr>
          </a:lstStyle>
          <a:p>
            <a:endParaRPr lang="en-US" dirty="0"/>
          </a:p>
        </p:txBody>
      </p:sp>
      <p:sp>
        <p:nvSpPr>
          <p:cNvPr id="7" name="Picture Placeholder 14">
            <a:extLst>
              <a:ext uri="{FF2B5EF4-FFF2-40B4-BE49-F238E27FC236}">
                <a16:creationId xmlns:a16="http://schemas.microsoft.com/office/drawing/2014/main" id="{FC9B12A4-113B-B3F6-5926-5C2A6F504ABA}"/>
              </a:ext>
            </a:extLst>
          </p:cNvPr>
          <p:cNvSpPr>
            <a:spLocks noGrp="1"/>
          </p:cNvSpPr>
          <p:nvPr>
            <p:ph type="pic" sz="quarter" idx="14" hasCustomPrompt="1"/>
          </p:nvPr>
        </p:nvSpPr>
        <p:spPr>
          <a:xfrm>
            <a:off x="1371606"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hasCustomPrompt="1"/>
          </p:nvPr>
        </p:nvSpPr>
        <p:spPr>
          <a:xfrm>
            <a:off x="5640609" y="3127248"/>
            <a:ext cx="6117381" cy="3017520"/>
          </a:xfrm>
        </p:spPr>
        <p:txBody>
          <a:bodyPr lIns="0" tIns="0" rIns="0" bIns="0">
            <a:normAutofit/>
          </a:bodyPr>
          <a:lstStyle>
            <a:lvl1pPr marL="0" indent="0" algn="r">
              <a:spcBef>
                <a:spcPts val="1200"/>
              </a:spcBef>
              <a:buNone/>
              <a:defRPr sz="2400">
                <a:solidFill>
                  <a:schemeClr val="bg1"/>
                </a:solidFill>
              </a:defRPr>
            </a:lvl1pPr>
          </a:lstStyle>
          <a:p>
            <a:pPr lvl="0"/>
            <a:r>
              <a:rPr lang="en-US" dirty="0"/>
              <a:t>Click to add text</a:t>
            </a:r>
          </a:p>
        </p:txBody>
      </p:sp>
      <p:grpSp>
        <p:nvGrpSpPr>
          <p:cNvPr id="3" name="Group 2">
            <a:extLst>
              <a:ext uri="{FF2B5EF4-FFF2-40B4-BE49-F238E27FC236}">
                <a16:creationId xmlns:a16="http://schemas.microsoft.com/office/drawing/2014/main" id="{8AF51D36-DB19-27CD-47E0-A4261648DA12}"/>
              </a:ext>
              <a:ext uri="{C183D7F6-B498-43B3-948B-1728B52AA6E4}">
                <adec:decorative xmlns="" xmlns:adec="http://schemas.microsoft.com/office/drawing/2017/decorative" val="1"/>
              </a:ext>
            </a:extLst>
          </p:cNvPr>
          <p:cNvGrpSpPr/>
          <p:nvPr userDrawn="1"/>
        </p:nvGrpSpPr>
        <p:grpSpPr>
          <a:xfrm rot="18614240">
            <a:off x="3975343" y="2819532"/>
            <a:ext cx="465456" cy="581432"/>
            <a:chOff x="7843462" y="2744546"/>
            <a:chExt cx="465456" cy="581432"/>
          </a:xfrm>
        </p:grpSpPr>
        <p:sp>
          <p:nvSpPr>
            <p:cNvPr id="4" name="Graphic 12">
              <a:extLst>
                <a:ext uri="{FF2B5EF4-FFF2-40B4-BE49-F238E27FC236}">
                  <a16:creationId xmlns:a16="http://schemas.microsoft.com/office/drawing/2014/main" id="{3EFED0E0-17D4-C5B0-09D0-B43338A856B3}"/>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8F798BBE-9B6F-700D-08A1-09ABC5388CCE}"/>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4AE2D1C5-9D85-9049-690C-3AFCE7E2DA56}"/>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cxnSp>
        <p:nvCxnSpPr>
          <p:cNvPr id="13" name="Straight Connector 12">
            <a:extLst>
              <a:ext uri="{FF2B5EF4-FFF2-40B4-BE49-F238E27FC236}">
                <a16:creationId xmlns:a16="http://schemas.microsoft.com/office/drawing/2014/main" id="{9D0FE75D-ACD3-655E-58A7-8F2C182760B4}"/>
              </a:ext>
              <a:ext uri="{C183D7F6-B498-43B3-948B-1728B52AA6E4}">
                <adec:decorative xmlns="" xmlns:adec="http://schemas.microsoft.com/office/drawing/2017/decorative" val="1"/>
              </a:ext>
            </a:extLst>
          </p:cNvPr>
          <p:cNvCxnSpPr>
            <a:cxnSpLocks/>
          </p:cNvCxnSpPr>
          <p:nvPr userDrawn="1"/>
        </p:nvCxnSpPr>
        <p:spPr>
          <a:xfrm>
            <a:off x="74066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362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838200" y="136525"/>
            <a:ext cx="10515600" cy="1509713"/>
          </a:xfrm>
        </p:spPr>
        <p:txBody>
          <a:bodyPr/>
          <a:lstStyle/>
          <a:p>
            <a:r>
              <a:rPr lang="en-US" dirty="0"/>
              <a:t>Click to add title</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a:off x="72390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484632" y="726630"/>
            <a:ext cx="520991" cy="517379"/>
          </a:xfrm>
        </p:spPr>
        <p:txBody>
          <a:bodyPr/>
          <a:lstStyle/>
          <a:p>
            <a:fld id="{D8DA9DAA-006C-4F4B-980E-E3DF019B24E2}" type="slidenum">
              <a:rPr lang="en-US" smtClean="0"/>
              <a:t>‹#›</a:t>
            </a:fld>
            <a:endParaRPr lang="en-US" dirty="0"/>
          </a:p>
        </p:txBody>
      </p:sp>
      <p:cxnSp>
        <p:nvCxnSpPr>
          <p:cNvPr id="3" name="Straight Connector 2">
            <a:extLst>
              <a:ext uri="{FF2B5EF4-FFF2-40B4-BE49-F238E27FC236}">
                <a16:creationId xmlns:a16="http://schemas.microsoft.com/office/drawing/2014/main" id="{B5B2B208-F5B9-0151-C982-A389CB0B2996}"/>
              </a:ext>
              <a:ext uri="{C183D7F6-B498-43B3-948B-1728B52AA6E4}">
                <adec:decorative xmlns="" xmlns:adec="http://schemas.microsoft.com/office/drawing/2017/decorative" val="1"/>
              </a:ext>
            </a:extLst>
          </p:cNvPr>
          <p:cNvCxnSpPr>
            <a:cxnSpLocks/>
          </p:cNvCxnSpPr>
          <p:nvPr userDrawn="1"/>
        </p:nvCxnSpPr>
        <p:spPr>
          <a:xfrm>
            <a:off x="715890"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0EEA6CA-DE1E-18ED-E69E-54A1372FE216}"/>
              </a:ext>
              <a:ext uri="{C183D7F6-B498-43B3-948B-1728B52AA6E4}">
                <adec:decorative xmlns="" xmlns:adec="http://schemas.microsoft.com/office/drawing/2017/decorative" val="1"/>
              </a:ext>
            </a:extLst>
          </p:cNvPr>
          <p:cNvCxnSpPr>
            <a:cxnSpLocks/>
          </p:cNvCxnSpPr>
          <p:nvPr userDrawn="1"/>
        </p:nvCxnSpPr>
        <p:spPr>
          <a:xfrm>
            <a:off x="715890"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2F973C81-5E94-41F6-CE15-3B4763B3ABE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835B5C-F994-9D57-3118-919EE90F57E1}"/>
              </a:ext>
            </a:extLst>
          </p:cNvPr>
          <p:cNvSpPr>
            <a:spLocks noGrp="1"/>
          </p:cNvSpPr>
          <p:nvPr>
            <p:ph type="sldNum" sz="quarter" idx="12"/>
          </p:nvPr>
        </p:nvSpPr>
        <p:spPr/>
        <p:txBody>
          <a:bodyPr/>
          <a:lstStyle/>
          <a:p>
            <a:fld id="{D8DA9DAA-006C-4F4B-980E-E3DF019B24E2}" type="slidenum">
              <a:rPr lang="en-US" smtClean="0"/>
              <a:pPr/>
              <a:t>‹#›</a:t>
            </a:fld>
            <a:endParaRPr lang="en-US" dirty="0"/>
          </a:p>
        </p:txBody>
      </p:sp>
    </p:spTree>
    <p:extLst>
      <p:ext uri="{BB962C8B-B14F-4D97-AF65-F5344CB8AC3E}">
        <p14:creationId xmlns:p14="http://schemas.microsoft.com/office/powerpoint/2010/main" val="384086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image">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116544" y="614202"/>
            <a:ext cx="5918072" cy="2276856"/>
          </a:xfrm>
        </p:spPr>
        <p:txBody>
          <a:bodyPr lIns="0" tIns="0" rIns="0" bIns="0" anchor="b"/>
          <a:lstStyle>
            <a:lvl1pPr algn="r">
              <a:lnSpc>
                <a:spcPts val="4000"/>
              </a:lnSpc>
              <a:defRPr sz="4000" b="1" cap="all" spc="0" baseline="0">
                <a:solidFill>
                  <a:schemeClr val="bg1"/>
                </a:solidFill>
              </a:defRPr>
            </a:lvl1pPr>
          </a:lstStyle>
          <a:p>
            <a:r>
              <a:rPr lang="en-US" dirty="0"/>
              <a:t>Click to add title</a:t>
            </a:r>
          </a:p>
        </p:txBody>
      </p:sp>
      <p:sp>
        <p:nvSpPr>
          <p:cNvPr id="8" name="Slide Number Placeholder 7">
            <a:extLst>
              <a:ext uri="{FF2B5EF4-FFF2-40B4-BE49-F238E27FC236}">
                <a16:creationId xmlns:a16="http://schemas.microsoft.com/office/drawing/2014/main" id="{1C738AB3-8054-6E21-C34C-36AF3A31AC4E}"/>
              </a:ext>
            </a:extLst>
          </p:cNvPr>
          <p:cNvSpPr>
            <a:spLocks noGrp="1"/>
          </p:cNvSpPr>
          <p:nvPr>
            <p:ph type="sldNum" sz="quarter" idx="20"/>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hasCustomPrompt="1"/>
          </p:nvPr>
        </p:nvSpPr>
        <p:spPr>
          <a:xfrm>
            <a:off x="1280160"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tIns="914400" anchor="t">
            <a:noAutofit/>
          </a:bodyPr>
          <a:lstStyle>
            <a:lvl1pPr algn="ctr">
              <a:buNone/>
              <a:defRPr sz="1600" b="1">
                <a:solidFill>
                  <a:schemeClr val="bg1"/>
                </a:solidFill>
              </a:defRPr>
            </a:lvl1pPr>
          </a:lstStyle>
          <a:p>
            <a:r>
              <a:rPr lang="en-US" dirty="0"/>
              <a:t>Click to add picture</a:t>
            </a:r>
          </a:p>
        </p:txBody>
      </p:sp>
      <p:sp>
        <p:nvSpPr>
          <p:cNvPr id="4" name="Text Placeholder 3">
            <a:extLst>
              <a:ext uri="{FF2B5EF4-FFF2-40B4-BE49-F238E27FC236}">
                <a16:creationId xmlns:a16="http://schemas.microsoft.com/office/drawing/2014/main" id="{94FD1B85-4BEF-C1C1-5619-B82E9E44A9F8}"/>
              </a:ext>
            </a:extLst>
          </p:cNvPr>
          <p:cNvSpPr>
            <a:spLocks noGrp="1"/>
          </p:cNvSpPr>
          <p:nvPr>
            <p:ph type="body" sz="quarter" idx="17"/>
          </p:nvPr>
        </p:nvSpPr>
        <p:spPr>
          <a:xfrm>
            <a:off x="5116548" y="3161752"/>
            <a:ext cx="5918068" cy="3144965"/>
          </a:xfrm>
        </p:spPr>
        <p:txBody>
          <a:bodyPr lIns="0" tIns="0" rIns="0" bIns="0">
            <a:normAutofit/>
          </a:bodyPr>
          <a:lstStyle>
            <a:lvl1pPr marL="0" indent="0" algn="r">
              <a:spcBef>
                <a:spcPts val="1200"/>
              </a:spcBef>
              <a:buNone/>
              <a:defRPr sz="2400">
                <a:solidFill>
                  <a:schemeClr val="bg1"/>
                </a:solidFill>
              </a:defRPr>
            </a:lvl1pPr>
            <a:lvl2pPr marL="457200" indent="0" algn="r">
              <a:spcBef>
                <a:spcPts val="1200"/>
              </a:spcBef>
              <a:buNone/>
              <a:defRPr sz="2400">
                <a:solidFill>
                  <a:schemeClr val="bg1"/>
                </a:solidFill>
              </a:defRPr>
            </a:lvl2pPr>
            <a:lvl3pPr marL="914400" indent="0" algn="r">
              <a:spcBef>
                <a:spcPts val="1200"/>
              </a:spcBef>
              <a:buNone/>
              <a:defRPr sz="2400">
                <a:solidFill>
                  <a:schemeClr val="bg1"/>
                </a:solidFill>
              </a:defRPr>
            </a:lvl3pPr>
            <a:lvl4pPr marL="1371600" indent="0" algn="r">
              <a:spcBef>
                <a:spcPts val="1200"/>
              </a:spcBef>
              <a:buNone/>
              <a:defRPr sz="2400">
                <a:solidFill>
                  <a:schemeClr val="bg1"/>
                </a:solidFill>
              </a:defRPr>
            </a:lvl4pPr>
            <a:lvl5pPr marL="1828800" indent="0" algn="r">
              <a:buNone/>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4" name="Straight Connector 13">
            <a:extLst>
              <a:ext uri="{FF2B5EF4-FFF2-40B4-BE49-F238E27FC236}">
                <a16:creationId xmlns:a16="http://schemas.microsoft.com/office/drawing/2014/main" id="{13AE7F8D-AE68-4A83-BAB5-3A97D473CE3C}"/>
              </a:ext>
              <a:ext uri="{C183D7F6-B498-43B3-948B-1728B52AA6E4}">
                <adec:decorative xmlns="" xmlns:adec="http://schemas.microsoft.com/office/drawing/2017/decorative" val="1"/>
              </a:ext>
            </a:extLst>
          </p:cNvPr>
          <p:cNvCxnSpPr>
            <a:cxnSpLocks/>
          </p:cNvCxnSpPr>
          <p:nvPr userDrawn="1"/>
        </p:nvCxnSpPr>
        <p:spPr>
          <a:xfrm>
            <a:off x="740664" y="1371600"/>
            <a:ext cx="0" cy="54864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1" name="Graphic 12">
            <a:extLst>
              <a:ext uri="{FF2B5EF4-FFF2-40B4-BE49-F238E27FC236}">
                <a16:creationId xmlns:a16="http://schemas.microsoft.com/office/drawing/2014/main" id="{EA1B6985-3E5A-40F4-9268-D4AB3BBF8C91}"/>
              </a:ext>
              <a:ext uri="{C183D7F6-B498-43B3-948B-1728B52AA6E4}">
                <adec:decorative xmlns="" xmlns:adec="http://schemas.microsoft.com/office/drawing/2017/decorative" val="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 uri="{C183D7F6-B498-43B3-948B-1728B52AA6E4}">
                <adec:decorative xmlns="" xmlns:adec="http://schemas.microsoft.com/office/drawing/2017/decorative" val="1"/>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 uri="{C183D7F6-B498-43B3-948B-1728B52AA6E4}">
                <adec:decorative xmlns="" xmlns:adec="http://schemas.microsoft.com/office/drawing/2017/decorative" val="1"/>
              </a:ext>
            </a:extLst>
          </p:cNvPr>
          <p:cNvSpPr/>
          <p:nvPr userDrawn="1"/>
        </p:nvSpPr>
        <p:spPr>
          <a:xfrm>
            <a:off x="1652402"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Footer Placeholder 6">
            <a:extLst>
              <a:ext uri="{FF2B5EF4-FFF2-40B4-BE49-F238E27FC236}">
                <a16:creationId xmlns:a16="http://schemas.microsoft.com/office/drawing/2014/main" id="{CE9872E9-2F0D-2FEB-0974-F0BBBC5E0331}"/>
              </a:ext>
            </a:extLst>
          </p:cNvPr>
          <p:cNvSpPr>
            <a:spLocks noGrp="1"/>
          </p:cNvSpPr>
          <p:nvPr>
            <p:ph type="ftr" sz="quarter" idx="19"/>
          </p:nvPr>
        </p:nvSpPr>
        <p:spPr>
          <a:xfrm>
            <a:off x="7238999" y="6356350"/>
            <a:ext cx="3795615" cy="365125"/>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gradFill>
          <a:gsLst>
            <a:gs pos="100000">
              <a:schemeClr val="accent4"/>
            </a:gs>
            <a:gs pos="0">
              <a:schemeClr val="accent2"/>
            </a:gs>
          </a:gsLst>
          <a:lin ang="189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59" y="3386775"/>
            <a:ext cx="8311102" cy="3080335"/>
          </a:xfrm>
        </p:spPr>
        <p:txBody>
          <a:bodyPr lIns="0" tIns="274320" rIns="0" bIns="0" anchor="t" anchorCtr="0"/>
          <a:lstStyle>
            <a:lvl1pPr algn="l">
              <a:lnSpc>
                <a:spcPts val="5400"/>
              </a:lnSpc>
              <a:defRPr sz="5400" b="1" i="0" cap="all" spc="0" baseline="0">
                <a:solidFill>
                  <a:schemeClr val="bg1"/>
                </a:solidFill>
              </a:defRPr>
            </a:lvl1pPr>
          </a:lstStyle>
          <a:p>
            <a:endParaRPr lang="en-US" dirty="0"/>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 xmlns:adec="http://schemas.microsoft.com/office/drawing/2017/decorative" val="1"/>
              </a:ext>
            </a:extLst>
          </p:cNvPr>
          <p:cNvCxnSpPr>
            <a:cxnSpLocks/>
          </p:cNvCxnSpPr>
          <p:nvPr userDrawn="1"/>
        </p:nvCxnSpPr>
        <p:spPr>
          <a:xfrm>
            <a:off x="1280160" y="0"/>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 xmlns:adec="http://schemas.microsoft.com/office/drawing/2017/decorative" val="1"/>
              </a:ext>
            </a:extLst>
          </p:cNvPr>
          <p:cNvGrpSpPr/>
          <p:nvPr userDrawn="1"/>
        </p:nvGrpSpPr>
        <p:grpSpPr>
          <a:xfrm rot="19670435">
            <a:off x="7632743" y="794953"/>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3" name="Picture Placeholder 14">
            <a:extLst>
              <a:ext uri="{FF2B5EF4-FFF2-40B4-BE49-F238E27FC236}">
                <a16:creationId xmlns:a16="http://schemas.microsoft.com/office/drawing/2014/main" id="{01D87F51-D69B-9038-0566-4FDC355AB6F0}"/>
              </a:ext>
            </a:extLst>
          </p:cNvPr>
          <p:cNvSpPr>
            <a:spLocks noGrp="1"/>
          </p:cNvSpPr>
          <p:nvPr>
            <p:ph type="pic" sz="quarter" idx="13" hasCustomPrompt="1"/>
          </p:nvPr>
        </p:nvSpPr>
        <p:spPr>
          <a:xfrm>
            <a:off x="8197587" y="411831"/>
            <a:ext cx="3521337" cy="3521344"/>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Tree>
    <p:extLst>
      <p:ext uri="{BB962C8B-B14F-4D97-AF65-F5344CB8AC3E}">
        <p14:creationId xmlns:p14="http://schemas.microsoft.com/office/powerpoint/2010/main" val="1951239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Pictur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640080"/>
            <a:ext cx="10302240" cy="1852046"/>
          </a:xfrm>
        </p:spPr>
        <p:txBody>
          <a:bodyPr lIns="0" tIns="0" rIns="0" bIns="0" anchor="b"/>
          <a:lstStyle>
            <a:lvl1pPr algn="l">
              <a:lnSpc>
                <a:spcPts val="5400"/>
              </a:lnSpc>
              <a:defRPr sz="5400" b="1" i="0" cap="all" spc="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588447"/>
            <a:ext cx="7853678" cy="726645"/>
          </a:xfrm>
        </p:spPr>
        <p:txBody>
          <a:bodyPr lIns="0" tIns="0" rIns="0" bIns="0" anchor="t" anchorCtr="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 xmlns:adec="http://schemas.microsoft.com/office/drawing/2017/decorative" val="1"/>
              </a:ext>
            </a:extLst>
          </p:cNvPr>
          <p:cNvCxnSpPr>
            <a:cxnSpLocks/>
          </p:cNvCxnSpPr>
          <p:nvPr userDrawn="1"/>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 xmlns:adec="http://schemas.microsoft.com/office/drawing/2017/decorative" val="1"/>
              </a:ext>
            </a:extLst>
          </p:cNvPr>
          <p:cNvGrpSpPr/>
          <p:nvPr userDrawn="1"/>
        </p:nvGrpSpPr>
        <p:grpSpPr>
          <a:xfrm flipH="1">
            <a:off x="7659974" y="4456458"/>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5" name="Picture Placeholder 14">
            <a:extLst>
              <a:ext uri="{FF2B5EF4-FFF2-40B4-BE49-F238E27FC236}">
                <a16:creationId xmlns:a16="http://schemas.microsoft.com/office/drawing/2014/main" id="{5DDB7824-50BA-B12F-AD49-CA8953CA3A0E}"/>
              </a:ext>
            </a:extLst>
          </p:cNvPr>
          <p:cNvSpPr>
            <a:spLocks noGrp="1"/>
          </p:cNvSpPr>
          <p:nvPr>
            <p:ph type="pic" sz="quarter" idx="13" hasCustomPrompt="1"/>
          </p:nvPr>
        </p:nvSpPr>
        <p:spPr>
          <a:xfrm>
            <a:off x="8536252"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Tree>
    <p:extLst>
      <p:ext uri="{BB962C8B-B14F-4D97-AF65-F5344CB8AC3E}">
        <p14:creationId xmlns:p14="http://schemas.microsoft.com/office/powerpoint/2010/main" val="652645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imag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4114800" y="640080"/>
            <a:ext cx="7498080" cy="1280160"/>
          </a:xfrm>
        </p:spPr>
        <p:txBody>
          <a:bodyPr lIns="0" tIns="0" rIns="0" bIns="0" anchor="b" anchorCtr="0"/>
          <a:lstStyle>
            <a:lvl1pPr>
              <a:defRPr sz="4000" b="1" cap="all" spc="0" baseline="0"/>
            </a:lvl1pPr>
          </a:lstStyle>
          <a:p>
            <a:r>
              <a:rPr lang="en-US" dirty="0"/>
              <a:t>Click to add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a:xfrm>
            <a:off x="484632" y="722376"/>
            <a:ext cx="520991" cy="517379"/>
          </a:xfrm>
        </p:spPr>
        <p:txBody>
          <a:bodyPr anchor="t" anchorCtr="0"/>
          <a:lstStyle>
            <a:lvl1pPr>
              <a:defRPr>
                <a:solidFill>
                  <a:schemeClr val="accent2"/>
                </a:solidFill>
              </a:defRPr>
            </a:lvl1pPr>
          </a:lstStyle>
          <a:p>
            <a:fld id="{D8DA9DAA-006C-4F4B-980E-E3DF019B24E2}" type="slidenum">
              <a:rPr lang="en-US" smtClean="0"/>
              <a:pPr/>
              <a:t>‹#›</a:t>
            </a:fld>
            <a:endParaRPr lang="en-US" dirty="0"/>
          </a:p>
        </p:txBody>
      </p:sp>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hasCustomPrompt="1"/>
          </p:nvPr>
        </p:nvSpPr>
        <p:spPr>
          <a:xfrm>
            <a:off x="1317615" y="895646"/>
            <a:ext cx="1956925" cy="195692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 anchor="t" anchorCtr="0">
            <a:noAutofit/>
          </a:bodyPr>
          <a:lstStyle>
            <a:lvl1pPr algn="ctr">
              <a:buNone/>
              <a:defRPr sz="1800"/>
            </a:lvl1pPr>
          </a:lstStyle>
          <a:p>
            <a:r>
              <a:rPr lang="en-US" dirty="0"/>
              <a:t>Click to add picture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hasCustomPrompt="1"/>
          </p:nvPr>
        </p:nvSpPr>
        <p:spPr>
          <a:xfrm>
            <a:off x="4114800" y="2194560"/>
            <a:ext cx="7498080" cy="4023360"/>
          </a:xfrm>
        </p:spPr>
        <p:txBody>
          <a:bodyPr lIns="0" tIns="0" rIns="0" bIns="0">
            <a:noAutofit/>
          </a:bodyPr>
          <a:lstStyle>
            <a:lvl1pPr marL="0" indent="0">
              <a:lnSpc>
                <a:spcPct val="110000"/>
              </a:lnSpc>
              <a:buNone/>
              <a:defRPr sz="1800"/>
            </a:lvl1pPr>
            <a:lvl2pPr marL="228600">
              <a:defRPr sz="1600"/>
            </a:lvl2pPr>
            <a:lvl3pPr marL="457200">
              <a:defRPr sz="1400"/>
            </a:lvl3pPr>
            <a:lvl4pPr marL="685800">
              <a:defRPr sz="1200"/>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grpSp>
        <p:nvGrpSpPr>
          <p:cNvPr id="7" name="Group 6">
            <a:extLst>
              <a:ext uri="{FF2B5EF4-FFF2-40B4-BE49-F238E27FC236}">
                <a16:creationId xmlns:a16="http://schemas.microsoft.com/office/drawing/2014/main" id="{758B5E78-A531-681D-1312-F21B52D066B8}"/>
              </a:ext>
              <a:ext uri="{C183D7F6-B498-43B3-948B-1728B52AA6E4}">
                <adec:decorative xmlns="" xmlns:adec="http://schemas.microsoft.com/office/drawing/2017/decorative" val="1"/>
              </a:ext>
            </a:extLst>
          </p:cNvPr>
          <p:cNvGrpSpPr/>
          <p:nvPr userDrawn="1"/>
        </p:nvGrpSpPr>
        <p:grpSpPr>
          <a:xfrm>
            <a:off x="2970685" y="620661"/>
            <a:ext cx="403448" cy="381782"/>
            <a:chOff x="10969280" y="1780012"/>
            <a:chExt cx="403448" cy="381782"/>
          </a:xfrm>
        </p:grpSpPr>
        <p:sp>
          <p:nvSpPr>
            <p:cNvPr id="17" name="Graphic 10">
              <a:extLst>
                <a:ext uri="{FF2B5EF4-FFF2-40B4-BE49-F238E27FC236}">
                  <a16:creationId xmlns:a16="http://schemas.microsoft.com/office/drawing/2014/main" id="{AAD06B87-D9B2-4F94-B734-A8F039A2033F}"/>
                </a:ext>
                <a:ext uri="{C183D7F6-B498-43B3-948B-1728B52AA6E4}">
                  <adec:decorative xmlns="" xmlns:adec="http://schemas.microsoft.com/office/drawing/2017/decorative" val="1"/>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 uri="{C183D7F6-B498-43B3-948B-1728B52AA6E4}">
                  <adec:decorative xmlns="" xmlns:adec="http://schemas.microsoft.com/office/drawing/2017/decorative" val="1"/>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grpSp>
      <p:sp>
        <p:nvSpPr>
          <p:cNvPr id="4" name="Footer Placeholder 8">
            <a:extLst>
              <a:ext uri="{FF2B5EF4-FFF2-40B4-BE49-F238E27FC236}">
                <a16:creationId xmlns:a16="http://schemas.microsoft.com/office/drawing/2014/main" id="{5189CAD3-7011-6481-11F8-05B5CB106F01}"/>
              </a:ext>
            </a:extLst>
          </p:cNvPr>
          <p:cNvSpPr>
            <a:spLocks noGrp="1"/>
          </p:cNvSpPr>
          <p:nvPr>
            <p:ph type="ftr" sz="quarter" idx="17"/>
          </p:nvPr>
        </p:nvSpPr>
        <p:spPr>
          <a:xfrm>
            <a:off x="1280160" y="6356350"/>
            <a:ext cx="4114800" cy="365125"/>
          </a:xfrm>
        </p:spPr>
        <p:txBody>
          <a:bodyPr lIns="0" rIns="91440"/>
          <a:lstStyle>
            <a:lvl1pPr algn="l">
              <a:defRPr/>
            </a:lvl1pPr>
          </a:lstStyle>
          <a:p>
            <a:endParaRPr lang="en-US" dirty="0"/>
          </a:p>
        </p:txBody>
      </p:sp>
      <p:cxnSp>
        <p:nvCxnSpPr>
          <p:cNvPr id="10" name="Straight Connector 9">
            <a:extLst>
              <a:ext uri="{FF2B5EF4-FFF2-40B4-BE49-F238E27FC236}">
                <a16:creationId xmlns:a16="http://schemas.microsoft.com/office/drawing/2014/main" id="{CB7CB27F-7A56-A747-A4D6-5627C24638D9}"/>
              </a:ext>
              <a:ext uri="{C183D7F6-B498-43B3-948B-1728B52AA6E4}">
                <adec:decorative xmlns=""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11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 Subtitle slide">
    <p:bg>
      <p:bgPr>
        <a:gradFill>
          <a:gsLst>
            <a:gs pos="100000">
              <a:schemeClr val="accent4"/>
            </a:gs>
            <a:gs pos="0">
              <a:schemeClr val="accent2"/>
            </a:gs>
          </a:gsLst>
          <a:lin ang="18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3383280"/>
            <a:ext cx="10302240" cy="1852046"/>
          </a:xfrm>
        </p:spPr>
        <p:txBody>
          <a:bodyPr lIns="0" tIns="274320" rIns="0" bIns="0" anchor="t" anchorCtr="0"/>
          <a:lstStyle>
            <a:lvl1pPr algn="l">
              <a:lnSpc>
                <a:spcPts val="5400"/>
              </a:lnSpc>
              <a:defRPr sz="5400" b="1" i="0" cap="all" spc="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966886"/>
            <a:ext cx="10302237" cy="397191"/>
          </a:xfrm>
        </p:spPr>
        <p:txBody>
          <a:bodyPr lIns="0" tIns="0" rIns="0" bIns="0" anchor="b" anchorCtr="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grpSp>
        <p:nvGrpSpPr>
          <p:cNvPr id="4" name="Group 3">
            <a:extLst>
              <a:ext uri="{FF2B5EF4-FFF2-40B4-BE49-F238E27FC236}">
                <a16:creationId xmlns:a16="http://schemas.microsoft.com/office/drawing/2014/main" id="{22749162-63A5-5BF9-895E-B0577A6C47E0}"/>
              </a:ext>
              <a:ext uri="{C183D7F6-B498-43B3-948B-1728B52AA6E4}">
                <adec:decorative xmlns="" xmlns:adec="http://schemas.microsoft.com/office/drawing/2017/decorative" val="1"/>
              </a:ext>
            </a:extLst>
          </p:cNvPr>
          <p:cNvGrpSpPr/>
          <p:nvPr userDrawn="1"/>
        </p:nvGrpSpPr>
        <p:grpSpPr>
          <a:xfrm>
            <a:off x="10897692" y="620298"/>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cxnSp>
        <p:nvCxnSpPr>
          <p:cNvPr id="5" name="Straight Connector 4">
            <a:extLst>
              <a:ext uri="{FF2B5EF4-FFF2-40B4-BE49-F238E27FC236}">
                <a16:creationId xmlns:a16="http://schemas.microsoft.com/office/drawing/2014/main" id="{57912362-D30D-7B0B-BA94-0993B1EBC4E4}"/>
              </a:ext>
              <a:ext uri="{C183D7F6-B498-43B3-948B-1728B52AA6E4}">
                <adec:decorative xmlns="" xmlns:adec="http://schemas.microsoft.com/office/drawing/2017/decorative" val="1"/>
              </a:ext>
            </a:extLst>
          </p:cNvPr>
          <p:cNvCxnSpPr>
            <a:cxnSpLocks/>
          </p:cNvCxnSpPr>
          <p:nvPr userDrawn="1"/>
        </p:nvCxnSpPr>
        <p:spPr>
          <a:xfrm>
            <a:off x="1280160" y="0"/>
            <a:ext cx="0" cy="2775857"/>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64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hasCustomPrompt="1"/>
          </p:nvPr>
        </p:nvSpPr>
        <p:spPr>
          <a:xfrm>
            <a:off x="1280160" y="685800"/>
            <a:ext cx="9137012" cy="1280160"/>
          </a:xfrm>
        </p:spPr>
        <p:txBody>
          <a:bodyPr lIns="0" tIns="0" rIns="0" bIns="0"/>
          <a:lstStyle>
            <a:lvl1pPr>
              <a:defRPr sz="4000" b="1" cap="all" spc="0" baseline="0"/>
            </a:lvl1pPr>
          </a:lstStyle>
          <a:p>
            <a:r>
              <a:rPr lang="en-US" dirty="0"/>
              <a:t>Click to add title</a:t>
            </a:r>
          </a:p>
        </p:txBody>
      </p:sp>
      <p:sp>
        <p:nvSpPr>
          <p:cNvPr id="15" name="Slide Number Placeholder 14">
            <a:extLst>
              <a:ext uri="{FF2B5EF4-FFF2-40B4-BE49-F238E27FC236}">
                <a16:creationId xmlns:a16="http://schemas.microsoft.com/office/drawing/2014/main" id="{0F91A5DB-A2CA-1D70-9A06-3869A288C924}"/>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2327440"/>
            <a:ext cx="4846320" cy="4040574"/>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23402" y="2327441"/>
            <a:ext cx="4846320" cy="4040574"/>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160F34ED-DA60-4CC2-B735-B0EC5D9FEA35}"/>
              </a:ext>
              <a:ext uri="{C183D7F6-B498-43B3-948B-1728B52AA6E4}">
                <adec:decorative xmlns=""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 uri="{C183D7F6-B498-43B3-948B-1728B52AA6E4}">
                <adec:decorative xmlns=""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 uri="{C183D7F6-B498-43B3-948B-1728B52AA6E4}">
                <adec:decorative xmlns=""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 uri="{C183D7F6-B498-43B3-948B-1728B52AA6E4}">
                <adec:decorative xmlns=""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3" name="Footer Placeholder 12">
            <a:extLst>
              <a:ext uri="{FF2B5EF4-FFF2-40B4-BE49-F238E27FC236}">
                <a16:creationId xmlns:a16="http://schemas.microsoft.com/office/drawing/2014/main" id="{6D6A69CF-70D6-AB12-CD8B-FD75B7EE1420}"/>
              </a:ext>
            </a:extLst>
          </p:cNvPr>
          <p:cNvSpPr>
            <a:spLocks noGrp="1"/>
          </p:cNvSpPr>
          <p:nvPr>
            <p:ph type="ftr" sz="quarter" idx="11"/>
          </p:nvPr>
        </p:nvSpPr>
        <p:spPr>
          <a:xfrm>
            <a:off x="1280160" y="6356350"/>
            <a:ext cx="4114800" cy="365125"/>
          </a:xfrm>
        </p:spPr>
        <p:txBody>
          <a:bodyPr/>
          <a:lstStyle>
            <a:lvl1pPr algn="l">
              <a:defRPr/>
            </a:lvl1pP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EFE408-BFE1-16DC-F7C6-47F55C171AC6}"/>
              </a:ext>
              <a:ext uri="{C183D7F6-B498-43B3-948B-1728B52AA6E4}">
                <adec:decorative xmlns="" xmlns:adec="http://schemas.microsoft.com/office/drawing/2017/decorative" val="1"/>
              </a:ext>
            </a:extLst>
          </p:cNvPr>
          <p:cNvSpPr/>
          <p:nvPr userDrawn="1"/>
        </p:nvSpPr>
        <p:spPr>
          <a:xfrm>
            <a:off x="6412992" y="0"/>
            <a:ext cx="5779008"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6915572" y="685800"/>
            <a:ext cx="4754880" cy="5670550"/>
          </a:xfrm>
        </p:spPr>
        <p:txBody>
          <a:bodyPr lIns="0" tIns="0" rIns="0" bIns="0" anchor="ctr" anchorCtr="0"/>
          <a:lstStyle>
            <a:lvl1pPr algn="l">
              <a:defRPr sz="4000" b="1" cap="all" spc="0" baseline="0">
                <a:solidFill>
                  <a:schemeClr val="bg1"/>
                </a:solidFill>
              </a:defRPr>
            </a:lvl1pPr>
          </a:lstStyle>
          <a:p>
            <a:r>
              <a:rPr lang="en-US" dirty="0"/>
              <a:t>Click to edit Master title style</a:t>
            </a:r>
          </a:p>
        </p:txBody>
      </p:sp>
      <p:sp>
        <p:nvSpPr>
          <p:cNvPr id="22" name="Slide Number Placeholder 21">
            <a:extLst>
              <a:ext uri="{FF2B5EF4-FFF2-40B4-BE49-F238E27FC236}">
                <a16:creationId xmlns:a16="http://schemas.microsoft.com/office/drawing/2014/main" id="{4C0ED5DD-6381-0FFD-7B45-D21179A390B5}"/>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5">
            <a:extLst>
              <a:ext uri="{FF2B5EF4-FFF2-40B4-BE49-F238E27FC236}">
                <a16:creationId xmlns:a16="http://schemas.microsoft.com/office/drawing/2014/main" id="{F042E432-AE48-385B-DEA1-32129394CE76}"/>
              </a:ext>
            </a:extLst>
          </p:cNvPr>
          <p:cNvSpPr>
            <a:spLocks noGrp="1"/>
          </p:cNvSpPr>
          <p:nvPr>
            <p:ph sz="quarter" idx="15" hasCustomPrompt="1"/>
          </p:nvPr>
        </p:nvSpPr>
        <p:spPr>
          <a:xfrm>
            <a:off x="1279526" y="1533524"/>
            <a:ext cx="4663440" cy="1895475"/>
          </a:xfrm>
        </p:spPr>
        <p:txBody>
          <a:bodyPr lIns="0" tIns="0" rIns="0" bIns="0" anchor="t" anchorCtr="0">
            <a:noAutofit/>
          </a:bodyPr>
          <a:lstStyle>
            <a:lvl1pPr marL="342900" indent="-512064">
              <a:spcBef>
                <a:spcPts val="1000"/>
              </a:spcBef>
              <a:buFont typeface="+mj-lt"/>
              <a:buAutoNum type="arabicPeriod"/>
              <a:defRPr sz="1800"/>
            </a:lvl1pPr>
            <a:lvl2pPr marL="1028700" indent="-342900">
              <a:spcBef>
                <a:spcPts val="1200"/>
              </a:spcBef>
              <a:buFont typeface="+mj-lt"/>
              <a:buAutoNum type="alphaLcPeriod"/>
              <a:defRPr sz="1800"/>
            </a:lvl2pPr>
            <a:lvl3pPr marL="1257300" indent="-342900">
              <a:spcBef>
                <a:spcPts val="1200"/>
              </a:spcBef>
              <a:buFont typeface="+mj-lt"/>
              <a:buAutoNum type="arabicParenR"/>
              <a:defRPr sz="1800"/>
            </a:lvl3pPr>
            <a:lvl4pPr marL="1714500" indent="-342900">
              <a:spcBef>
                <a:spcPts val="1200"/>
              </a:spcBef>
              <a:buFont typeface="+mj-lt"/>
              <a:buAutoNum type="alphaLcParenR"/>
              <a:defRPr sz="1800"/>
            </a:lvl4pPr>
            <a:lvl5pPr marL="2228850" indent="-400050">
              <a:spcBef>
                <a:spcPts val="1200"/>
              </a:spcBef>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DF111B2E-0535-57E2-FE92-620F9307A956}"/>
              </a:ext>
            </a:extLst>
          </p:cNvPr>
          <p:cNvSpPr>
            <a:spLocks noGrp="1"/>
          </p:cNvSpPr>
          <p:nvPr>
            <p:ph sz="quarter" idx="13" hasCustomPrompt="1"/>
          </p:nvPr>
        </p:nvSpPr>
        <p:spPr>
          <a:xfrm>
            <a:off x="1280160" y="3482974"/>
            <a:ext cx="4663440" cy="1190033"/>
          </a:xfrm>
        </p:spPr>
        <p:txBody>
          <a:bodyPr lIns="0" tIns="0" rIns="0" bIns="0" anchor="t" anchorCtr="0">
            <a:noAutofit/>
          </a:bodyPr>
          <a:lstStyle>
            <a:lvl1pPr marL="0" indent="0">
              <a:spcBef>
                <a:spcPts val="1200"/>
              </a:spcBef>
              <a:buNone/>
              <a:defRPr sz="1800"/>
            </a:lvl1pPr>
            <a:lvl2pPr marL="457200" indent="0">
              <a:spcBef>
                <a:spcPts val="1200"/>
              </a:spcBef>
              <a:buNone/>
              <a:defRPr sz="1600"/>
            </a:lvl2pPr>
            <a:lvl3pPr marL="914400" indent="0">
              <a:spcBef>
                <a:spcPts val="1200"/>
              </a:spcBef>
              <a:buNone/>
              <a:defRPr sz="1400"/>
            </a:lvl3pPr>
            <a:lvl4pPr marL="1371600" indent="0">
              <a:spcBef>
                <a:spcPts val="1200"/>
              </a:spcBef>
              <a:buNone/>
              <a:defRPr sz="1200"/>
            </a:lvl4pPr>
            <a:lvl5pPr marL="1828800" indent="0">
              <a:spcBef>
                <a:spcPts val="1200"/>
              </a:spcBef>
              <a:buNone/>
              <a:defRPr sz="1200"/>
            </a:lvl5pPr>
          </a:lstStyle>
          <a:p>
            <a:pPr lvl="0"/>
            <a:r>
              <a:rPr lang="en-US" dirty="0"/>
              <a:t>Click to add text</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1280160" y="4692058"/>
            <a:ext cx="4663440" cy="1584918"/>
          </a:xfrm>
        </p:spPr>
        <p:txBody>
          <a:bodyPr lIns="0" tIns="0" rIns="0" bIns="0" anchor="t" anchorCtr="0">
            <a:noAutofit/>
          </a:bodyPr>
          <a:lstStyle>
            <a:lvl1pPr>
              <a:spcBef>
                <a:spcPts val="1200"/>
              </a:spcBef>
              <a:defRPr sz="1800"/>
            </a:lvl1pPr>
            <a:lvl2pPr>
              <a:spcBef>
                <a:spcPts val="1200"/>
              </a:spcBef>
              <a:defRPr sz="1600"/>
            </a:lvl2pPr>
            <a:lvl3pPr>
              <a:spcBef>
                <a:spcPts val="1200"/>
              </a:spcBef>
              <a:defRPr sz="1400"/>
            </a:lvl3pPr>
            <a:lvl4pPr>
              <a:spcBef>
                <a:spcPts val="1200"/>
              </a:spcBef>
              <a:defRPr sz="1200"/>
            </a:lvl4pPr>
            <a:lvl5pPr>
              <a:spcBef>
                <a:spcPts val="1200"/>
              </a:spcBef>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Footer Placeholder 20">
            <a:extLst>
              <a:ext uri="{FF2B5EF4-FFF2-40B4-BE49-F238E27FC236}">
                <a16:creationId xmlns:a16="http://schemas.microsoft.com/office/drawing/2014/main" id="{34C23E1A-9E5E-DA12-8E11-83F486766E16}"/>
              </a:ext>
            </a:extLst>
          </p:cNvPr>
          <p:cNvSpPr>
            <a:spLocks noGrp="1"/>
          </p:cNvSpPr>
          <p:nvPr>
            <p:ph type="ftr" sz="quarter" idx="11"/>
          </p:nvPr>
        </p:nvSpPr>
        <p:spPr>
          <a:xfrm>
            <a:off x="1280160" y="6356350"/>
            <a:ext cx="4114800" cy="365125"/>
          </a:xfrm>
        </p:spPr>
        <p:txBody>
          <a:bodyPr lIns="0" rIns="91440"/>
          <a:lstStyle>
            <a:lvl1pPr algn="l">
              <a:defRPr/>
            </a:lvl1pPr>
          </a:lstStyle>
          <a:p>
            <a:endParaRPr lang="en-US" dirty="0"/>
          </a:p>
        </p:txBody>
      </p:sp>
      <p:cxnSp>
        <p:nvCxnSpPr>
          <p:cNvPr id="23" name="Straight Connector 22">
            <a:extLst>
              <a:ext uri="{FF2B5EF4-FFF2-40B4-BE49-F238E27FC236}">
                <a16:creationId xmlns:a16="http://schemas.microsoft.com/office/drawing/2014/main" id="{E3FE6E42-6A8F-C459-87EE-E2A5BAFA852B}"/>
              </a:ext>
              <a:ext uri="{C183D7F6-B498-43B3-948B-1728B52AA6E4}">
                <adec:decorative xmlns=""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32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60" y="301752"/>
            <a:ext cx="4663438" cy="2441448"/>
          </a:xfrm>
        </p:spPr>
        <p:txBody>
          <a:bodyPr lIns="0" tIns="0" rIns="0" bIns="0" anchor="ctr" anchorCtr="0"/>
          <a:lstStyle>
            <a:lvl1pPr algn="l">
              <a:lnSpc>
                <a:spcPts val="4000"/>
              </a:lnSpc>
              <a:spcBef>
                <a:spcPts val="1000"/>
              </a:spcBef>
              <a:defRPr sz="4000" b="1" i="0" cap="all" spc="0" baseline="0"/>
            </a:lvl1pPr>
          </a:lstStyle>
          <a:p>
            <a:endParaRPr lang="en-US" dirty="0"/>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a:xfrm>
            <a:off x="484632" y="726630"/>
            <a:ext cx="520991" cy="517379"/>
          </a:xfrm>
        </p:spPr>
        <p:txBody>
          <a:bodyPr/>
          <a:lstStyle>
            <a:lvl1pPr>
              <a:defRPr>
                <a:solidFill>
                  <a:schemeClr val="accent2"/>
                </a:solidFill>
              </a:defRPr>
            </a:lvl1pPr>
          </a:lstStyle>
          <a:p>
            <a:fld id="{D8DA9DAA-006C-4F4B-980E-E3DF019B24E2}" type="slidenum">
              <a:rPr lang="en-US" smtClean="0"/>
              <a:pPr/>
              <a:t>‹#›</a:t>
            </a:fld>
            <a:endParaRPr lang="en-US" dirty="0"/>
          </a:p>
        </p:txBody>
      </p:sp>
      <p:sp>
        <p:nvSpPr>
          <p:cNvPr id="8" name="Text Placeholder 4">
            <a:extLst>
              <a:ext uri="{FF2B5EF4-FFF2-40B4-BE49-F238E27FC236}">
                <a16:creationId xmlns:a16="http://schemas.microsoft.com/office/drawing/2014/main" id="{9FB40175-FA51-DA14-A5B2-CD06DE6ECC31}"/>
              </a:ext>
            </a:extLst>
          </p:cNvPr>
          <p:cNvSpPr>
            <a:spLocks noGrp="1"/>
          </p:cNvSpPr>
          <p:nvPr>
            <p:ph type="body" sz="quarter" idx="14"/>
          </p:nvPr>
        </p:nvSpPr>
        <p:spPr>
          <a:xfrm>
            <a:off x="1280161" y="2777067"/>
            <a:ext cx="4663440" cy="3550581"/>
          </a:xfrm>
        </p:spPr>
        <p:txBody>
          <a:bodyPr lIns="0" tIns="0" rIns="0" bIns="0">
            <a:noAutofit/>
          </a:bodyPr>
          <a:lstStyle>
            <a:lvl1pPr marL="0" indent="0">
              <a:lnSpc>
                <a:spcPct val="110000"/>
              </a:lnSpc>
              <a:buNone/>
              <a:defRPr sz="1800"/>
            </a:lvl1pPr>
            <a:lvl2pPr marL="228600">
              <a:lnSpc>
                <a:spcPct val="110000"/>
              </a:lnSpc>
              <a:defRPr sz="1600"/>
            </a:lvl2pPr>
            <a:lvl3pPr marL="457200">
              <a:lnSpc>
                <a:spcPct val="110000"/>
              </a:lnSpc>
              <a:defRPr sz="1400"/>
            </a:lvl3pPr>
            <a:lvl4pPr marL="685800">
              <a:lnSpc>
                <a:spcPct val="110000"/>
              </a:lnSpc>
              <a:defRPr sz="1200"/>
            </a:lvl4pPr>
            <a:lvl5pPr marL="914400">
              <a:lnSpc>
                <a:spcPct val="11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515930B2-E36D-4D05-A6B3-CA1BF61D50CC}"/>
              </a:ext>
              <a:ext uri="{C183D7F6-B498-43B3-948B-1728B52AA6E4}">
                <adec:decorative xmlns="" xmlns:adec="http://schemas.microsoft.com/office/drawing/2017/decorative" val="1"/>
              </a:ext>
            </a:extLst>
          </p:cNvPr>
          <p:cNvSpPr/>
          <p:nvPr userDrawn="1"/>
        </p:nvSpPr>
        <p:spPr>
          <a:xfrm>
            <a:off x="6412089"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hasCustomPrompt="1"/>
          </p:nvPr>
        </p:nvSpPr>
        <p:spPr>
          <a:xfrm>
            <a:off x="6695553" y="301752"/>
            <a:ext cx="5221224" cy="6263640"/>
          </a:xfrm>
        </p:spPr>
        <p:txBody>
          <a:bodyPr tIns="914400" anchor="t" anchorCtr="0"/>
          <a:lstStyle>
            <a:lvl1pPr algn="ctr">
              <a:buNone/>
              <a:defRPr>
                <a:solidFill>
                  <a:schemeClr val="bg1"/>
                </a:solidFill>
              </a:defRPr>
            </a:lvl1pPr>
          </a:lstStyle>
          <a:p>
            <a:r>
              <a:rPr lang="en-US" dirty="0"/>
              <a:t>Click to add picture</a:t>
            </a:r>
          </a:p>
        </p:txBody>
      </p:sp>
      <p:sp>
        <p:nvSpPr>
          <p:cNvPr id="10" name="Footer Placeholder 8">
            <a:extLst>
              <a:ext uri="{FF2B5EF4-FFF2-40B4-BE49-F238E27FC236}">
                <a16:creationId xmlns:a16="http://schemas.microsoft.com/office/drawing/2014/main" id="{7A4AE671-C203-0370-2888-FC8F7D444D11}"/>
              </a:ext>
            </a:extLst>
          </p:cNvPr>
          <p:cNvSpPr>
            <a:spLocks noGrp="1"/>
          </p:cNvSpPr>
          <p:nvPr>
            <p:ph type="ftr" sz="quarter" idx="17"/>
          </p:nvPr>
        </p:nvSpPr>
        <p:spPr>
          <a:xfrm>
            <a:off x="1280160" y="6356350"/>
            <a:ext cx="4434825" cy="365125"/>
          </a:xfrm>
        </p:spPr>
        <p:txBody>
          <a:bodyPr/>
          <a:lstStyle>
            <a:lvl1pPr algn="l">
              <a:defRPr/>
            </a:lvl1pPr>
          </a:lstStyle>
          <a:p>
            <a:endParaRPr lang="en-US" dirty="0"/>
          </a:p>
        </p:txBody>
      </p:sp>
      <p:cxnSp>
        <p:nvCxnSpPr>
          <p:cNvPr id="3" name="Straight Connector 2">
            <a:extLst>
              <a:ext uri="{FF2B5EF4-FFF2-40B4-BE49-F238E27FC236}">
                <a16:creationId xmlns:a16="http://schemas.microsoft.com/office/drawing/2014/main" id="{1792BFA8-57AD-0B5C-2534-1E862B58DAB3}"/>
              </a:ext>
              <a:ext uri="{C183D7F6-B498-43B3-948B-1728B52AA6E4}">
                <adec:decorative xmlns="" xmlns:adec="http://schemas.microsoft.com/office/drawing/2017/decorative" val="1"/>
              </a:ext>
            </a:extLst>
          </p:cNvPr>
          <p:cNvCxnSpPr>
            <a:cxnSpLocks/>
          </p:cNvCxnSpPr>
          <p:nvPr userDrawn="1"/>
        </p:nvCxnSpPr>
        <p:spPr>
          <a:xfrm>
            <a:off x="745127"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807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1435394" y="1"/>
            <a:ext cx="9918405" cy="1646237"/>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1435394" y="1825625"/>
            <a:ext cx="991840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486121" y="726630"/>
            <a:ext cx="520991" cy="517379"/>
          </a:xfrm>
          <a:prstGeom prst="rect">
            <a:avLst/>
          </a:prstGeom>
        </p:spPr>
        <p:txBody>
          <a:bodyPr vert="horz" lIns="0" tIns="0" rIns="0" bIns="0" rtlCol="0" anchor="t" anchorCtr="0"/>
          <a:lstStyle>
            <a:lvl1pPr algn="ctr">
              <a:defRPr sz="1800" b="1" i="0" cap="all" spc="100" baseline="0">
                <a:solidFill>
                  <a:schemeClr val="accent2"/>
                </a:solidFill>
              </a:defRPr>
            </a:lvl1pPr>
          </a:lstStyle>
          <a:p>
            <a:fld id="{D8DA9DAA-006C-4F4B-980E-E3DF019B24E2}" type="slidenum">
              <a:rPr lang="en-US" smtClean="0"/>
              <a:pPr/>
              <a:t>‹#›</a:t>
            </a:fld>
            <a:endParaRPr lang="en-US" dirty="0"/>
          </a:p>
        </p:txBody>
      </p:sp>
      <p:sp>
        <p:nvSpPr>
          <p:cNvPr id="4" name="Date Placeholder 3">
            <a:extLst>
              <a:ext uri="{FF2B5EF4-FFF2-40B4-BE49-F238E27FC236}">
                <a16:creationId xmlns:a16="http://schemas.microsoft.com/office/drawing/2014/main" id="{B1EF1C86-6A9C-D287-D381-5634A69BF1C8}"/>
              </a:ext>
            </a:extLst>
          </p:cNvPr>
          <p:cNvSpPr>
            <a:spLocks noGrp="1"/>
          </p:cNvSpPr>
          <p:nvPr>
            <p:ph type="dt" sz="half" idx="2"/>
          </p:nvPr>
        </p:nvSpPr>
        <p:spPr>
          <a:xfrm>
            <a:off x="1435394" y="6356350"/>
            <a:ext cx="2743200" cy="365125"/>
          </a:xfrm>
          <a:prstGeom prst="rect">
            <a:avLst/>
          </a:prstGeom>
        </p:spPr>
        <p:txBody>
          <a:bodyPr vert="horz" lIns="0" tIns="45720" rIns="91440" bIns="45720" rtlCol="0" anchor="ctr"/>
          <a:lstStyle>
            <a:lvl1pPr algn="l">
              <a:defRPr sz="1200">
                <a:solidFill>
                  <a:schemeClr val="tx1">
                    <a:tint val="75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621B8477-3F24-EDCB-C8AC-84336363918B}"/>
              </a:ext>
            </a:extLst>
          </p:cNvPr>
          <p:cNvSpPr>
            <a:spLocks noGrp="1"/>
          </p:cNvSpPr>
          <p:nvPr>
            <p:ph type="ftr" sz="quarter" idx="3"/>
          </p:nvPr>
        </p:nvSpPr>
        <p:spPr>
          <a:xfrm>
            <a:off x="7238999" y="6356350"/>
            <a:ext cx="4114800" cy="365125"/>
          </a:xfrm>
          <a:prstGeom prst="rect">
            <a:avLst/>
          </a:prstGeom>
        </p:spPr>
        <p:txBody>
          <a:bodyPr vert="horz" lIns="91440" tIns="45720" rIns="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708" r:id="rId1"/>
    <p:sldLayoutId id="2147483717" r:id="rId2"/>
    <p:sldLayoutId id="2147483728" r:id="rId3"/>
    <p:sldLayoutId id="2147483729" r:id="rId4"/>
    <p:sldLayoutId id="2147483710" r:id="rId5"/>
    <p:sldLayoutId id="2147483727" r:id="rId6"/>
    <p:sldLayoutId id="2147483701" r:id="rId7"/>
    <p:sldLayoutId id="2147483721" r:id="rId8"/>
    <p:sldLayoutId id="2147483720" r:id="rId9"/>
    <p:sldLayoutId id="2147483730" r:id="rId10"/>
    <p:sldLayoutId id="2147483722" r:id="rId11"/>
    <p:sldLayoutId id="2147483698" r:id="rId12"/>
    <p:sldLayoutId id="2147483732" r:id="rId13"/>
    <p:sldLayoutId id="2147483702" r:id="rId14"/>
    <p:sldLayoutId id="2147483703" r:id="rId15"/>
  </p:sldLayoutIdLst>
  <p:hf sldNum="0" hdr="0" ftr="0"/>
  <p:txStyles>
    <p:titleStyle>
      <a:lvl1pPr algn="l" defTabSz="914400" rtl="0" eaLnBrk="1" latinLnBrk="0" hangingPunct="1">
        <a:lnSpc>
          <a:spcPts val="4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KlPmdndVEKY"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dictionary.cambridge.org/dictionary/english/scholarship" TargetMode="External"/><Relationship Id="rId5" Type="http://schemas.openxmlformats.org/officeDocument/2006/relationships/hyperlink" Target="https://www.merriam-webster.com/dictionary/scholar" TargetMode="Externa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1280159" y="357809"/>
            <a:ext cx="6766561" cy="3080335"/>
          </a:xfrm>
        </p:spPr>
        <p:txBody>
          <a:bodyPr/>
          <a:lstStyle/>
          <a:p>
            <a:r>
              <a:rPr lang="en-US" dirty="0" smtClean="0"/>
              <a:t>Investigating </a:t>
            </a:r>
            <a:r>
              <a:rPr lang="en-US" dirty="0"/>
              <a:t>Religion: </a:t>
            </a:r>
            <a:r>
              <a:rPr lang="en-US" dirty="0" smtClean="0"/>
              <a:t/>
            </a:r>
            <a:br>
              <a:rPr lang="en-US" dirty="0" smtClean="0"/>
            </a:br>
            <a:r>
              <a:rPr lang="en-US" sz="2400" dirty="0" smtClean="0">
                <a:latin typeface="+mn-lt"/>
              </a:rPr>
              <a:t> </a:t>
            </a:r>
            <a:endParaRPr lang="en-US" sz="2400" dirty="0">
              <a:latin typeface="+mn-lt"/>
            </a:endParaRPr>
          </a:p>
        </p:txBody>
      </p:sp>
      <p:sp>
        <p:nvSpPr>
          <p:cNvPr id="3" name="TextBox 2"/>
          <p:cNvSpPr txBox="1"/>
          <p:nvPr/>
        </p:nvSpPr>
        <p:spPr>
          <a:xfrm>
            <a:off x="8788400" y="5770880"/>
            <a:ext cx="3312160" cy="923330"/>
          </a:xfrm>
          <a:prstGeom prst="rect">
            <a:avLst/>
          </a:prstGeom>
          <a:noFill/>
        </p:spPr>
        <p:txBody>
          <a:bodyPr wrap="square" rtlCol="0">
            <a:spAutoFit/>
          </a:bodyPr>
          <a:lstStyle/>
          <a:p>
            <a:r>
              <a:rPr lang="en-AU" dirty="0" smtClean="0">
                <a:solidFill>
                  <a:schemeClr val="bg1"/>
                </a:solidFill>
              </a:rPr>
              <a:t>Presentation by </a:t>
            </a:r>
            <a:r>
              <a:rPr lang="en-AU" b="1" dirty="0" smtClean="0">
                <a:solidFill>
                  <a:schemeClr val="bg1"/>
                </a:solidFill>
              </a:rPr>
              <a:t>Colin Dibdin </a:t>
            </a:r>
            <a:r>
              <a:rPr lang="en-AU" dirty="0" smtClean="0">
                <a:solidFill>
                  <a:schemeClr val="bg1"/>
                </a:solidFill>
              </a:rPr>
              <a:t>16 January 2025</a:t>
            </a:r>
          </a:p>
          <a:p>
            <a:r>
              <a:rPr lang="en-AU" dirty="0" smtClean="0">
                <a:solidFill>
                  <a:schemeClr val="bg1"/>
                </a:solidFill>
              </a:rPr>
              <a:t>colin.dibdin@gmail.com</a:t>
            </a:r>
            <a:endParaRPr lang="en-AU" dirty="0">
              <a:solidFill>
                <a:schemeClr val="bg1"/>
              </a:solidFill>
            </a:endParaRPr>
          </a:p>
        </p:txBody>
      </p:sp>
      <p:sp>
        <p:nvSpPr>
          <p:cNvPr id="4" name="Text Placeholder 3">
            <a:extLst>
              <a:ext uri="{FF2B5EF4-FFF2-40B4-BE49-F238E27FC236}">
                <a16:creationId xmlns:a16="http://schemas.microsoft.com/office/drawing/2014/main" id="{BFAF7377-87AF-3A8C-539C-8A9651F5DA33}"/>
              </a:ext>
            </a:extLst>
          </p:cNvPr>
          <p:cNvSpPr txBox="1">
            <a:spLocks/>
          </p:cNvSpPr>
          <p:nvPr/>
        </p:nvSpPr>
        <p:spPr>
          <a:xfrm>
            <a:off x="3048000" y="4316270"/>
            <a:ext cx="5918068" cy="3144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400" dirty="0" smtClean="0">
                <a:solidFill>
                  <a:srgbClr val="FFFF00"/>
                </a:solidFill>
              </a:rPr>
              <a:t>PART 1 – The Problem (8 slides)</a:t>
            </a:r>
            <a:br>
              <a:rPr lang="en-AU" sz="2400" dirty="0" smtClean="0">
                <a:solidFill>
                  <a:srgbClr val="FFFF00"/>
                </a:solidFill>
              </a:rPr>
            </a:br>
            <a:r>
              <a:rPr lang="en-AU" sz="2400" dirty="0" smtClean="0">
                <a:solidFill>
                  <a:srgbClr val="FFFF00"/>
                </a:solidFill>
              </a:rPr>
              <a:t>PART 2 – Examples (6 slides)</a:t>
            </a:r>
            <a:br>
              <a:rPr lang="en-AU" sz="2400" dirty="0" smtClean="0">
                <a:solidFill>
                  <a:srgbClr val="FFFF00"/>
                </a:solidFill>
              </a:rPr>
            </a:br>
            <a:r>
              <a:rPr lang="en-AU" sz="2400" dirty="0" smtClean="0">
                <a:solidFill>
                  <a:srgbClr val="FFFF00"/>
                </a:solidFill>
              </a:rPr>
              <a:t>PART 3 – What can we do? (6 slides)</a:t>
            </a:r>
            <a:endParaRPr lang="en-US" sz="2400" dirty="0" smtClean="0">
              <a:solidFill>
                <a:srgbClr val="FFFF00"/>
              </a:solidFill>
            </a:endParaRPr>
          </a:p>
          <a:p>
            <a:endParaRPr lang="en-US" dirty="0" smtClean="0"/>
          </a:p>
          <a:p>
            <a:endParaRPr lang="en-US" dirty="0"/>
          </a:p>
        </p:txBody>
      </p:sp>
      <p:sp>
        <p:nvSpPr>
          <p:cNvPr id="5" name="TextBox 4"/>
          <p:cNvSpPr txBox="1"/>
          <p:nvPr/>
        </p:nvSpPr>
        <p:spPr>
          <a:xfrm>
            <a:off x="3048000" y="2808418"/>
            <a:ext cx="3820160" cy="1200329"/>
          </a:xfrm>
          <a:prstGeom prst="rect">
            <a:avLst/>
          </a:prstGeom>
          <a:noFill/>
        </p:spPr>
        <p:txBody>
          <a:bodyPr wrap="square" rtlCol="0">
            <a:spAutoFit/>
          </a:bodyPr>
          <a:lstStyle/>
          <a:p>
            <a:r>
              <a:rPr lang="en-US" sz="2400" b="1" dirty="0" smtClean="0">
                <a:solidFill>
                  <a:schemeClr val="bg1"/>
                </a:solidFill>
              </a:rPr>
              <a:t>Some effects </a:t>
            </a:r>
            <a:r>
              <a:rPr lang="en-US" sz="2400" b="1" dirty="0">
                <a:solidFill>
                  <a:schemeClr val="bg1"/>
                </a:solidFill>
              </a:rPr>
              <a:t>of religious prejudice on the quality of scholarship</a:t>
            </a:r>
            <a:endParaRPr lang="en-AU" sz="2400" b="1" dirty="0">
              <a:solidFill>
                <a:schemeClr val="bg1"/>
              </a:solidFill>
            </a:endParaRPr>
          </a:p>
        </p:txBody>
      </p:sp>
      <p:pic>
        <p:nvPicPr>
          <p:cNvPr id="6" name="Picture Placeholder 14" descr="Mountains under near dusk sky">
            <a:extLst>
              <a:ext uri="{FF2B5EF4-FFF2-40B4-BE49-F238E27FC236}">
                <a16:creationId xmlns:a16="http://schemas.microsoft.com/office/drawing/2014/main" id="{DE72DC91-8DC9-B68C-C1D3-8F5273481A74}"/>
              </a:ext>
            </a:extLst>
          </p:cNvPr>
          <p:cNvPicPr>
            <a:picLocks noChangeAspect="1"/>
          </p:cNvPicPr>
          <p:nvPr/>
        </p:nvPicPr>
        <p:blipFill rotWithShape="1">
          <a:blip r:embed="rId3"/>
          <a:srcRect l="13191" r="13191"/>
          <a:stretch/>
        </p:blipFill>
        <p:spPr>
          <a:xfrm>
            <a:off x="8463286" y="545882"/>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pic>
    </p:spTree>
    <p:extLst>
      <p:ext uri="{BB962C8B-B14F-4D97-AF65-F5344CB8AC3E}">
        <p14:creationId xmlns:p14="http://schemas.microsoft.com/office/powerpoint/2010/main" val="2955403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8239" y="386080"/>
            <a:ext cx="7091681" cy="1115391"/>
          </a:xfrm>
        </p:spPr>
        <p:txBody>
          <a:bodyPr/>
          <a:lstStyle/>
          <a:p>
            <a:r>
              <a:rPr lang="en-AU" sz="4000" dirty="0" smtClean="0">
                <a:solidFill>
                  <a:schemeClr val="accent6">
                    <a:lumMod val="40000"/>
                    <a:lumOff val="60000"/>
                  </a:schemeClr>
                </a:solidFill>
              </a:rPr>
              <a:t>1. Before modern scholarship</a:t>
            </a:r>
            <a:endParaRPr lang="en-AU" sz="4000" dirty="0">
              <a:solidFill>
                <a:schemeClr val="accent6">
                  <a:lumMod val="40000"/>
                  <a:lumOff val="60000"/>
                </a:schemeClr>
              </a:solidFill>
            </a:endParaRPr>
          </a:p>
        </p:txBody>
      </p:sp>
      <p:sp>
        <p:nvSpPr>
          <p:cNvPr id="3" name="TextBox 2"/>
          <p:cNvSpPr txBox="1"/>
          <p:nvPr/>
        </p:nvSpPr>
        <p:spPr>
          <a:xfrm>
            <a:off x="1076959" y="1879600"/>
            <a:ext cx="9215121" cy="3970318"/>
          </a:xfrm>
          <a:prstGeom prst="rect">
            <a:avLst/>
          </a:prstGeom>
          <a:noFill/>
        </p:spPr>
        <p:txBody>
          <a:bodyPr wrap="square" rtlCol="0">
            <a:spAutoFit/>
          </a:bodyPr>
          <a:lstStyle/>
          <a:p>
            <a:r>
              <a:rPr lang="en-AU" dirty="0">
                <a:solidFill>
                  <a:schemeClr val="bg1"/>
                </a:solidFill>
              </a:rPr>
              <a:t>According to </a:t>
            </a:r>
            <a:r>
              <a:rPr lang="en-AU" dirty="0" smtClean="0">
                <a:solidFill>
                  <a:schemeClr val="bg1"/>
                </a:solidFill>
              </a:rPr>
              <a:t>historian Bernard </a:t>
            </a:r>
            <a:r>
              <a:rPr lang="en-AU" dirty="0">
                <a:solidFill>
                  <a:schemeClr val="bg1"/>
                </a:solidFill>
              </a:rPr>
              <a:t>Lewis “Gibbon’s influence on the Western perception of the Prophet, Islam, and their place in history was enormous.”</a:t>
            </a:r>
          </a:p>
          <a:p>
            <a:r>
              <a:rPr lang="en-AU" dirty="0">
                <a:solidFill>
                  <a:schemeClr val="bg1"/>
                </a:solidFill>
              </a:rPr>
              <a:t> </a:t>
            </a:r>
          </a:p>
          <a:p>
            <a:r>
              <a:rPr lang="en-AU" dirty="0">
                <a:solidFill>
                  <a:schemeClr val="bg1"/>
                </a:solidFill>
              </a:rPr>
              <a:t>Lewis observes, however, that Gibbon was </a:t>
            </a:r>
            <a:r>
              <a:rPr lang="en-AU" dirty="0" err="1">
                <a:solidFill>
                  <a:schemeClr val="bg1"/>
                </a:solidFill>
              </a:rPr>
              <a:t>overreliant</a:t>
            </a:r>
            <a:r>
              <a:rPr lang="en-AU" dirty="0">
                <a:solidFill>
                  <a:schemeClr val="bg1"/>
                </a:solidFill>
              </a:rPr>
              <a:t> on the deficient scholarship of others:</a:t>
            </a:r>
          </a:p>
          <a:p>
            <a:r>
              <a:rPr lang="en-AU" dirty="0">
                <a:solidFill>
                  <a:schemeClr val="bg1"/>
                </a:solidFill>
              </a:rPr>
              <a:t> </a:t>
            </a:r>
          </a:p>
          <a:p>
            <a:pPr lvl="1"/>
            <a:r>
              <a:rPr lang="en-AU" b="1" dirty="0" smtClean="0">
                <a:solidFill>
                  <a:srgbClr val="FFFF00"/>
                </a:solidFill>
              </a:rPr>
              <a:t>“Gibbon </a:t>
            </a:r>
            <a:r>
              <a:rPr lang="en-AU" b="1" dirty="0">
                <a:solidFill>
                  <a:srgbClr val="FFFF00"/>
                </a:solidFill>
              </a:rPr>
              <a:t>recognized the late and legendary character of much of the Arabic material made available to him in Latin translations and attempted some critical analysis of its content. However, his own imperfect knowledge and the defective state of European scholarship at the time hampered his work and sometimes blunted the scepticism which he usually brought to the sources and subjects of his historical inquiries</a:t>
            </a:r>
            <a:r>
              <a:rPr lang="en-AU" b="1" dirty="0" smtClean="0">
                <a:solidFill>
                  <a:srgbClr val="FFFF00"/>
                </a:solidFill>
              </a:rPr>
              <a:t>.</a:t>
            </a:r>
            <a:endParaRPr lang="en-AU" b="1" dirty="0">
              <a:solidFill>
                <a:srgbClr val="FFFF00"/>
              </a:solidFill>
            </a:endParaRPr>
          </a:p>
          <a:p>
            <a:pPr lvl="1" algn="r"/>
            <a:r>
              <a:rPr lang="en-AU" dirty="0" smtClean="0">
                <a:solidFill>
                  <a:srgbClr val="FFFF00"/>
                </a:solidFill>
              </a:rPr>
              <a:t>Lewis</a:t>
            </a:r>
            <a:r>
              <a:rPr lang="en-AU" dirty="0">
                <a:solidFill>
                  <a:srgbClr val="FFFF00"/>
                </a:solidFill>
              </a:rPr>
              <a:t>, Bernard, “Edward Gibbon and the Decline and Fall of the Roman Empire” in </a:t>
            </a:r>
            <a:r>
              <a:rPr lang="en-AU" i="1" dirty="0">
                <a:solidFill>
                  <a:srgbClr val="FFFF00"/>
                </a:solidFill>
              </a:rPr>
              <a:t>Daedalus</a:t>
            </a:r>
            <a:r>
              <a:rPr lang="en-AU" dirty="0">
                <a:solidFill>
                  <a:srgbClr val="FFFF00"/>
                </a:solidFill>
              </a:rPr>
              <a:t>, vol. 105, No.3, Summer 1976, MIT Press. </a:t>
            </a:r>
          </a:p>
        </p:txBody>
      </p:sp>
      <p:sp>
        <p:nvSpPr>
          <p:cNvPr id="4" name="TextBox 3"/>
          <p:cNvSpPr txBox="1"/>
          <p:nvPr/>
        </p:nvSpPr>
        <p:spPr>
          <a:xfrm>
            <a:off x="1076959" y="1404269"/>
            <a:ext cx="11480800" cy="369332"/>
          </a:xfrm>
          <a:prstGeom prst="rect">
            <a:avLst/>
          </a:prstGeom>
          <a:noFill/>
        </p:spPr>
        <p:txBody>
          <a:bodyPr wrap="square" rtlCol="0">
            <a:spAutoFit/>
          </a:bodyPr>
          <a:lstStyle/>
          <a:p>
            <a:r>
              <a:rPr lang="en-AU" b="1" dirty="0">
                <a:solidFill>
                  <a:schemeClr val="accent6">
                    <a:lumMod val="40000"/>
                    <a:lumOff val="60000"/>
                  </a:schemeClr>
                </a:solidFill>
              </a:rPr>
              <a:t>Edward Gibbon “the Decline and Fall of the Roman </a:t>
            </a:r>
            <a:r>
              <a:rPr lang="en-AU" b="1" dirty="0" smtClean="0">
                <a:solidFill>
                  <a:schemeClr val="accent6">
                    <a:lumMod val="40000"/>
                    <a:lumOff val="60000"/>
                  </a:schemeClr>
                </a:solidFill>
              </a:rPr>
              <a:t>Empire (1789)</a:t>
            </a:r>
            <a:endParaRPr lang="en-AU"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0431" y="260824"/>
            <a:ext cx="1672863" cy="2286890"/>
          </a:xfrm>
          <a:prstGeom prst="rect">
            <a:avLst/>
          </a:prstGeom>
        </p:spPr>
      </p:pic>
    </p:spTree>
    <p:extLst>
      <p:ext uri="{BB962C8B-B14F-4D97-AF65-F5344CB8AC3E}">
        <p14:creationId xmlns:p14="http://schemas.microsoft.com/office/powerpoint/2010/main" val="616381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19359" y="1640696"/>
            <a:ext cx="7591334" cy="4801314"/>
          </a:xfrm>
          <a:prstGeom prst="rect">
            <a:avLst/>
          </a:prstGeom>
          <a:noFill/>
        </p:spPr>
        <p:txBody>
          <a:bodyPr wrap="square" rtlCol="0">
            <a:spAutoFit/>
          </a:bodyPr>
          <a:lstStyle/>
          <a:p>
            <a:r>
              <a:rPr lang="en-AU" b="1" dirty="0" err="1" smtClean="0">
                <a:solidFill>
                  <a:schemeClr val="bg1"/>
                </a:solidFill>
              </a:rPr>
              <a:t>Maulana</a:t>
            </a:r>
            <a:r>
              <a:rPr lang="en-AU" b="1" dirty="0" smtClean="0">
                <a:solidFill>
                  <a:schemeClr val="bg1"/>
                </a:solidFill>
              </a:rPr>
              <a:t> Muhammad Ali’s main, or only, source was a document called </a:t>
            </a:r>
            <a:r>
              <a:rPr lang="en-AU" b="1" dirty="0" err="1" smtClean="0">
                <a:solidFill>
                  <a:schemeClr val="bg1"/>
                </a:solidFill>
              </a:rPr>
              <a:t>Nuqtat</a:t>
            </a:r>
            <a:r>
              <a:rPr lang="en-AU" b="1" dirty="0" smtClean="0">
                <a:solidFill>
                  <a:schemeClr val="bg1"/>
                </a:solidFill>
              </a:rPr>
              <a:t> </a:t>
            </a:r>
            <a:r>
              <a:rPr lang="en-AU" b="1" dirty="0">
                <a:solidFill>
                  <a:schemeClr val="bg1"/>
                </a:solidFill>
              </a:rPr>
              <a:t>Al </a:t>
            </a:r>
            <a:r>
              <a:rPr lang="en-AU" b="1" dirty="0" err="1">
                <a:solidFill>
                  <a:schemeClr val="bg1"/>
                </a:solidFill>
              </a:rPr>
              <a:t>Kaf</a:t>
            </a:r>
            <a:r>
              <a:rPr lang="en-AU" b="1" dirty="0">
                <a:solidFill>
                  <a:schemeClr val="bg1"/>
                </a:solidFill>
              </a:rPr>
              <a:t> from </a:t>
            </a:r>
            <a:r>
              <a:rPr lang="en-AU" b="1" dirty="0" smtClean="0">
                <a:solidFill>
                  <a:schemeClr val="bg1"/>
                </a:solidFill>
              </a:rPr>
              <a:t>the early 1850s. Without </a:t>
            </a:r>
            <a:r>
              <a:rPr lang="en-AU" b="1" dirty="0">
                <a:solidFill>
                  <a:schemeClr val="bg1"/>
                </a:solidFill>
              </a:rPr>
              <a:t>looking into the </a:t>
            </a:r>
            <a:r>
              <a:rPr lang="en-AU" b="1" dirty="0" smtClean="0">
                <a:solidFill>
                  <a:schemeClr val="bg1"/>
                </a:solidFill>
              </a:rPr>
              <a:t>scholarship of the subsequent </a:t>
            </a:r>
            <a:r>
              <a:rPr lang="en-AU" b="1" dirty="0">
                <a:solidFill>
                  <a:schemeClr val="bg1"/>
                </a:solidFill>
              </a:rPr>
              <a:t>83 years, in 1933 </a:t>
            </a:r>
            <a:r>
              <a:rPr lang="en-AU" b="1" dirty="0" smtClean="0">
                <a:solidFill>
                  <a:schemeClr val="bg1"/>
                </a:solidFill>
              </a:rPr>
              <a:t>he </a:t>
            </a:r>
            <a:r>
              <a:rPr lang="en-AU" b="1" dirty="0">
                <a:solidFill>
                  <a:schemeClr val="bg1"/>
                </a:solidFill>
              </a:rPr>
              <a:t>published his conclusion that</a:t>
            </a:r>
            <a:r>
              <a:rPr lang="en-AU" b="1" dirty="0" smtClean="0">
                <a:solidFill>
                  <a:schemeClr val="bg1"/>
                </a:solidFill>
              </a:rPr>
              <a:t>:</a:t>
            </a:r>
          </a:p>
          <a:p>
            <a:endParaRPr lang="en-AU" b="1" dirty="0">
              <a:solidFill>
                <a:schemeClr val="bg1"/>
              </a:solidFill>
            </a:endParaRPr>
          </a:p>
          <a:p>
            <a:pPr lvl="1"/>
            <a:r>
              <a:rPr lang="en-AU" b="1" dirty="0">
                <a:solidFill>
                  <a:schemeClr val="bg1"/>
                </a:solidFill>
              </a:rPr>
              <a:t>Thus </a:t>
            </a:r>
            <a:r>
              <a:rPr lang="en-AU" b="1" dirty="0" err="1">
                <a:solidFill>
                  <a:schemeClr val="bg1"/>
                </a:solidFill>
              </a:rPr>
              <a:t>Babism</a:t>
            </a:r>
            <a:r>
              <a:rPr lang="en-AU" b="1" dirty="0">
                <a:solidFill>
                  <a:schemeClr val="bg1"/>
                </a:solidFill>
              </a:rPr>
              <a:t>, along with its offshoot, Bahaism, is clearly a repetition not only of the doctrines of </a:t>
            </a:r>
            <a:r>
              <a:rPr lang="en-AU" b="1" dirty="0" err="1" smtClean="0">
                <a:solidFill>
                  <a:schemeClr val="bg1"/>
                </a:solidFill>
              </a:rPr>
              <a:t>Ismailiyya</a:t>
            </a:r>
            <a:r>
              <a:rPr lang="en-AU" b="1" dirty="0" smtClean="0">
                <a:solidFill>
                  <a:schemeClr val="bg1"/>
                </a:solidFill>
              </a:rPr>
              <a:t>* </a:t>
            </a:r>
            <a:r>
              <a:rPr lang="en-AU" b="1" dirty="0">
                <a:solidFill>
                  <a:schemeClr val="bg1"/>
                </a:solidFill>
              </a:rPr>
              <a:t>but also of the horrible deeds of murder and the attempt to bring about a revolution.</a:t>
            </a:r>
          </a:p>
          <a:p>
            <a:endParaRPr lang="en-AU" b="1" dirty="0">
              <a:solidFill>
                <a:schemeClr val="bg1"/>
              </a:solidFill>
            </a:endParaRPr>
          </a:p>
          <a:p>
            <a:r>
              <a:rPr lang="en-AU" b="1" dirty="0" err="1" smtClean="0">
                <a:solidFill>
                  <a:schemeClr val="bg1"/>
                </a:solidFill>
              </a:rPr>
              <a:t>Maulana</a:t>
            </a:r>
            <a:r>
              <a:rPr lang="en-AU" b="1" dirty="0" smtClean="0">
                <a:solidFill>
                  <a:schemeClr val="bg1"/>
                </a:solidFill>
              </a:rPr>
              <a:t> </a:t>
            </a:r>
            <a:r>
              <a:rPr lang="en-AU" b="1" dirty="0">
                <a:solidFill>
                  <a:schemeClr val="bg1"/>
                </a:solidFill>
              </a:rPr>
              <a:t>Muhammad Ali relied on one early document, of historically contested date, source and </a:t>
            </a:r>
            <a:r>
              <a:rPr lang="en-AU" b="1" dirty="0" err="1">
                <a:solidFill>
                  <a:schemeClr val="bg1"/>
                </a:solidFill>
              </a:rPr>
              <a:t>and</a:t>
            </a:r>
            <a:r>
              <a:rPr lang="en-AU" b="1" dirty="0">
                <a:solidFill>
                  <a:schemeClr val="bg1"/>
                </a:solidFill>
              </a:rPr>
              <a:t> editing, and neglected to </a:t>
            </a:r>
            <a:r>
              <a:rPr lang="en-AU" b="1" dirty="0" smtClean="0">
                <a:solidFill>
                  <a:schemeClr val="bg1"/>
                </a:solidFill>
              </a:rPr>
              <a:t>independently research the topic. </a:t>
            </a:r>
            <a:r>
              <a:rPr lang="en-AU" b="1" dirty="0">
                <a:solidFill>
                  <a:schemeClr val="bg1"/>
                </a:solidFill>
              </a:rPr>
              <a:t>In 1933, for example, he </a:t>
            </a:r>
            <a:r>
              <a:rPr lang="en-AU" b="1" dirty="0" smtClean="0">
                <a:solidFill>
                  <a:schemeClr val="bg1"/>
                </a:solidFill>
              </a:rPr>
              <a:t>could easily (had the intention in the title of his book been sincere) have </a:t>
            </a:r>
            <a:r>
              <a:rPr lang="en-AU" b="1" dirty="0" err="1" smtClean="0">
                <a:solidFill>
                  <a:schemeClr val="bg1"/>
                </a:solidFill>
              </a:rPr>
              <a:t>aquired</a:t>
            </a:r>
            <a:r>
              <a:rPr lang="en-AU" b="1" dirty="0" smtClean="0">
                <a:solidFill>
                  <a:schemeClr val="bg1"/>
                </a:solidFill>
              </a:rPr>
              <a:t> </a:t>
            </a:r>
            <a:r>
              <a:rPr lang="en-AU" b="1" i="1" dirty="0">
                <a:solidFill>
                  <a:schemeClr val="bg1"/>
                </a:solidFill>
              </a:rPr>
              <a:t>Nabil’s </a:t>
            </a:r>
            <a:r>
              <a:rPr lang="en-AU" b="1" i="1" dirty="0" smtClean="0">
                <a:solidFill>
                  <a:schemeClr val="bg1"/>
                </a:solidFill>
              </a:rPr>
              <a:t>Narrative</a:t>
            </a:r>
            <a:r>
              <a:rPr lang="en-AU" b="1" dirty="0" smtClean="0">
                <a:solidFill>
                  <a:schemeClr val="bg1"/>
                </a:solidFill>
              </a:rPr>
              <a:t>. Wikipedia states “</a:t>
            </a:r>
            <a:r>
              <a:rPr lang="en-AU" b="1" dirty="0" smtClean="0">
                <a:solidFill>
                  <a:srgbClr val="FFFF00"/>
                </a:solidFill>
              </a:rPr>
              <a:t>Nabil’s </a:t>
            </a:r>
            <a:r>
              <a:rPr lang="en-AU" b="1" dirty="0">
                <a:solidFill>
                  <a:srgbClr val="FFFF00"/>
                </a:solidFill>
              </a:rPr>
              <a:t>Narrative relies mainly on the memoirs of surviving early </a:t>
            </a:r>
            <a:r>
              <a:rPr lang="en-AU" b="1" dirty="0" err="1">
                <a:solidFill>
                  <a:srgbClr val="FFFF00"/>
                </a:solidFill>
              </a:rPr>
              <a:t>Bábís</a:t>
            </a:r>
            <a:r>
              <a:rPr lang="en-AU" b="1" dirty="0">
                <a:solidFill>
                  <a:srgbClr val="FFFF00"/>
                </a:solidFill>
              </a:rPr>
              <a:t>, and </a:t>
            </a:r>
            <a:r>
              <a:rPr lang="en-AU" b="1" dirty="0" err="1">
                <a:solidFill>
                  <a:srgbClr val="FFFF00"/>
                </a:solidFill>
              </a:rPr>
              <a:t>Nabíl</a:t>
            </a:r>
            <a:r>
              <a:rPr lang="en-AU" b="1" dirty="0">
                <a:solidFill>
                  <a:srgbClr val="FFFF00"/>
                </a:solidFill>
              </a:rPr>
              <a:t> himself was a participant in many of the scenes which he recounts</a:t>
            </a:r>
            <a:r>
              <a:rPr lang="en-AU" b="1" dirty="0" smtClean="0">
                <a:solidFill>
                  <a:schemeClr val="bg1"/>
                </a:solidFill>
              </a:rPr>
              <a:t>.”</a:t>
            </a:r>
            <a:endParaRPr lang="en-AU" b="1" dirty="0">
              <a:solidFill>
                <a:schemeClr val="bg1"/>
              </a:solidFill>
            </a:endParaRPr>
          </a:p>
        </p:txBody>
      </p:sp>
      <p:sp>
        <p:nvSpPr>
          <p:cNvPr id="6" name="Title 1"/>
          <p:cNvSpPr txBox="1">
            <a:spLocks/>
          </p:cNvSpPr>
          <p:nvPr/>
        </p:nvSpPr>
        <p:spPr>
          <a:xfrm>
            <a:off x="1574799" y="386081"/>
            <a:ext cx="7091681" cy="696486"/>
          </a:xfrm>
          <a:prstGeom prst="rect">
            <a:avLst/>
          </a:prstGeom>
        </p:spPr>
        <p:txBody>
          <a:bodyPr vert="horz" lIns="0" tIns="0" rIns="0" bIns="0" rtlCol="0" anchor="b" anchorCtr="0">
            <a:noAutofit/>
          </a:bodyPr>
          <a:lstStyle>
            <a:lvl1pPr algn="l" defTabSz="914400" rtl="0" eaLnBrk="1" latinLnBrk="0" hangingPunct="1">
              <a:lnSpc>
                <a:spcPts val="5400"/>
              </a:lnSpc>
              <a:spcBef>
                <a:spcPct val="0"/>
              </a:spcBef>
              <a:buNone/>
              <a:defRPr sz="5400" b="1" i="0" kern="1200" cap="all" spc="0" baseline="0">
                <a:solidFill>
                  <a:schemeClr val="bg1"/>
                </a:solidFill>
                <a:latin typeface="+mj-lt"/>
                <a:ea typeface="+mj-ea"/>
                <a:cs typeface="+mj-cs"/>
              </a:defRPr>
            </a:lvl1pPr>
          </a:lstStyle>
          <a:p>
            <a:r>
              <a:rPr lang="en-AU" sz="4000" dirty="0" smtClean="0">
                <a:solidFill>
                  <a:schemeClr val="accent6">
                    <a:lumMod val="40000"/>
                    <a:lumOff val="60000"/>
                  </a:schemeClr>
                </a:solidFill>
              </a:rPr>
              <a:t>2. Failure to research</a:t>
            </a:r>
            <a:endParaRPr lang="en-AU" sz="4000" dirty="0">
              <a:solidFill>
                <a:schemeClr val="accent6">
                  <a:lumMod val="40000"/>
                  <a:lumOff val="60000"/>
                </a:schemeClr>
              </a:solidFill>
            </a:endParaRPr>
          </a:p>
        </p:txBody>
      </p:sp>
      <p:sp>
        <p:nvSpPr>
          <p:cNvPr id="7" name="TextBox 6"/>
          <p:cNvSpPr txBox="1"/>
          <p:nvPr/>
        </p:nvSpPr>
        <p:spPr>
          <a:xfrm>
            <a:off x="1501226" y="994365"/>
            <a:ext cx="11480800" cy="646331"/>
          </a:xfrm>
          <a:prstGeom prst="rect">
            <a:avLst/>
          </a:prstGeom>
          <a:noFill/>
        </p:spPr>
        <p:txBody>
          <a:bodyPr wrap="square" rtlCol="0">
            <a:spAutoFit/>
          </a:bodyPr>
          <a:lstStyle/>
          <a:p>
            <a:r>
              <a:rPr lang="en-AU" b="1" dirty="0" err="1">
                <a:solidFill>
                  <a:schemeClr val="accent6">
                    <a:lumMod val="40000"/>
                    <a:lumOff val="60000"/>
                  </a:schemeClr>
                </a:solidFill>
              </a:rPr>
              <a:t>Maulana</a:t>
            </a:r>
            <a:r>
              <a:rPr lang="en-AU" b="1" dirty="0">
                <a:solidFill>
                  <a:schemeClr val="accent6">
                    <a:lumMod val="40000"/>
                    <a:lumOff val="60000"/>
                  </a:schemeClr>
                </a:solidFill>
              </a:rPr>
              <a:t> Muhammad Ali </a:t>
            </a:r>
            <a:endParaRPr lang="en-AU" b="1" dirty="0" smtClean="0">
              <a:solidFill>
                <a:schemeClr val="accent6">
                  <a:lumMod val="40000"/>
                  <a:lumOff val="60000"/>
                </a:schemeClr>
              </a:solidFill>
            </a:endParaRPr>
          </a:p>
          <a:p>
            <a:r>
              <a:rPr lang="en-AU" b="1" dirty="0" smtClean="0">
                <a:solidFill>
                  <a:schemeClr val="accent6">
                    <a:lumMod val="40000"/>
                    <a:lumOff val="60000"/>
                  </a:schemeClr>
                </a:solidFill>
              </a:rPr>
              <a:t>“</a:t>
            </a:r>
            <a:r>
              <a:rPr lang="en-AU" b="1" dirty="0">
                <a:solidFill>
                  <a:schemeClr val="accent6">
                    <a:lumMod val="40000"/>
                    <a:lumOff val="60000"/>
                  </a:schemeClr>
                </a:solidFill>
              </a:rPr>
              <a:t>History and Doctrines of the Babi movement” </a:t>
            </a:r>
            <a:r>
              <a:rPr lang="en-AU" b="1" dirty="0" smtClean="0">
                <a:solidFill>
                  <a:schemeClr val="accent6">
                    <a:lumMod val="40000"/>
                    <a:lumOff val="60000"/>
                  </a:schemeClr>
                </a:solidFill>
              </a:rPr>
              <a:t>(1933</a:t>
            </a:r>
            <a:r>
              <a:rPr lang="en-AU" b="1" dirty="0">
                <a:solidFill>
                  <a:schemeClr val="accent6">
                    <a:lumMod val="40000"/>
                    <a:lumOff val="60000"/>
                  </a:schemeClr>
                </a:solidFill>
              </a:rPr>
              <a:t>)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5386" y="295228"/>
            <a:ext cx="2541814" cy="4060371"/>
          </a:xfrm>
          <a:prstGeom prst="rect">
            <a:avLst/>
          </a:prstGeom>
        </p:spPr>
      </p:pic>
      <p:sp>
        <p:nvSpPr>
          <p:cNvPr id="9" name="TextBox 8"/>
          <p:cNvSpPr txBox="1"/>
          <p:nvPr/>
        </p:nvSpPr>
        <p:spPr>
          <a:xfrm>
            <a:off x="9479280" y="5314300"/>
            <a:ext cx="2946400" cy="954107"/>
          </a:xfrm>
          <a:prstGeom prst="rect">
            <a:avLst/>
          </a:prstGeom>
          <a:noFill/>
        </p:spPr>
        <p:txBody>
          <a:bodyPr wrap="square" rtlCol="0">
            <a:spAutoFit/>
          </a:bodyPr>
          <a:lstStyle/>
          <a:p>
            <a:r>
              <a:rPr lang="en-AU" sz="1400" dirty="0" smtClean="0">
                <a:solidFill>
                  <a:schemeClr val="bg1"/>
                </a:solidFill>
              </a:rPr>
              <a:t>* </a:t>
            </a:r>
            <a:r>
              <a:rPr lang="en-AU" sz="1400" dirty="0" err="1" smtClean="0">
                <a:solidFill>
                  <a:schemeClr val="bg1"/>
                </a:solidFill>
              </a:rPr>
              <a:t>Ismailiyya</a:t>
            </a:r>
            <a:r>
              <a:rPr lang="en-AU" sz="1400" dirty="0" smtClean="0">
                <a:solidFill>
                  <a:schemeClr val="bg1"/>
                </a:solidFill>
              </a:rPr>
              <a:t> </a:t>
            </a:r>
            <a:r>
              <a:rPr lang="en-AU" sz="1400" dirty="0">
                <a:solidFill>
                  <a:schemeClr val="bg1"/>
                </a:solidFill>
              </a:rPr>
              <a:t>was a sect of Shia Islam. </a:t>
            </a:r>
            <a:r>
              <a:rPr lang="en-AU" sz="1400" dirty="0" err="1" smtClean="0">
                <a:solidFill>
                  <a:schemeClr val="bg1"/>
                </a:solidFill>
              </a:rPr>
              <a:t>Maulana</a:t>
            </a:r>
            <a:r>
              <a:rPr lang="en-AU" sz="1400" dirty="0" smtClean="0">
                <a:solidFill>
                  <a:schemeClr val="bg1"/>
                </a:solidFill>
              </a:rPr>
              <a:t> Muhammad Ali </a:t>
            </a:r>
            <a:r>
              <a:rPr lang="en-AU" sz="1400" dirty="0">
                <a:solidFill>
                  <a:schemeClr val="bg1"/>
                </a:solidFill>
              </a:rPr>
              <a:t>was leader of a different sect </a:t>
            </a:r>
            <a:r>
              <a:rPr lang="en-AU" sz="1400" dirty="0" err="1">
                <a:solidFill>
                  <a:schemeClr val="bg1"/>
                </a:solidFill>
              </a:rPr>
              <a:t>Ahmaddiyah</a:t>
            </a:r>
            <a:endParaRPr lang="en-AU" sz="1400" dirty="0"/>
          </a:p>
        </p:txBody>
      </p:sp>
    </p:spTree>
    <p:extLst>
      <p:ext uri="{BB962C8B-B14F-4D97-AF65-F5344CB8AC3E}">
        <p14:creationId xmlns:p14="http://schemas.microsoft.com/office/powerpoint/2010/main" val="982759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1269996" y="0"/>
            <a:ext cx="8615681" cy="1574800"/>
          </a:xfrm>
        </p:spPr>
        <p:txBody>
          <a:bodyPr/>
          <a:lstStyle/>
          <a:p>
            <a:r>
              <a:rPr lang="en-AU" sz="4000" dirty="0" smtClean="0">
                <a:solidFill>
                  <a:schemeClr val="accent6">
                    <a:lumMod val="40000"/>
                    <a:lumOff val="60000"/>
                  </a:schemeClr>
                </a:solidFill>
              </a:rPr>
              <a:t>3. Neglects historical context</a:t>
            </a:r>
            <a:endParaRPr lang="en-AU" sz="4000" dirty="0">
              <a:solidFill>
                <a:schemeClr val="accent6">
                  <a:lumMod val="40000"/>
                  <a:lumOff val="60000"/>
                </a:schemeClr>
              </a:solidFill>
            </a:endParaRPr>
          </a:p>
        </p:txBody>
      </p:sp>
      <p:sp>
        <p:nvSpPr>
          <p:cNvPr id="4" name="TextBox 3"/>
          <p:cNvSpPr txBox="1"/>
          <p:nvPr/>
        </p:nvSpPr>
        <p:spPr>
          <a:xfrm>
            <a:off x="1198877" y="2235200"/>
            <a:ext cx="8757921" cy="4247317"/>
          </a:xfrm>
          <a:prstGeom prst="rect">
            <a:avLst/>
          </a:prstGeom>
          <a:noFill/>
        </p:spPr>
        <p:txBody>
          <a:bodyPr wrap="square" rtlCol="0">
            <a:spAutoFit/>
          </a:bodyPr>
          <a:lstStyle/>
          <a:p>
            <a:pPr fontAlgn="base"/>
            <a:r>
              <a:rPr lang="en-AU" dirty="0" smtClean="0">
                <a:solidFill>
                  <a:schemeClr val="bg1"/>
                </a:solidFill>
              </a:rPr>
              <a:t>Dr Bernie Power’s </a:t>
            </a:r>
            <a:r>
              <a:rPr lang="en-AU" dirty="0">
                <a:solidFill>
                  <a:schemeClr val="bg1"/>
                </a:solidFill>
              </a:rPr>
              <a:t>commitment to a particular Christian perspective, reinforced by his position at a Bible college with a strong focus on preparing and equipping Christian leaders for mission, might have led to him holding a preconceived bias against </a:t>
            </a:r>
            <a:r>
              <a:rPr lang="en-AU" dirty="0" err="1">
                <a:solidFill>
                  <a:schemeClr val="bg1"/>
                </a:solidFill>
              </a:rPr>
              <a:t>Muḥammad</a:t>
            </a:r>
            <a:r>
              <a:rPr lang="en-AU" dirty="0">
                <a:solidFill>
                  <a:schemeClr val="bg1"/>
                </a:solidFill>
              </a:rPr>
              <a:t> which is evident in the way information is presented in his book. </a:t>
            </a:r>
            <a:endParaRPr lang="en-AU" dirty="0" smtClean="0">
              <a:solidFill>
                <a:schemeClr val="bg1"/>
              </a:solidFill>
            </a:endParaRPr>
          </a:p>
          <a:p>
            <a:pPr fontAlgn="base"/>
            <a:endParaRPr lang="en-AU" dirty="0">
              <a:solidFill>
                <a:schemeClr val="bg1"/>
              </a:solidFill>
            </a:endParaRPr>
          </a:p>
          <a:p>
            <a:pPr fontAlgn="base"/>
            <a:r>
              <a:rPr lang="en-AU" dirty="0">
                <a:solidFill>
                  <a:schemeClr val="bg1"/>
                </a:solidFill>
              </a:rPr>
              <a:t>The challenge for </a:t>
            </a:r>
            <a:r>
              <a:rPr lang="en-AU" dirty="0" smtClean="0">
                <a:solidFill>
                  <a:schemeClr val="bg1"/>
                </a:solidFill>
              </a:rPr>
              <a:t>any </a:t>
            </a:r>
            <a:r>
              <a:rPr lang="en-AU" dirty="0">
                <a:solidFill>
                  <a:schemeClr val="bg1"/>
                </a:solidFill>
              </a:rPr>
              <a:t>Christian writer with </a:t>
            </a:r>
            <a:r>
              <a:rPr lang="en-AU" dirty="0" smtClean="0">
                <a:solidFill>
                  <a:schemeClr val="bg1"/>
                </a:solidFill>
              </a:rPr>
              <a:t>such an orientation </a:t>
            </a:r>
            <a:r>
              <a:rPr lang="en-AU" dirty="0">
                <a:solidFill>
                  <a:schemeClr val="bg1"/>
                </a:solidFill>
              </a:rPr>
              <a:t>was described </a:t>
            </a:r>
            <a:r>
              <a:rPr lang="en-AU" dirty="0" smtClean="0">
                <a:solidFill>
                  <a:schemeClr val="bg1"/>
                </a:solidFill>
              </a:rPr>
              <a:t>by the historian </a:t>
            </a:r>
            <a:r>
              <a:rPr lang="en-AU" dirty="0">
                <a:solidFill>
                  <a:schemeClr val="bg1"/>
                </a:solidFill>
              </a:rPr>
              <a:t>Douglas </a:t>
            </a:r>
            <a:r>
              <a:rPr lang="en-AU" dirty="0" smtClean="0">
                <a:solidFill>
                  <a:schemeClr val="bg1"/>
                </a:solidFill>
              </a:rPr>
              <a:t>Martin:</a:t>
            </a:r>
          </a:p>
          <a:p>
            <a:pPr fontAlgn="base"/>
            <a:endParaRPr lang="en-AU" dirty="0">
              <a:solidFill>
                <a:schemeClr val="bg1"/>
              </a:solidFill>
            </a:endParaRPr>
          </a:p>
          <a:p>
            <a:pPr lvl="1"/>
            <a:r>
              <a:rPr lang="en-AU" b="1" dirty="0">
                <a:solidFill>
                  <a:srgbClr val="FFFF00"/>
                </a:solidFill>
              </a:rPr>
              <a:t>Conceptual weaknesses </a:t>
            </a:r>
            <a:r>
              <a:rPr lang="en-AU" b="1" dirty="0" smtClean="0">
                <a:solidFill>
                  <a:srgbClr val="FFFF00"/>
                </a:solidFill>
              </a:rPr>
              <a:t>… are </a:t>
            </a:r>
            <a:r>
              <a:rPr lang="en-AU" b="1" dirty="0">
                <a:solidFill>
                  <a:srgbClr val="FFFF00"/>
                </a:solidFill>
              </a:rPr>
              <a:t>difficult to understand in a writer whose professional training is in the field of theology and who holds distinguished credentials in this highly specialized discipline. Questions of prejudice aside, they arise presumably from a failure to take seriously the intellectual foundations of the Faith being studied. There is no more risky lapse in the examination of beliefs other than one’s own.</a:t>
            </a:r>
          </a:p>
          <a:p>
            <a:pPr lvl="1" algn="r"/>
            <a:r>
              <a:rPr lang="en-AU" dirty="0">
                <a:solidFill>
                  <a:srgbClr val="FFFF00"/>
                </a:solidFill>
              </a:rPr>
              <a:t>Martin, Douglas, “The Missionary as Historian”, </a:t>
            </a:r>
            <a:r>
              <a:rPr lang="en-AU" i="1" dirty="0">
                <a:solidFill>
                  <a:srgbClr val="FFFF00"/>
                </a:solidFill>
              </a:rPr>
              <a:t>The Journal of </a:t>
            </a:r>
            <a:r>
              <a:rPr lang="en-AU" i="1" dirty="0" err="1">
                <a:solidFill>
                  <a:srgbClr val="FFFF00"/>
                </a:solidFill>
              </a:rPr>
              <a:t>Bahá’í</a:t>
            </a:r>
            <a:r>
              <a:rPr lang="en-AU" i="1" dirty="0">
                <a:solidFill>
                  <a:srgbClr val="FFFF00"/>
                </a:solidFill>
              </a:rPr>
              <a:t> Studies</a:t>
            </a:r>
            <a:r>
              <a:rPr lang="en-AU" dirty="0" smtClean="0">
                <a:solidFill>
                  <a:srgbClr val="FFFF00"/>
                </a:solidFill>
              </a:rPr>
              <a:t>.</a:t>
            </a:r>
            <a:endParaRPr lang="en-AU"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1895" y="386080"/>
            <a:ext cx="1663065" cy="2578395"/>
          </a:xfrm>
          <a:prstGeom prst="rect">
            <a:avLst/>
          </a:prstGeom>
        </p:spPr>
      </p:pic>
      <p:sp>
        <p:nvSpPr>
          <p:cNvPr id="6" name="TextBox 5"/>
          <p:cNvSpPr txBox="1"/>
          <p:nvPr/>
        </p:nvSpPr>
        <p:spPr>
          <a:xfrm>
            <a:off x="1198877" y="1490611"/>
            <a:ext cx="9306564" cy="369332"/>
          </a:xfrm>
          <a:prstGeom prst="rect">
            <a:avLst/>
          </a:prstGeom>
          <a:noFill/>
        </p:spPr>
        <p:txBody>
          <a:bodyPr wrap="square" rtlCol="0">
            <a:spAutoFit/>
          </a:bodyPr>
          <a:lstStyle/>
          <a:p>
            <a:r>
              <a:rPr lang="en-AU" b="1" dirty="0">
                <a:solidFill>
                  <a:schemeClr val="accent6">
                    <a:lumMod val="40000"/>
                    <a:lumOff val="60000"/>
                  </a:schemeClr>
                </a:solidFill>
              </a:rPr>
              <a:t>Bernie Power “Understanding Jesus and Muhammad</a:t>
            </a:r>
            <a:r>
              <a:rPr lang="en-AU" b="1" dirty="0" smtClean="0">
                <a:solidFill>
                  <a:schemeClr val="accent6">
                    <a:lumMod val="40000"/>
                    <a:lumOff val="60000"/>
                  </a:schemeClr>
                </a:solidFill>
              </a:rPr>
              <a:t>” (2015)</a:t>
            </a:r>
            <a:endParaRPr lang="en-AU" b="1" dirty="0"/>
          </a:p>
        </p:txBody>
      </p:sp>
    </p:spTree>
    <p:extLst>
      <p:ext uri="{BB962C8B-B14F-4D97-AF65-F5344CB8AC3E}">
        <p14:creationId xmlns:p14="http://schemas.microsoft.com/office/powerpoint/2010/main" val="763767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1172955" y="73572"/>
            <a:ext cx="7235322" cy="1545021"/>
          </a:xfrm>
        </p:spPr>
        <p:txBody>
          <a:bodyPr/>
          <a:lstStyle/>
          <a:p>
            <a:r>
              <a:rPr lang="en-AU" sz="4000" dirty="0" smtClean="0">
                <a:solidFill>
                  <a:schemeClr val="accent6">
                    <a:lumMod val="40000"/>
                    <a:lumOff val="60000"/>
                  </a:schemeClr>
                </a:solidFill>
              </a:rPr>
              <a:t>4. No engagement WITH CURRENT SCHOLARSHIP</a:t>
            </a:r>
            <a:endParaRPr lang="en-AU" sz="4000" dirty="0">
              <a:solidFill>
                <a:schemeClr val="accent6">
                  <a:lumMod val="40000"/>
                  <a:lumOff val="60000"/>
                </a:schemeClr>
              </a:solidFill>
            </a:endParaRPr>
          </a:p>
        </p:txBody>
      </p:sp>
      <p:sp>
        <p:nvSpPr>
          <p:cNvPr id="4" name="TextBox 3"/>
          <p:cNvSpPr txBox="1"/>
          <p:nvPr/>
        </p:nvSpPr>
        <p:spPr>
          <a:xfrm>
            <a:off x="1341119" y="2372360"/>
            <a:ext cx="10546081" cy="4247317"/>
          </a:xfrm>
          <a:prstGeom prst="rect">
            <a:avLst/>
          </a:prstGeom>
          <a:noFill/>
        </p:spPr>
        <p:txBody>
          <a:bodyPr wrap="square" rtlCol="0">
            <a:spAutoFit/>
          </a:bodyPr>
          <a:lstStyle/>
          <a:p>
            <a:r>
              <a:rPr lang="en-AU" dirty="0">
                <a:solidFill>
                  <a:schemeClr val="bg1"/>
                </a:solidFill>
              </a:rPr>
              <a:t>Michael Fallon </a:t>
            </a:r>
            <a:r>
              <a:rPr lang="en-AU" dirty="0" smtClean="0">
                <a:solidFill>
                  <a:schemeClr val="bg1"/>
                </a:solidFill>
              </a:rPr>
              <a:t>quotes from “The Study Qur’an: A New Translation and Commentary” by Caner </a:t>
            </a:r>
            <a:r>
              <a:rPr lang="en-AU" dirty="0" err="1" smtClean="0">
                <a:solidFill>
                  <a:schemeClr val="bg1"/>
                </a:solidFill>
              </a:rPr>
              <a:t>Dagli</a:t>
            </a:r>
            <a:r>
              <a:rPr lang="en-AU" dirty="0" smtClean="0">
                <a:solidFill>
                  <a:schemeClr val="bg1"/>
                </a:solidFill>
              </a:rPr>
              <a:t> and others, and argues </a:t>
            </a:r>
            <a:r>
              <a:rPr lang="en-AU" dirty="0">
                <a:solidFill>
                  <a:schemeClr val="bg1"/>
                </a:solidFill>
              </a:rPr>
              <a:t>in </a:t>
            </a:r>
            <a:r>
              <a:rPr lang="en-AU" dirty="0" smtClean="0">
                <a:solidFill>
                  <a:schemeClr val="bg1"/>
                </a:solidFill>
              </a:rPr>
              <a:t>a </a:t>
            </a:r>
            <a:r>
              <a:rPr lang="en-AU" dirty="0">
                <a:solidFill>
                  <a:schemeClr val="bg1"/>
                </a:solidFill>
              </a:rPr>
              <a:t>section called “Texts that give divine authorisation for the use of force to propagate </a:t>
            </a:r>
            <a:r>
              <a:rPr lang="en-AU" dirty="0" smtClean="0">
                <a:solidFill>
                  <a:schemeClr val="bg1"/>
                </a:solidFill>
              </a:rPr>
              <a:t>Islam” that in the Qur’an </a:t>
            </a:r>
            <a:r>
              <a:rPr lang="en-AU" dirty="0">
                <a:solidFill>
                  <a:schemeClr val="bg1"/>
                </a:solidFill>
              </a:rPr>
              <a:t>“Waging war is not restricted to defence</a:t>
            </a:r>
            <a:r>
              <a:rPr lang="en-AU" dirty="0" smtClean="0">
                <a:solidFill>
                  <a:schemeClr val="bg1"/>
                </a:solidFill>
              </a:rPr>
              <a:t>”.</a:t>
            </a:r>
          </a:p>
          <a:p>
            <a:endParaRPr lang="en-AU" dirty="0">
              <a:solidFill>
                <a:schemeClr val="bg1"/>
              </a:solidFill>
            </a:endParaRPr>
          </a:p>
          <a:p>
            <a:r>
              <a:rPr lang="en-AU" dirty="0" smtClean="0">
                <a:solidFill>
                  <a:schemeClr val="bg1"/>
                </a:solidFill>
              </a:rPr>
              <a:t>A </a:t>
            </a:r>
            <a:r>
              <a:rPr lang="en-AU" dirty="0">
                <a:solidFill>
                  <a:schemeClr val="bg1"/>
                </a:solidFill>
              </a:rPr>
              <a:t>problem is that </a:t>
            </a:r>
            <a:r>
              <a:rPr lang="en-AU" dirty="0" smtClean="0">
                <a:solidFill>
                  <a:schemeClr val="bg1"/>
                </a:solidFill>
              </a:rPr>
              <a:t>Father Fallon does not engage with current scholarship on this question, and neglects </a:t>
            </a:r>
            <a:r>
              <a:rPr lang="en-AU" dirty="0">
                <a:solidFill>
                  <a:schemeClr val="bg1"/>
                </a:solidFill>
              </a:rPr>
              <a:t>a resource at his fingertips, namely </a:t>
            </a:r>
            <a:r>
              <a:rPr lang="en-AU" dirty="0" smtClean="0">
                <a:solidFill>
                  <a:schemeClr val="bg1"/>
                </a:solidFill>
              </a:rPr>
              <a:t>the </a:t>
            </a:r>
            <a:r>
              <a:rPr lang="en-AU" dirty="0">
                <a:solidFill>
                  <a:schemeClr val="bg1"/>
                </a:solidFill>
              </a:rPr>
              <a:t>commentary throughout The Study Qur’an, and the Essay at the back of the Study Qur’an  by Caner </a:t>
            </a:r>
            <a:r>
              <a:rPr lang="en-AU" dirty="0" err="1">
                <a:solidFill>
                  <a:schemeClr val="bg1"/>
                </a:solidFill>
              </a:rPr>
              <a:t>Dagli</a:t>
            </a:r>
            <a:r>
              <a:rPr lang="en-AU" dirty="0">
                <a:solidFill>
                  <a:schemeClr val="bg1"/>
                </a:solidFill>
              </a:rPr>
              <a:t> “Conquest and Conversion, War and Peace in the Quran”. </a:t>
            </a:r>
            <a:endParaRPr lang="en-AU" dirty="0" smtClean="0">
              <a:solidFill>
                <a:schemeClr val="bg1"/>
              </a:solidFill>
            </a:endParaRPr>
          </a:p>
          <a:p>
            <a:pPr marL="285750" indent="-285750">
              <a:buFont typeface="Arial" panose="020B0604020202020204" pitchFamily="34" charset="0"/>
              <a:buChar char="•"/>
            </a:pPr>
            <a:r>
              <a:rPr lang="en-AU" dirty="0" smtClean="0">
                <a:solidFill>
                  <a:schemeClr val="bg1"/>
                </a:solidFill>
              </a:rPr>
              <a:t>The </a:t>
            </a:r>
            <a:r>
              <a:rPr lang="en-AU" dirty="0">
                <a:solidFill>
                  <a:schemeClr val="bg1"/>
                </a:solidFill>
              </a:rPr>
              <a:t>gist of Caner </a:t>
            </a:r>
            <a:r>
              <a:rPr lang="en-AU" dirty="0" err="1">
                <a:solidFill>
                  <a:schemeClr val="bg1"/>
                </a:solidFill>
              </a:rPr>
              <a:t>Dagli’s</a:t>
            </a:r>
            <a:r>
              <a:rPr lang="en-AU" dirty="0">
                <a:solidFill>
                  <a:schemeClr val="bg1"/>
                </a:solidFill>
              </a:rPr>
              <a:t> analysis is that Islamic law prohibits aggression and is about “the maintenance and protection of life and the rights that people need to live in a just </a:t>
            </a:r>
            <a:r>
              <a:rPr lang="en-AU" dirty="0" smtClean="0">
                <a:solidFill>
                  <a:schemeClr val="bg1"/>
                </a:solidFill>
              </a:rPr>
              <a:t>society”.</a:t>
            </a:r>
            <a:endParaRPr lang="en-AU" dirty="0">
              <a:solidFill>
                <a:schemeClr val="bg1"/>
              </a:solidFill>
            </a:endParaRPr>
          </a:p>
          <a:p>
            <a:pPr marL="285750" indent="-285750">
              <a:buFont typeface="Arial" panose="020B0604020202020204" pitchFamily="34" charset="0"/>
              <a:buChar char="•"/>
            </a:pPr>
            <a:r>
              <a:rPr lang="en-AU" dirty="0">
                <a:solidFill>
                  <a:schemeClr val="bg1"/>
                </a:solidFill>
              </a:rPr>
              <a:t>Caner </a:t>
            </a:r>
            <a:r>
              <a:rPr lang="en-AU" dirty="0" err="1">
                <a:solidFill>
                  <a:schemeClr val="bg1"/>
                </a:solidFill>
              </a:rPr>
              <a:t>Dagli’s</a:t>
            </a:r>
            <a:r>
              <a:rPr lang="en-AU" dirty="0">
                <a:solidFill>
                  <a:schemeClr val="bg1"/>
                </a:solidFill>
              </a:rPr>
              <a:t> analysis not </a:t>
            </a:r>
            <a:r>
              <a:rPr lang="en-AU" dirty="0" smtClean="0">
                <a:solidFill>
                  <a:schemeClr val="bg1"/>
                </a:solidFill>
              </a:rPr>
              <a:t>new and was equally well argued by </a:t>
            </a:r>
            <a:r>
              <a:rPr lang="en-AU" dirty="0" err="1" smtClean="0">
                <a:solidFill>
                  <a:schemeClr val="bg1"/>
                </a:solidFill>
              </a:rPr>
              <a:t>Maulana</a:t>
            </a:r>
            <a:r>
              <a:rPr lang="en-AU" dirty="0" smtClean="0">
                <a:solidFill>
                  <a:schemeClr val="bg1"/>
                </a:solidFill>
              </a:rPr>
              <a:t> </a:t>
            </a:r>
            <a:r>
              <a:rPr lang="en-AU" dirty="0">
                <a:solidFill>
                  <a:schemeClr val="bg1"/>
                </a:solidFill>
              </a:rPr>
              <a:t>Muhammad </a:t>
            </a:r>
            <a:r>
              <a:rPr lang="en-AU" dirty="0" smtClean="0">
                <a:solidFill>
                  <a:schemeClr val="bg1"/>
                </a:solidFill>
              </a:rPr>
              <a:t>Ali in </a:t>
            </a:r>
            <a:r>
              <a:rPr lang="en-AU" dirty="0">
                <a:solidFill>
                  <a:schemeClr val="bg1"/>
                </a:solidFill>
              </a:rPr>
              <a:t>“The Religion of Islam” </a:t>
            </a:r>
            <a:r>
              <a:rPr lang="en-AU" dirty="0" smtClean="0">
                <a:solidFill>
                  <a:schemeClr val="bg1"/>
                </a:solidFill>
              </a:rPr>
              <a:t>where he concluded that </a:t>
            </a:r>
            <a:r>
              <a:rPr lang="en-AU" b="1" dirty="0" smtClean="0">
                <a:solidFill>
                  <a:srgbClr val="FFFF00"/>
                </a:solidFill>
              </a:rPr>
              <a:t>“</a:t>
            </a:r>
            <a:r>
              <a:rPr lang="en-AU" b="1" i="1" dirty="0" smtClean="0">
                <a:solidFill>
                  <a:srgbClr val="FFFF00"/>
                </a:solidFill>
              </a:rPr>
              <a:t>…</a:t>
            </a:r>
            <a:r>
              <a:rPr lang="en-AU" b="1" i="1" dirty="0">
                <a:solidFill>
                  <a:srgbClr val="FFFF00"/>
                </a:solidFill>
              </a:rPr>
              <a:t>the spread of Islam by force”, is a thing of which no trace can be found in the Holy </a:t>
            </a:r>
            <a:r>
              <a:rPr lang="en-AU" b="1" i="1" dirty="0" err="1">
                <a:solidFill>
                  <a:srgbClr val="FFFF00"/>
                </a:solidFill>
              </a:rPr>
              <a:t>Qur’án</a:t>
            </a:r>
            <a:r>
              <a:rPr lang="en-AU" b="1" i="1" dirty="0">
                <a:solidFill>
                  <a:srgbClr val="FFFF00"/>
                </a:solidFill>
              </a:rPr>
              <a:t>. </a:t>
            </a:r>
            <a:r>
              <a:rPr lang="en-AU" b="1" dirty="0">
                <a:solidFill>
                  <a:srgbClr val="FFFF00"/>
                </a:solidFill>
              </a:rPr>
              <a:t>”  </a:t>
            </a:r>
          </a:p>
          <a:p>
            <a:pPr marL="285750" indent="-285750">
              <a:buFont typeface="Arial" panose="020B0604020202020204" pitchFamily="34" charset="0"/>
              <a:buChar char="•"/>
            </a:pPr>
            <a:r>
              <a:rPr lang="en-AU" dirty="0">
                <a:solidFill>
                  <a:schemeClr val="bg1"/>
                </a:solidFill>
              </a:rPr>
              <a:t>See also the interfaith talk by Prof Halim </a:t>
            </a:r>
            <a:r>
              <a:rPr lang="en-AU" dirty="0" err="1">
                <a:solidFill>
                  <a:schemeClr val="bg1"/>
                </a:solidFill>
              </a:rPr>
              <a:t>Rane</a:t>
            </a:r>
            <a:r>
              <a:rPr lang="en-AU" dirty="0">
                <a:solidFill>
                  <a:schemeClr val="bg1"/>
                </a:solidFill>
              </a:rPr>
              <a:t> on “</a:t>
            </a:r>
            <a:r>
              <a:rPr lang="en-AU" b="1" dirty="0">
                <a:solidFill>
                  <a:schemeClr val="bg1"/>
                </a:solidFill>
              </a:rPr>
              <a:t>Covenants in Islam: What they mean for peaceful coexistence”</a:t>
            </a:r>
            <a:r>
              <a:rPr lang="en-AU" dirty="0">
                <a:solidFill>
                  <a:schemeClr val="bg1"/>
                </a:solidFill>
              </a:rPr>
              <a:t>.</a:t>
            </a:r>
          </a:p>
        </p:txBody>
      </p:sp>
      <p:sp>
        <p:nvSpPr>
          <p:cNvPr id="6" name="TextBox 5"/>
          <p:cNvSpPr txBox="1"/>
          <p:nvPr/>
        </p:nvSpPr>
        <p:spPr>
          <a:xfrm>
            <a:off x="1088873" y="1626144"/>
            <a:ext cx="6173775" cy="923330"/>
          </a:xfrm>
          <a:prstGeom prst="rect">
            <a:avLst/>
          </a:prstGeom>
          <a:noFill/>
        </p:spPr>
        <p:txBody>
          <a:bodyPr wrap="square" rtlCol="0">
            <a:spAutoFit/>
          </a:bodyPr>
          <a:lstStyle/>
          <a:p>
            <a:r>
              <a:rPr lang="en-AU" b="1" dirty="0">
                <a:solidFill>
                  <a:schemeClr val="accent6">
                    <a:lumMod val="40000"/>
                    <a:lumOff val="60000"/>
                  </a:schemeClr>
                </a:solidFill>
              </a:rPr>
              <a:t>Michael </a:t>
            </a:r>
            <a:r>
              <a:rPr lang="en-AU" b="1" dirty="0" smtClean="0">
                <a:solidFill>
                  <a:schemeClr val="accent6">
                    <a:lumMod val="40000"/>
                    <a:lumOff val="60000"/>
                  </a:schemeClr>
                </a:solidFill>
              </a:rPr>
              <a:t>Fallon MSC </a:t>
            </a:r>
            <a:r>
              <a:rPr lang="en-AU" b="1" dirty="0">
                <a:solidFill>
                  <a:schemeClr val="accent6">
                    <a:lumMod val="40000"/>
                    <a:lumOff val="60000"/>
                  </a:schemeClr>
                </a:solidFill>
              </a:rPr>
              <a:t>“The Christian New Testament and the Islamic Qur’an: a </a:t>
            </a:r>
            <a:r>
              <a:rPr lang="en-AU" b="1" dirty="0" smtClean="0">
                <a:solidFill>
                  <a:schemeClr val="accent6">
                    <a:lumMod val="40000"/>
                    <a:lumOff val="60000"/>
                  </a:schemeClr>
                </a:solidFill>
              </a:rPr>
              <a:t>Comparison” </a:t>
            </a:r>
            <a:r>
              <a:rPr lang="en-AU" b="1" dirty="0">
                <a:solidFill>
                  <a:schemeClr val="accent6">
                    <a:lumMod val="40000"/>
                    <a:lumOff val="60000"/>
                  </a:schemeClr>
                </a:solidFill>
              </a:rPr>
              <a:t>(</a:t>
            </a:r>
            <a:r>
              <a:rPr lang="en-AU" b="1" dirty="0" smtClean="0">
                <a:solidFill>
                  <a:schemeClr val="accent6">
                    <a:lumMod val="40000"/>
                    <a:lumOff val="60000"/>
                  </a:schemeClr>
                </a:solidFill>
              </a:rPr>
              <a:t>2017)</a:t>
            </a:r>
            <a:endParaRPr lang="en-AU" b="1" dirty="0"/>
          </a:p>
          <a:p>
            <a:endParaRPr lang="en-AU" b="1" dirty="0">
              <a:solidFill>
                <a:schemeClr val="accent6">
                  <a:lumMod val="40000"/>
                  <a:lumOff val="60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4088" y="304799"/>
            <a:ext cx="2946851" cy="1876566"/>
          </a:xfrm>
          <a:prstGeom prst="rect">
            <a:avLst/>
          </a:prstGeom>
        </p:spPr>
      </p:pic>
    </p:spTree>
    <p:extLst>
      <p:ext uri="{BB962C8B-B14F-4D97-AF65-F5344CB8AC3E}">
        <p14:creationId xmlns:p14="http://schemas.microsoft.com/office/powerpoint/2010/main" val="3739509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1341119" y="894080"/>
            <a:ext cx="7792721" cy="721360"/>
          </a:xfrm>
        </p:spPr>
        <p:txBody>
          <a:bodyPr/>
          <a:lstStyle/>
          <a:p>
            <a:r>
              <a:rPr lang="en-AU" sz="4000" dirty="0" smtClean="0">
                <a:solidFill>
                  <a:schemeClr val="accent6">
                    <a:lumMod val="40000"/>
                    <a:lumOff val="60000"/>
                  </a:schemeClr>
                </a:solidFill>
              </a:rPr>
              <a:t>5. Bypasses expert scrutiny</a:t>
            </a:r>
            <a:endParaRPr lang="en-AU" sz="4000" dirty="0">
              <a:solidFill>
                <a:schemeClr val="accent6">
                  <a:lumMod val="40000"/>
                  <a:lumOff val="60000"/>
                </a:schemeClr>
              </a:solidFill>
            </a:endParaRPr>
          </a:p>
        </p:txBody>
      </p:sp>
      <p:sp>
        <p:nvSpPr>
          <p:cNvPr id="4" name="TextBox 3"/>
          <p:cNvSpPr txBox="1"/>
          <p:nvPr/>
        </p:nvSpPr>
        <p:spPr>
          <a:xfrm>
            <a:off x="1249679" y="2193290"/>
            <a:ext cx="10546081" cy="3970318"/>
          </a:xfrm>
          <a:prstGeom prst="rect">
            <a:avLst/>
          </a:prstGeom>
          <a:noFill/>
        </p:spPr>
        <p:txBody>
          <a:bodyPr wrap="square" rtlCol="0">
            <a:spAutoFit/>
          </a:bodyPr>
          <a:lstStyle/>
          <a:p>
            <a:r>
              <a:rPr lang="en-AU" dirty="0">
                <a:solidFill>
                  <a:schemeClr val="bg1"/>
                </a:solidFill>
              </a:rPr>
              <a:t>One wonders </a:t>
            </a:r>
            <a:r>
              <a:rPr lang="en-AU" dirty="0" smtClean="0">
                <a:solidFill>
                  <a:schemeClr val="bg1"/>
                </a:solidFill>
              </a:rPr>
              <a:t>why Robert </a:t>
            </a:r>
            <a:r>
              <a:rPr lang="en-AU" dirty="0">
                <a:solidFill>
                  <a:schemeClr val="bg1"/>
                </a:solidFill>
              </a:rPr>
              <a:t>Spencer would have bypassed the peer-review and academic scrutiny that scholars normally welcome. He answered this question himself in an interview. When invited to respond to the possibility that, had he been an academic, he would not have been able to write his book and espouse his positions Spencer replied as follows:</a:t>
            </a:r>
          </a:p>
          <a:p>
            <a:r>
              <a:rPr lang="en-AU" dirty="0"/>
              <a:t> </a:t>
            </a:r>
          </a:p>
          <a:p>
            <a:pPr lvl="1"/>
            <a:r>
              <a:rPr lang="en-AU" b="1" dirty="0">
                <a:solidFill>
                  <a:srgbClr val="FFFF00"/>
                </a:solidFill>
              </a:rPr>
              <a:t>Oh yes, there’s no chance whatsoever. I saw that in the 80s when I was getting my Masters and I wanted to continue and to get a Doctorate, but, I thought, ‘If I do this I’m going to be constantly coming against these people who state dogmatically things that I believe are false, and assume that they’re true, and make you assume they’re true’, so I thought ‘I’m just going to go out on my own and try to do this in the court of public opinion rather than in the academic world’.</a:t>
            </a:r>
          </a:p>
          <a:p>
            <a:r>
              <a:rPr lang="en-AU" dirty="0"/>
              <a:t> </a:t>
            </a:r>
            <a:endParaRPr lang="en-AU" dirty="0">
              <a:solidFill>
                <a:schemeClr val="bg1"/>
              </a:solidFill>
            </a:endParaRPr>
          </a:p>
          <a:p>
            <a:pPr lvl="2"/>
            <a:r>
              <a:rPr lang="en-AU" dirty="0" smtClean="0">
                <a:solidFill>
                  <a:schemeClr val="bg1"/>
                </a:solidFill>
              </a:rPr>
              <a:t>Spencer</a:t>
            </a:r>
            <a:r>
              <a:rPr lang="en-AU" dirty="0">
                <a:solidFill>
                  <a:schemeClr val="bg1"/>
                </a:solidFill>
              </a:rPr>
              <a:t>, Robert in “My Latest Chat with Robert Spencer (THE SAAD TRUTH_707)”, YouTube</a:t>
            </a:r>
            <a:r>
              <a:rPr lang="en-AU" dirty="0" smtClean="0">
                <a:solidFill>
                  <a:schemeClr val="bg1"/>
                </a:solidFill>
              </a:rPr>
              <a:t>, Jul </a:t>
            </a:r>
            <a:r>
              <a:rPr lang="en-AU" dirty="0">
                <a:solidFill>
                  <a:schemeClr val="bg1"/>
                </a:solidFill>
              </a:rPr>
              <a:t>21, 2018, </a:t>
            </a:r>
            <a:r>
              <a:rPr lang="en-AU" u="sng" dirty="0">
                <a:solidFill>
                  <a:schemeClr val="bg1"/>
                </a:solidFill>
                <a:hlinkClick r:id="rId3"/>
              </a:rPr>
              <a:t>https://www.youtube.com/watch?v=KlPmdndVEKY</a:t>
            </a:r>
            <a:r>
              <a:rPr lang="en-AU" u="sng" dirty="0">
                <a:solidFill>
                  <a:schemeClr val="bg1"/>
                </a:solidFill>
              </a:rPr>
              <a:t>, </a:t>
            </a:r>
            <a:r>
              <a:rPr lang="en-AU" dirty="0">
                <a:solidFill>
                  <a:schemeClr val="bg1"/>
                </a:solidFill>
              </a:rPr>
              <a:t>26.45 - </a:t>
            </a:r>
            <a:r>
              <a:rPr lang="en-AU" dirty="0" smtClean="0">
                <a:solidFill>
                  <a:schemeClr val="bg1"/>
                </a:solidFill>
              </a:rPr>
              <a:t>27.33</a:t>
            </a:r>
            <a:endParaRPr lang="en-AU" dirty="0">
              <a:solidFill>
                <a:schemeClr val="bg1"/>
              </a:solidFill>
            </a:endParaRPr>
          </a:p>
        </p:txBody>
      </p:sp>
      <p:sp>
        <p:nvSpPr>
          <p:cNvPr id="5" name="TextBox 4"/>
          <p:cNvSpPr txBox="1"/>
          <p:nvPr/>
        </p:nvSpPr>
        <p:spPr>
          <a:xfrm>
            <a:off x="1249679" y="1535033"/>
            <a:ext cx="9154160" cy="646331"/>
          </a:xfrm>
          <a:prstGeom prst="rect">
            <a:avLst/>
          </a:prstGeom>
          <a:noFill/>
        </p:spPr>
        <p:txBody>
          <a:bodyPr wrap="square" rtlCol="0">
            <a:spAutoFit/>
          </a:bodyPr>
          <a:lstStyle/>
          <a:p>
            <a:r>
              <a:rPr lang="en-AU" b="1" dirty="0">
                <a:solidFill>
                  <a:schemeClr val="accent6">
                    <a:lumMod val="40000"/>
                    <a:lumOff val="60000"/>
                  </a:schemeClr>
                </a:solidFill>
              </a:rPr>
              <a:t>Robert Spencer “The History of </a:t>
            </a:r>
            <a:r>
              <a:rPr lang="en-AU" b="1" dirty="0" smtClean="0">
                <a:solidFill>
                  <a:schemeClr val="accent6">
                    <a:lumMod val="40000"/>
                    <a:lumOff val="60000"/>
                  </a:schemeClr>
                </a:solidFill>
              </a:rPr>
              <a:t>Jihad</a:t>
            </a:r>
            <a:r>
              <a:rPr lang="en-AU" b="1" dirty="0">
                <a:solidFill>
                  <a:schemeClr val="accent6">
                    <a:lumMod val="40000"/>
                    <a:lumOff val="60000"/>
                  </a:schemeClr>
                </a:solidFill>
              </a:rPr>
              <a:t>” </a:t>
            </a:r>
            <a:r>
              <a:rPr lang="en-AU" b="1" dirty="0" smtClean="0">
                <a:solidFill>
                  <a:schemeClr val="accent6">
                    <a:lumMod val="40000"/>
                    <a:lumOff val="60000"/>
                  </a:schemeClr>
                </a:solidFill>
              </a:rPr>
              <a:t>(2018)</a:t>
            </a:r>
            <a:endParaRPr lang="en-AU" b="1" dirty="0"/>
          </a:p>
          <a:p>
            <a:endParaRPr lang="en-AU" b="1" dirty="0">
              <a:solidFill>
                <a:schemeClr val="accent6">
                  <a:lumMod val="40000"/>
                  <a:lumOff val="60000"/>
                </a:schemeClr>
              </a:solidFill>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46280"/>
          <a:stretch/>
        </p:blipFill>
        <p:spPr>
          <a:xfrm>
            <a:off x="9408160" y="181221"/>
            <a:ext cx="1894113" cy="2012069"/>
          </a:xfrm>
          <a:prstGeom prst="rect">
            <a:avLst/>
          </a:prstGeom>
        </p:spPr>
      </p:pic>
    </p:spTree>
    <p:extLst>
      <p:ext uri="{BB962C8B-B14F-4D97-AF65-F5344CB8AC3E}">
        <p14:creationId xmlns:p14="http://schemas.microsoft.com/office/powerpoint/2010/main" val="3782963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5130800"/>
            <a:ext cx="6106160" cy="6299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p:cNvSpPr>
            <a:spLocks noGrp="1"/>
          </p:cNvSpPr>
          <p:nvPr>
            <p:ph type="ctrTitle"/>
          </p:nvPr>
        </p:nvSpPr>
        <p:spPr>
          <a:xfrm>
            <a:off x="4511040" y="894080"/>
            <a:ext cx="6868160" cy="721360"/>
          </a:xfrm>
        </p:spPr>
        <p:txBody>
          <a:bodyPr/>
          <a:lstStyle/>
          <a:p>
            <a:pPr algn="r"/>
            <a:r>
              <a:rPr lang="en-AU" sz="4000" dirty="0" smtClean="0">
                <a:solidFill>
                  <a:schemeClr val="accent6">
                    <a:lumMod val="40000"/>
                    <a:lumOff val="60000"/>
                  </a:schemeClr>
                </a:solidFill>
              </a:rPr>
              <a:t>Part 3: . Addressing religious prejudice</a:t>
            </a:r>
            <a:endParaRPr lang="en-AU" sz="4000" dirty="0">
              <a:solidFill>
                <a:schemeClr val="accent6">
                  <a:lumMod val="40000"/>
                  <a:lumOff val="60000"/>
                </a:schemeClr>
              </a:solidFill>
            </a:endParaRPr>
          </a:p>
        </p:txBody>
      </p:sp>
      <p:sp>
        <p:nvSpPr>
          <p:cNvPr id="4" name="TextBox 3"/>
          <p:cNvSpPr txBox="1"/>
          <p:nvPr/>
        </p:nvSpPr>
        <p:spPr>
          <a:xfrm>
            <a:off x="1249679" y="2193290"/>
            <a:ext cx="5100321" cy="3046988"/>
          </a:xfrm>
          <a:prstGeom prst="rect">
            <a:avLst/>
          </a:prstGeom>
          <a:noFill/>
        </p:spPr>
        <p:txBody>
          <a:bodyPr wrap="square" rtlCol="0">
            <a:spAutoFit/>
          </a:bodyPr>
          <a:lstStyle/>
          <a:p>
            <a:pPr marL="457200" indent="-457200">
              <a:buFont typeface="Arial" panose="020B0604020202020204" pitchFamily="34" charset="0"/>
              <a:buChar char="•"/>
            </a:pPr>
            <a:r>
              <a:rPr lang="en-AU" sz="3200" b="1" dirty="0" smtClean="0">
                <a:solidFill>
                  <a:schemeClr val="bg1"/>
                </a:solidFill>
              </a:rPr>
              <a:t>Institutions?</a:t>
            </a:r>
          </a:p>
          <a:p>
            <a:pPr marL="285750" indent="-285750">
              <a:buFont typeface="Arial" panose="020B0604020202020204" pitchFamily="34" charset="0"/>
              <a:buChar char="•"/>
            </a:pPr>
            <a:endParaRPr lang="en-AU" sz="3200" b="1" dirty="0" smtClean="0">
              <a:solidFill>
                <a:schemeClr val="bg1"/>
              </a:solidFill>
            </a:endParaRPr>
          </a:p>
          <a:p>
            <a:pPr marL="914400" lvl="1" indent="-457200">
              <a:buFont typeface="Arial" panose="020B0604020202020204" pitchFamily="34" charset="0"/>
              <a:buChar char="•"/>
            </a:pPr>
            <a:r>
              <a:rPr lang="en-AU" sz="3200" b="1" dirty="0" smtClean="0">
                <a:solidFill>
                  <a:schemeClr val="bg1"/>
                </a:solidFill>
              </a:rPr>
              <a:t>Communities?</a:t>
            </a:r>
          </a:p>
          <a:p>
            <a:pPr marL="285750" indent="-285750">
              <a:buFont typeface="Arial" panose="020B0604020202020204" pitchFamily="34" charset="0"/>
              <a:buChar char="•"/>
            </a:pPr>
            <a:endParaRPr lang="en-AU" sz="3200" b="1" dirty="0" smtClean="0">
              <a:solidFill>
                <a:schemeClr val="bg1"/>
              </a:solidFill>
            </a:endParaRPr>
          </a:p>
          <a:p>
            <a:pPr marL="1371600" lvl="2" indent="-457200">
              <a:buFont typeface="Arial" panose="020B0604020202020204" pitchFamily="34" charset="0"/>
              <a:buChar char="•"/>
            </a:pPr>
            <a:r>
              <a:rPr lang="en-AU" sz="3200" b="1" dirty="0" smtClean="0">
                <a:solidFill>
                  <a:schemeClr val="bg1"/>
                </a:solidFill>
              </a:rPr>
              <a:t>Individuals?</a:t>
            </a:r>
          </a:p>
          <a:p>
            <a:pPr marL="285750" indent="-285750">
              <a:buFont typeface="Arial" panose="020B0604020202020204" pitchFamily="34" charset="0"/>
              <a:buChar char="•"/>
            </a:pPr>
            <a:endParaRPr lang="en-AU" sz="3200" b="1" dirty="0">
              <a:solidFill>
                <a:schemeClr val="bg1"/>
              </a:solidFill>
            </a:endParaRPr>
          </a:p>
        </p:txBody>
      </p:sp>
      <p:sp>
        <p:nvSpPr>
          <p:cNvPr id="9" name="TextBox 8"/>
          <p:cNvSpPr txBox="1"/>
          <p:nvPr/>
        </p:nvSpPr>
        <p:spPr>
          <a:xfrm>
            <a:off x="1249679" y="5159871"/>
            <a:ext cx="9154160" cy="584775"/>
          </a:xfrm>
          <a:prstGeom prst="rect">
            <a:avLst/>
          </a:prstGeom>
          <a:noFill/>
        </p:spPr>
        <p:txBody>
          <a:bodyPr wrap="square" rtlCol="0">
            <a:spAutoFit/>
          </a:bodyPr>
          <a:lstStyle/>
          <a:p>
            <a:pPr marL="1828800" lvl="3" indent="-457200">
              <a:buFont typeface="Arial" panose="020B0604020202020204" pitchFamily="34" charset="0"/>
              <a:buChar char="•"/>
            </a:pPr>
            <a:r>
              <a:rPr lang="en-AU" sz="3200" b="1" dirty="0" smtClean="0">
                <a:solidFill>
                  <a:schemeClr val="tx2">
                    <a:lumMod val="50000"/>
                    <a:lumOff val="50000"/>
                  </a:schemeClr>
                </a:solidFill>
              </a:rPr>
              <a:t>An </a:t>
            </a:r>
            <a:r>
              <a:rPr lang="en-AU" sz="3200" b="1" dirty="0" smtClean="0">
                <a:solidFill>
                  <a:schemeClr val="tx2">
                    <a:lumMod val="50000"/>
                    <a:lumOff val="50000"/>
                  </a:schemeClr>
                </a:solidFill>
              </a:rPr>
              <a:t>education </a:t>
            </a:r>
            <a:r>
              <a:rPr lang="en-AU" sz="3200" b="1" dirty="0" smtClean="0">
                <a:solidFill>
                  <a:schemeClr val="tx2">
                    <a:lumMod val="50000"/>
                    <a:lumOff val="50000"/>
                  </a:schemeClr>
                </a:solidFill>
              </a:rPr>
              <a:t>revolution?</a:t>
            </a:r>
            <a:endParaRPr lang="en-AU" sz="3200" b="1" dirty="0">
              <a:solidFill>
                <a:schemeClr val="tx2">
                  <a:lumMod val="50000"/>
                  <a:lumOff val="50000"/>
                </a:schemeClr>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352" y="1693768"/>
            <a:ext cx="3902529" cy="2465614"/>
          </a:xfrm>
          <a:prstGeom prst="rect">
            <a:avLst/>
          </a:prstGeom>
        </p:spPr>
      </p:pic>
    </p:spTree>
    <p:extLst>
      <p:ext uri="{BB962C8B-B14F-4D97-AF65-F5344CB8AC3E}">
        <p14:creationId xmlns:p14="http://schemas.microsoft.com/office/powerpoint/2010/main" val="2948214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27520" y="1016000"/>
            <a:ext cx="5100320" cy="33629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1269996" y="0"/>
            <a:ext cx="8615681" cy="1574800"/>
          </a:xfrm>
        </p:spPr>
        <p:txBody>
          <a:bodyPr/>
          <a:lstStyle/>
          <a:p>
            <a:r>
              <a:rPr lang="en-AU" sz="4000" dirty="0" smtClean="0">
                <a:solidFill>
                  <a:schemeClr val="accent6">
                    <a:lumMod val="40000"/>
                    <a:lumOff val="60000"/>
                  </a:schemeClr>
                </a:solidFill>
              </a:rPr>
              <a:t>Institutions</a:t>
            </a:r>
            <a:endParaRPr lang="en-AU" sz="4000" dirty="0">
              <a:solidFill>
                <a:schemeClr val="accent6">
                  <a:lumMod val="40000"/>
                  <a:lumOff val="60000"/>
                </a:schemeClr>
              </a:solidFill>
            </a:endParaRPr>
          </a:p>
        </p:txBody>
      </p:sp>
      <p:sp>
        <p:nvSpPr>
          <p:cNvPr id="3" name="TextBox 2"/>
          <p:cNvSpPr txBox="1"/>
          <p:nvPr/>
        </p:nvSpPr>
        <p:spPr>
          <a:xfrm>
            <a:off x="1198877" y="2235200"/>
            <a:ext cx="5628643" cy="3477875"/>
          </a:xfrm>
          <a:prstGeom prst="rect">
            <a:avLst/>
          </a:prstGeom>
          <a:noFill/>
        </p:spPr>
        <p:txBody>
          <a:bodyPr wrap="square" rtlCol="0">
            <a:spAutoFit/>
          </a:bodyPr>
          <a:lstStyle/>
          <a:p>
            <a:pPr fontAlgn="base"/>
            <a:r>
              <a:rPr lang="en-US" sz="2000" b="1" dirty="0" smtClean="0">
                <a:solidFill>
                  <a:srgbClr val="FFFF00"/>
                </a:solidFill>
              </a:rPr>
              <a:t>…the </a:t>
            </a:r>
            <a:r>
              <a:rPr lang="en-US" sz="2000" b="1" dirty="0">
                <a:solidFill>
                  <a:srgbClr val="FFFF00"/>
                </a:solidFill>
              </a:rPr>
              <a:t>greater part of organized religion stands paralyzed at the threshold of the future, gripped in those very dogmas and claims of privileged access to truth that have been responsible for creating some of the most bitter conflicts dividing the earth’s inhabitants</a:t>
            </a:r>
            <a:r>
              <a:rPr lang="en-US" sz="2000" b="1" dirty="0" smtClean="0">
                <a:solidFill>
                  <a:srgbClr val="FFFF00"/>
                </a:solidFill>
              </a:rPr>
              <a:t>. The </a:t>
            </a:r>
            <a:r>
              <a:rPr lang="en-US" sz="2000" b="1" dirty="0">
                <a:solidFill>
                  <a:srgbClr val="FFFF00"/>
                </a:solidFill>
              </a:rPr>
              <a:t>consequences, in terms of human well-being, have been ruinous</a:t>
            </a:r>
            <a:r>
              <a:rPr lang="en-US" sz="2000" b="1" dirty="0" smtClean="0">
                <a:solidFill>
                  <a:srgbClr val="FFFF00"/>
                </a:solidFill>
              </a:rPr>
              <a:t>.</a:t>
            </a:r>
          </a:p>
          <a:p>
            <a:pPr fontAlgn="base"/>
            <a:endParaRPr lang="en-US" sz="2000" b="1" dirty="0" smtClean="0">
              <a:solidFill>
                <a:srgbClr val="FFFF00"/>
              </a:solidFill>
            </a:endParaRPr>
          </a:p>
          <a:p>
            <a:pPr algn="r" fontAlgn="base"/>
            <a:r>
              <a:rPr lang="en-US" sz="2000" dirty="0" smtClean="0">
                <a:solidFill>
                  <a:srgbClr val="FFFF00"/>
                </a:solidFill>
              </a:rPr>
              <a:t>To </a:t>
            </a:r>
            <a:r>
              <a:rPr lang="en-US" sz="2000" dirty="0">
                <a:solidFill>
                  <a:srgbClr val="FFFF00"/>
                </a:solidFill>
              </a:rPr>
              <a:t>The World’s Religious Leaders</a:t>
            </a:r>
            <a:endParaRPr lang="en-AU" sz="2000" dirty="0">
              <a:solidFill>
                <a:srgbClr val="FFFF00"/>
              </a:solidFill>
            </a:endParaRPr>
          </a:p>
          <a:p>
            <a:pPr algn="r" fontAlgn="base"/>
            <a:r>
              <a:rPr lang="en-US" sz="2000" dirty="0" smtClean="0">
                <a:solidFill>
                  <a:srgbClr val="FFFF00"/>
                </a:solidFill>
              </a:rPr>
              <a:t>from The Universal House of Justice, April 2002 </a:t>
            </a:r>
            <a:endParaRPr lang="en-AU" sz="2000" dirty="0">
              <a:solidFill>
                <a:srgbClr val="FFFF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1818" y="1372010"/>
            <a:ext cx="4244111" cy="2602127"/>
          </a:xfrm>
          <a:prstGeom prst="rect">
            <a:avLst/>
          </a:prstGeom>
        </p:spPr>
      </p:pic>
    </p:spTree>
    <p:extLst>
      <p:ext uri="{BB962C8B-B14F-4D97-AF65-F5344CB8AC3E}">
        <p14:creationId xmlns:p14="http://schemas.microsoft.com/office/powerpoint/2010/main" val="1350023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1269996" y="0"/>
            <a:ext cx="8615681" cy="1574800"/>
          </a:xfrm>
        </p:spPr>
        <p:txBody>
          <a:bodyPr/>
          <a:lstStyle/>
          <a:p>
            <a:r>
              <a:rPr lang="en-AU" sz="4000" dirty="0" smtClean="0">
                <a:solidFill>
                  <a:schemeClr val="accent6">
                    <a:lumMod val="40000"/>
                    <a:lumOff val="60000"/>
                  </a:schemeClr>
                </a:solidFill>
              </a:rPr>
              <a:t>THE COMMUNITY</a:t>
            </a:r>
            <a:endParaRPr lang="en-AU" sz="4000" dirty="0">
              <a:solidFill>
                <a:schemeClr val="accent6">
                  <a:lumMod val="40000"/>
                  <a:lumOff val="60000"/>
                </a:schemeClr>
              </a:solidFill>
            </a:endParaRPr>
          </a:p>
        </p:txBody>
      </p:sp>
      <p:sp>
        <p:nvSpPr>
          <p:cNvPr id="4" name="TextBox 3"/>
          <p:cNvSpPr txBox="1"/>
          <p:nvPr/>
        </p:nvSpPr>
        <p:spPr>
          <a:xfrm>
            <a:off x="1351277" y="2235200"/>
            <a:ext cx="4795523" cy="2123658"/>
          </a:xfrm>
          <a:prstGeom prst="rect">
            <a:avLst/>
          </a:prstGeom>
          <a:noFill/>
        </p:spPr>
        <p:txBody>
          <a:bodyPr wrap="square" rtlCol="0">
            <a:spAutoFit/>
          </a:bodyPr>
          <a:lstStyle/>
          <a:p>
            <a:pPr fontAlgn="base"/>
            <a:endParaRPr lang="en-AU" b="1" dirty="0" smtClean="0">
              <a:solidFill>
                <a:srgbClr val="FFFF00"/>
              </a:solidFill>
            </a:endParaRPr>
          </a:p>
          <a:p>
            <a:pPr fontAlgn="base"/>
            <a:r>
              <a:rPr lang="en-AU" sz="2400" b="1" dirty="0" smtClean="0">
                <a:solidFill>
                  <a:srgbClr val="FFFF00"/>
                </a:solidFill>
              </a:rPr>
              <a:t>It is the local community where we learn to cooperate with one another, to grow together and become united.</a:t>
            </a:r>
            <a:endParaRPr lang="en-AU" sz="2400" dirty="0">
              <a:solidFill>
                <a:srgbClr val="FFFF00"/>
              </a:solidFill>
            </a:endParaRPr>
          </a:p>
          <a:p>
            <a:pPr algn="r" fontAlgn="base"/>
            <a:r>
              <a:rPr lang="en-AU" dirty="0" err="1" smtClean="0">
                <a:solidFill>
                  <a:srgbClr val="FFFF00"/>
                </a:solidFill>
              </a:rPr>
              <a:t>Ruhi</a:t>
            </a:r>
            <a:r>
              <a:rPr lang="en-AU" dirty="0" smtClean="0">
                <a:solidFill>
                  <a:srgbClr val="FFFF00"/>
                </a:solidFill>
              </a:rPr>
              <a:t> Institute, Book 6</a:t>
            </a:r>
            <a:endParaRPr lang="en-AU" dirty="0">
              <a:solidFill>
                <a:srgbClr val="FFFF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3597" y="1232807"/>
            <a:ext cx="5192486" cy="4697186"/>
          </a:xfrm>
          <a:prstGeom prst="rect">
            <a:avLst/>
          </a:prstGeom>
        </p:spPr>
      </p:pic>
      <p:sp>
        <p:nvSpPr>
          <p:cNvPr id="8" name="TextBox 7"/>
          <p:cNvSpPr txBox="1"/>
          <p:nvPr/>
        </p:nvSpPr>
        <p:spPr>
          <a:xfrm>
            <a:off x="1269996" y="4821997"/>
            <a:ext cx="4724400" cy="1107996"/>
          </a:xfrm>
          <a:prstGeom prst="rect">
            <a:avLst/>
          </a:prstGeom>
          <a:noFill/>
        </p:spPr>
        <p:txBody>
          <a:bodyPr wrap="square" rtlCol="0">
            <a:spAutoFit/>
          </a:bodyPr>
          <a:lstStyle/>
          <a:p>
            <a:r>
              <a:rPr lang="en-AU" sz="2400" b="1" dirty="0" smtClean="0">
                <a:solidFill>
                  <a:schemeClr val="bg1"/>
                </a:solidFill>
              </a:rPr>
              <a:t>“See each human as a shining star”</a:t>
            </a:r>
          </a:p>
          <a:p>
            <a:pPr algn="r"/>
            <a:r>
              <a:rPr lang="en-AU" dirty="0" err="1" smtClean="0">
                <a:solidFill>
                  <a:schemeClr val="bg1"/>
                </a:solidFill>
              </a:rPr>
              <a:t>Creadell</a:t>
            </a:r>
            <a:r>
              <a:rPr lang="en-AU" dirty="0" smtClean="0">
                <a:solidFill>
                  <a:schemeClr val="bg1"/>
                </a:solidFill>
              </a:rPr>
              <a:t> Haley, </a:t>
            </a:r>
            <a:r>
              <a:rPr lang="en-AU" i="1" dirty="0" smtClean="0">
                <a:solidFill>
                  <a:schemeClr val="bg1"/>
                </a:solidFill>
              </a:rPr>
              <a:t>Love, Love, Love </a:t>
            </a:r>
            <a:r>
              <a:rPr lang="en-AU" dirty="0" smtClean="0">
                <a:solidFill>
                  <a:schemeClr val="bg1"/>
                </a:solidFill>
              </a:rPr>
              <a:t>(song)</a:t>
            </a:r>
            <a:endParaRPr lang="en-AU" dirty="0">
              <a:solidFill>
                <a:schemeClr val="bg1"/>
              </a:solidFill>
            </a:endParaRPr>
          </a:p>
        </p:txBody>
      </p:sp>
    </p:spTree>
    <p:extLst>
      <p:ext uri="{BB962C8B-B14F-4D97-AF65-F5344CB8AC3E}">
        <p14:creationId xmlns:p14="http://schemas.microsoft.com/office/powerpoint/2010/main" val="536478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1269997" y="457200"/>
            <a:ext cx="8615681" cy="833120"/>
          </a:xfrm>
        </p:spPr>
        <p:txBody>
          <a:bodyPr/>
          <a:lstStyle/>
          <a:p>
            <a:r>
              <a:rPr lang="en-AU" sz="4000" dirty="0" smtClean="0">
                <a:solidFill>
                  <a:schemeClr val="accent6">
                    <a:lumMod val="40000"/>
                    <a:lumOff val="60000"/>
                  </a:schemeClr>
                </a:solidFill>
              </a:rPr>
              <a:t>THE INDIVIDUAL</a:t>
            </a:r>
            <a:endParaRPr lang="en-AU" sz="4000" dirty="0">
              <a:solidFill>
                <a:schemeClr val="accent6">
                  <a:lumMod val="40000"/>
                  <a:lumOff val="60000"/>
                </a:schemeClr>
              </a:solidFill>
            </a:endParaRPr>
          </a:p>
        </p:txBody>
      </p:sp>
      <p:sp>
        <p:nvSpPr>
          <p:cNvPr id="4" name="TextBox 3"/>
          <p:cNvSpPr txBox="1"/>
          <p:nvPr/>
        </p:nvSpPr>
        <p:spPr>
          <a:xfrm>
            <a:off x="1269996" y="1442720"/>
            <a:ext cx="10617203" cy="1631216"/>
          </a:xfrm>
          <a:prstGeom prst="rect">
            <a:avLst/>
          </a:prstGeom>
          <a:noFill/>
        </p:spPr>
        <p:txBody>
          <a:bodyPr wrap="square" rtlCol="0">
            <a:spAutoFit/>
          </a:bodyPr>
          <a:lstStyle/>
          <a:p>
            <a:pPr fontAlgn="base"/>
            <a:r>
              <a:rPr lang="en-AU" sz="2000" b="1" dirty="0" smtClean="0">
                <a:solidFill>
                  <a:schemeClr val="bg1"/>
                </a:solidFill>
              </a:rPr>
              <a:t>Throughout </a:t>
            </a:r>
            <a:r>
              <a:rPr lang="en-AU" sz="2000" b="1" dirty="0">
                <a:solidFill>
                  <a:schemeClr val="bg1"/>
                </a:solidFill>
              </a:rPr>
              <a:t>history humans have repeatedly rejected facts and evidence in favour of belief systems that serve their emotional and/or political needs</a:t>
            </a:r>
            <a:r>
              <a:rPr lang="en-AU" sz="2000" b="1" dirty="0" smtClean="0">
                <a:solidFill>
                  <a:schemeClr val="bg1"/>
                </a:solidFill>
              </a:rPr>
              <a:t>.</a:t>
            </a:r>
          </a:p>
          <a:p>
            <a:pPr fontAlgn="base"/>
            <a:endParaRPr lang="en-AU" sz="2000" b="1" dirty="0" smtClean="0">
              <a:solidFill>
                <a:schemeClr val="bg1"/>
              </a:solidFill>
            </a:endParaRPr>
          </a:p>
          <a:p>
            <a:pPr algn="r" fontAlgn="base"/>
            <a:r>
              <a:rPr lang="en-AU" sz="2000" b="1" dirty="0" smtClean="0">
                <a:solidFill>
                  <a:schemeClr val="bg1"/>
                </a:solidFill>
              </a:rPr>
              <a:t>  </a:t>
            </a:r>
            <a:r>
              <a:rPr lang="en-AU" sz="2000" dirty="0">
                <a:solidFill>
                  <a:schemeClr val="bg1"/>
                </a:solidFill>
              </a:rPr>
              <a:t>Alexandra </a:t>
            </a:r>
            <a:r>
              <a:rPr lang="en-AU" sz="2000" dirty="0" err="1">
                <a:solidFill>
                  <a:schemeClr val="bg1"/>
                </a:solidFill>
              </a:rPr>
              <a:t>Senter</a:t>
            </a:r>
            <a:r>
              <a:rPr lang="en-AU" sz="2000" dirty="0">
                <a:solidFill>
                  <a:schemeClr val="bg1"/>
                </a:solidFill>
              </a:rPr>
              <a:t>, </a:t>
            </a:r>
            <a:r>
              <a:rPr lang="en-AU" sz="2000" i="1" dirty="0" smtClean="0">
                <a:solidFill>
                  <a:schemeClr val="bg1"/>
                </a:solidFill>
              </a:rPr>
              <a:t>Truth </a:t>
            </a:r>
            <a:r>
              <a:rPr lang="en-AU" sz="2000" i="1" dirty="0">
                <a:solidFill>
                  <a:schemeClr val="bg1"/>
                </a:solidFill>
              </a:rPr>
              <a:t>is we can’t handle the </a:t>
            </a:r>
            <a:r>
              <a:rPr lang="en-AU" sz="2000" i="1" dirty="0" smtClean="0">
                <a:solidFill>
                  <a:schemeClr val="bg1"/>
                </a:solidFill>
              </a:rPr>
              <a:t>truth,</a:t>
            </a:r>
            <a:r>
              <a:rPr lang="en-AU" sz="2000" dirty="0" smtClean="0">
                <a:solidFill>
                  <a:schemeClr val="bg1"/>
                </a:solidFill>
              </a:rPr>
              <a:t> </a:t>
            </a:r>
            <a:r>
              <a:rPr lang="en-AU" sz="2000" dirty="0">
                <a:solidFill>
                  <a:schemeClr val="bg1"/>
                </a:solidFill>
              </a:rPr>
              <a:t>Sydney Morning Herald, 11 January </a:t>
            </a:r>
            <a:r>
              <a:rPr lang="en-AU" sz="2000" dirty="0" smtClean="0">
                <a:solidFill>
                  <a:schemeClr val="bg1"/>
                </a:solidFill>
              </a:rPr>
              <a:t>2025</a:t>
            </a:r>
            <a:endParaRPr lang="en-AU" sz="2000" dirty="0">
              <a:solidFill>
                <a:schemeClr val="bg1"/>
              </a:solidFill>
            </a:endParaRPr>
          </a:p>
        </p:txBody>
      </p:sp>
      <p:sp>
        <p:nvSpPr>
          <p:cNvPr id="7" name="TextBox 6"/>
          <p:cNvSpPr txBox="1"/>
          <p:nvPr/>
        </p:nvSpPr>
        <p:spPr>
          <a:xfrm>
            <a:off x="1402080" y="3004455"/>
            <a:ext cx="4765040" cy="3447098"/>
          </a:xfrm>
          <a:prstGeom prst="rect">
            <a:avLst/>
          </a:prstGeom>
          <a:noFill/>
        </p:spPr>
        <p:txBody>
          <a:bodyPr wrap="square" rtlCol="0">
            <a:spAutoFit/>
          </a:bodyPr>
          <a:lstStyle/>
          <a:p>
            <a:pPr fontAlgn="base"/>
            <a:r>
              <a:rPr lang="en-US" dirty="0"/>
              <a:t/>
            </a:r>
            <a:br>
              <a:rPr lang="en-US" dirty="0"/>
            </a:br>
            <a:r>
              <a:rPr lang="en-US" sz="2000" b="1" dirty="0">
                <a:solidFill>
                  <a:srgbClr val="FFFF00"/>
                </a:solidFill>
              </a:rPr>
              <a:t>When the channel of the human soul is cleansed of all worldly and impeding attachments, it will unfailingly perceive the breath of the Beloved across immeasurable distances, and will, led by its perfume, attain and enter the City of Certitude. Therein he will discern the wonders of His ancient </a:t>
            </a:r>
            <a:r>
              <a:rPr lang="en-US" sz="2000" b="1" dirty="0" smtClean="0">
                <a:solidFill>
                  <a:srgbClr val="FFFF00"/>
                </a:solidFill>
              </a:rPr>
              <a:t>wisdom…</a:t>
            </a:r>
            <a:endParaRPr lang="en-US" sz="2000" b="1" dirty="0">
              <a:solidFill>
                <a:srgbClr val="FFFF00"/>
              </a:solidFill>
            </a:endParaRPr>
          </a:p>
          <a:p>
            <a:pPr algn="r" fontAlgn="base"/>
            <a:r>
              <a:rPr lang="en-US" sz="2000" dirty="0" err="1" smtClean="0">
                <a:solidFill>
                  <a:srgbClr val="FFFF00"/>
                </a:solidFill>
              </a:rPr>
              <a:t>Bahá’u’ll</a:t>
            </a:r>
            <a:r>
              <a:rPr lang="en-US" sz="2000" dirty="0" err="1">
                <a:solidFill>
                  <a:srgbClr val="FFFF00"/>
                </a:solidFill>
              </a:rPr>
              <a:t>á</a:t>
            </a:r>
            <a:r>
              <a:rPr lang="en-US" sz="2000" dirty="0" err="1" smtClean="0">
                <a:solidFill>
                  <a:srgbClr val="FFFF00"/>
                </a:solidFill>
              </a:rPr>
              <a:t>h</a:t>
            </a:r>
            <a:r>
              <a:rPr lang="en-US" sz="2000" dirty="0" smtClean="0">
                <a:solidFill>
                  <a:srgbClr val="FFFF00"/>
                </a:solidFill>
              </a:rPr>
              <a:t>, The </a:t>
            </a:r>
            <a:r>
              <a:rPr lang="en-US" sz="2000" dirty="0" err="1" smtClean="0">
                <a:solidFill>
                  <a:srgbClr val="FFFF00"/>
                </a:solidFill>
              </a:rPr>
              <a:t>Kitáb-i-Íqán</a:t>
            </a:r>
            <a:endParaRPr lang="en-AU" sz="2000" dirty="0">
              <a:solidFill>
                <a:srgbClr val="FFFF0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2668" y="3413760"/>
            <a:ext cx="5359827" cy="2975675"/>
          </a:xfrm>
          <a:prstGeom prst="rect">
            <a:avLst/>
          </a:prstGeom>
        </p:spPr>
      </p:pic>
    </p:spTree>
    <p:extLst>
      <p:ext uri="{BB962C8B-B14F-4D97-AF65-F5344CB8AC3E}">
        <p14:creationId xmlns:p14="http://schemas.microsoft.com/office/powerpoint/2010/main" val="104709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5D893-E98A-260A-9EC4-B9365E533FD5}"/>
              </a:ext>
            </a:extLst>
          </p:cNvPr>
          <p:cNvSpPr>
            <a:spLocks noGrp="1"/>
          </p:cNvSpPr>
          <p:nvPr>
            <p:ph type="title"/>
          </p:nvPr>
        </p:nvSpPr>
        <p:spPr>
          <a:xfrm>
            <a:off x="445936" y="420930"/>
            <a:ext cx="5792304" cy="1480312"/>
          </a:xfrm>
        </p:spPr>
        <p:txBody>
          <a:bodyPr/>
          <a:lstStyle/>
          <a:p>
            <a:pPr algn="l"/>
            <a:r>
              <a:rPr lang="en-US" dirty="0" smtClean="0"/>
              <a:t>AN </a:t>
            </a:r>
            <a:r>
              <a:rPr lang="en-US" dirty="0" smtClean="0"/>
              <a:t>EDUCATION </a:t>
            </a:r>
            <a:r>
              <a:rPr lang="en-US" dirty="0" smtClean="0"/>
              <a:t>REVOLUTION</a:t>
            </a:r>
            <a:endParaRPr lang="en-US" dirty="0"/>
          </a:p>
        </p:txBody>
      </p:sp>
      <p:pic>
        <p:nvPicPr>
          <p:cNvPr id="5" name="Picture Placeholder 14" descr="Mountains under near dusk sky">
            <a:extLst>
              <a:ext uri="{FF2B5EF4-FFF2-40B4-BE49-F238E27FC236}">
                <a16:creationId xmlns:a16="http://schemas.microsoft.com/office/drawing/2014/main" id="{DE72DC91-8DC9-B68C-C1D3-8F5273481A74}"/>
              </a:ext>
            </a:extLst>
          </p:cNvPr>
          <p:cNvPicPr>
            <a:picLocks noGrp="1" noChangeAspect="1"/>
          </p:cNvPicPr>
          <p:nvPr>
            <p:ph type="pic" sz="quarter" idx="14"/>
          </p:nvPr>
        </p:nvPicPr>
        <p:blipFill rotWithShape="1">
          <a:blip r:embed="rId3"/>
          <a:srcRect l="13191" r="13191"/>
          <a:stretch/>
        </p:blipFill>
        <p:spPr/>
      </p:pic>
      <p:sp>
        <p:nvSpPr>
          <p:cNvPr id="3" name="Text Placeholder 2">
            <a:extLst>
              <a:ext uri="{FF2B5EF4-FFF2-40B4-BE49-F238E27FC236}">
                <a16:creationId xmlns:a16="http://schemas.microsoft.com/office/drawing/2014/main" id="{FD70D88C-5989-4007-4953-F54A4A34B778}"/>
              </a:ext>
            </a:extLst>
          </p:cNvPr>
          <p:cNvSpPr>
            <a:spLocks noGrp="1"/>
          </p:cNvSpPr>
          <p:nvPr>
            <p:ph type="body" sz="quarter" idx="13"/>
          </p:nvPr>
        </p:nvSpPr>
        <p:spPr/>
        <p:txBody>
          <a:bodyPr/>
          <a:lstStyle/>
          <a:p>
            <a:endParaRPr lang="en-US" dirty="0"/>
          </a:p>
          <a:p>
            <a:endParaRPr lang="en-US" dirty="0"/>
          </a:p>
        </p:txBody>
      </p:sp>
      <p:sp>
        <p:nvSpPr>
          <p:cNvPr id="4" name="TextBox 3"/>
          <p:cNvSpPr txBox="1"/>
          <p:nvPr/>
        </p:nvSpPr>
        <p:spPr>
          <a:xfrm>
            <a:off x="4673600" y="4020021"/>
            <a:ext cx="7084390" cy="2031325"/>
          </a:xfrm>
          <a:prstGeom prst="rect">
            <a:avLst/>
          </a:prstGeom>
          <a:noFill/>
        </p:spPr>
        <p:txBody>
          <a:bodyPr wrap="square" rtlCol="0">
            <a:spAutoFit/>
          </a:bodyPr>
          <a:lstStyle/>
          <a:p>
            <a:r>
              <a:rPr lang="en-GB" b="1" dirty="0">
                <a:solidFill>
                  <a:srgbClr val="FFFF00"/>
                </a:solidFill>
              </a:rPr>
              <a:t>“Consider”, </a:t>
            </a:r>
            <a:r>
              <a:rPr lang="en-GB" b="1" dirty="0" err="1">
                <a:solidFill>
                  <a:srgbClr val="FFFF00"/>
                </a:solidFill>
              </a:rPr>
              <a:t>Bahá’u’lláh</a:t>
            </a:r>
            <a:r>
              <a:rPr lang="en-GB" b="1" dirty="0">
                <a:solidFill>
                  <a:srgbClr val="FFFF00"/>
                </a:solidFill>
              </a:rPr>
              <a:t> states, “the revelation of the light of the Name of God, the Educator</a:t>
            </a:r>
            <a:r>
              <a:rPr lang="en-GB" b="1" dirty="0" smtClean="0">
                <a:solidFill>
                  <a:srgbClr val="FFFF00"/>
                </a:solidFill>
              </a:rPr>
              <a:t>.”  …The </a:t>
            </a:r>
            <a:r>
              <a:rPr lang="en-GB" b="1" dirty="0">
                <a:solidFill>
                  <a:srgbClr val="FFFF00"/>
                </a:solidFill>
              </a:rPr>
              <a:t>significance of education in the work of community building is unmistakable, and in the field of social action the provision of education remains the signature contribution of </a:t>
            </a:r>
            <a:r>
              <a:rPr lang="en-GB" b="1" dirty="0" err="1">
                <a:solidFill>
                  <a:srgbClr val="FFFF00"/>
                </a:solidFill>
              </a:rPr>
              <a:t>Bahá’ís</a:t>
            </a:r>
            <a:r>
              <a:rPr lang="en-GB" b="1" dirty="0">
                <a:solidFill>
                  <a:srgbClr val="FFFF00"/>
                </a:solidFill>
              </a:rPr>
              <a:t> in most parts of the world. </a:t>
            </a:r>
            <a:endParaRPr lang="en-GB" b="1" dirty="0" smtClean="0">
              <a:solidFill>
                <a:srgbClr val="FFFF00"/>
              </a:solidFill>
            </a:endParaRPr>
          </a:p>
          <a:p>
            <a:pPr algn="r"/>
            <a:r>
              <a:rPr lang="en-GB" dirty="0" smtClean="0">
                <a:solidFill>
                  <a:srgbClr val="FFFF00"/>
                </a:solidFill>
              </a:rPr>
              <a:t>The Universal House of Justice, 30 December 2021</a:t>
            </a:r>
            <a:endParaRPr lang="en-AU" dirty="0">
              <a:solidFill>
                <a:srgbClr val="FFFF00"/>
              </a:solidFill>
            </a:endParaRPr>
          </a:p>
        </p:txBody>
      </p:sp>
      <p:sp>
        <p:nvSpPr>
          <p:cNvPr id="6" name="TextBox 5"/>
          <p:cNvSpPr txBox="1"/>
          <p:nvPr/>
        </p:nvSpPr>
        <p:spPr>
          <a:xfrm>
            <a:off x="4673600" y="2310370"/>
            <a:ext cx="6931990" cy="1200329"/>
          </a:xfrm>
          <a:prstGeom prst="rect">
            <a:avLst/>
          </a:prstGeom>
          <a:noFill/>
        </p:spPr>
        <p:txBody>
          <a:bodyPr wrap="square" rtlCol="0">
            <a:spAutoFit/>
          </a:bodyPr>
          <a:lstStyle/>
          <a:p>
            <a:r>
              <a:rPr lang="en-US" b="1" dirty="0" smtClean="0">
                <a:solidFill>
                  <a:schemeClr val="bg1"/>
                </a:solidFill>
              </a:rPr>
              <a:t>…the </a:t>
            </a:r>
            <a:r>
              <a:rPr lang="en-US" b="1" dirty="0">
                <a:solidFill>
                  <a:schemeClr val="bg1"/>
                </a:solidFill>
              </a:rPr>
              <a:t>world of existence stands in utmost need of an educator, and that its education must be achieved through a celestial power. </a:t>
            </a:r>
            <a:endParaRPr lang="en-US" b="1" dirty="0" smtClean="0">
              <a:solidFill>
                <a:schemeClr val="bg1"/>
              </a:solidFill>
            </a:endParaRPr>
          </a:p>
          <a:p>
            <a:pPr algn="r"/>
            <a:r>
              <a:rPr lang="en-AU" dirty="0">
                <a:solidFill>
                  <a:schemeClr val="bg1"/>
                </a:solidFill>
              </a:rPr>
              <a:t>‘</a:t>
            </a:r>
            <a:r>
              <a:rPr lang="en-AU" dirty="0" err="1" smtClean="0">
                <a:solidFill>
                  <a:schemeClr val="bg1"/>
                </a:solidFill>
              </a:rPr>
              <a:t>Abdu’l‑Bahá</a:t>
            </a:r>
            <a:r>
              <a:rPr lang="en-AU" dirty="0" smtClean="0">
                <a:solidFill>
                  <a:schemeClr val="bg1"/>
                </a:solidFill>
              </a:rPr>
              <a:t>, </a:t>
            </a:r>
            <a:r>
              <a:rPr lang="en-AU" i="1" dirty="0" smtClean="0">
                <a:solidFill>
                  <a:schemeClr val="bg1"/>
                </a:solidFill>
              </a:rPr>
              <a:t>Some Answered Questions</a:t>
            </a:r>
            <a:endParaRPr lang="en-AU" i="1" dirty="0">
              <a:solidFill>
                <a:schemeClr val="bg1"/>
              </a:solidFill>
            </a:endParaRPr>
          </a:p>
        </p:txBody>
      </p:sp>
    </p:spTree>
    <p:extLst>
      <p:ext uri="{BB962C8B-B14F-4D97-AF65-F5344CB8AC3E}">
        <p14:creationId xmlns:p14="http://schemas.microsoft.com/office/powerpoint/2010/main" val="4273949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43DF-1FE9-01BE-435F-1729F4AB3DE4}"/>
              </a:ext>
            </a:extLst>
          </p:cNvPr>
          <p:cNvSpPr>
            <a:spLocks noGrp="1"/>
          </p:cNvSpPr>
          <p:nvPr>
            <p:ph type="title"/>
          </p:nvPr>
        </p:nvSpPr>
        <p:spPr>
          <a:xfrm>
            <a:off x="3840480" y="1117600"/>
            <a:ext cx="8036560" cy="822960"/>
          </a:xfrm>
        </p:spPr>
        <p:txBody>
          <a:bodyPr/>
          <a:lstStyle/>
          <a:p>
            <a:r>
              <a:rPr lang="en-AU" dirty="0" smtClean="0"/>
              <a:t>Part 1: Religious prejudice</a:t>
            </a:r>
            <a:endParaRPr lang="en-AU" sz="2000" dirty="0"/>
          </a:p>
        </p:txBody>
      </p:sp>
      <p:pic>
        <p:nvPicPr>
          <p:cNvPr id="6" name="Picture Placeholder 5" descr="Mountains at sunset">
            <a:extLst>
              <a:ext uri="{FF2B5EF4-FFF2-40B4-BE49-F238E27FC236}">
                <a16:creationId xmlns:a16="http://schemas.microsoft.com/office/drawing/2014/main" id="{B520C53E-8329-74AB-5229-BCDE630B2E13}"/>
              </a:ext>
            </a:extLst>
          </p:cNvPr>
          <p:cNvPicPr>
            <a:picLocks noGrp="1" noChangeAspect="1"/>
          </p:cNvPicPr>
          <p:nvPr>
            <p:ph type="pic" sz="quarter" idx="14"/>
          </p:nvPr>
        </p:nvPicPr>
        <p:blipFill rotWithShape="1">
          <a:blip r:embed="rId3"/>
          <a:srcRect t="21" b="21"/>
          <a:stretch/>
        </p:blipFill>
        <p:spPr/>
      </p:pic>
      <p:sp>
        <p:nvSpPr>
          <p:cNvPr id="7" name="Text Placeholder 6"/>
          <p:cNvSpPr>
            <a:spLocks noGrp="1"/>
          </p:cNvSpPr>
          <p:nvPr>
            <p:ph type="body" sz="quarter" idx="17"/>
          </p:nvPr>
        </p:nvSpPr>
        <p:spPr>
          <a:xfrm>
            <a:off x="5882640" y="2391412"/>
            <a:ext cx="5426296" cy="3144965"/>
          </a:xfrm>
        </p:spPr>
        <p:txBody>
          <a:bodyPr/>
          <a:lstStyle/>
          <a:p>
            <a:r>
              <a:rPr lang="en-AU" dirty="0" smtClean="0"/>
              <a:t>“Warn… </a:t>
            </a:r>
            <a:r>
              <a:rPr lang="en-AU" dirty="0"/>
              <a:t>the beloved of the one true God, not to view with too critical an eye the sayings and writings of men. Let them rather approach such sayings and writings in a spirit of open-mindedness and loving sympathy</a:t>
            </a:r>
            <a:r>
              <a:rPr lang="en-AU" dirty="0" smtClean="0"/>
              <a:t>.”</a:t>
            </a:r>
          </a:p>
          <a:p>
            <a:r>
              <a:rPr lang="en-AU" dirty="0" err="1"/>
              <a:t>Bahá’u’lláh</a:t>
            </a:r>
            <a:r>
              <a:rPr lang="en-AU" dirty="0" smtClean="0"/>
              <a:t> </a:t>
            </a:r>
            <a:endParaRPr lang="en-AU"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19" y="2391412"/>
            <a:ext cx="5313681" cy="3985261"/>
          </a:xfrm>
          <a:prstGeom prst="rect">
            <a:avLst/>
          </a:prstGeom>
        </p:spPr>
      </p:pic>
    </p:spTree>
    <p:extLst>
      <p:ext uri="{BB962C8B-B14F-4D97-AF65-F5344CB8AC3E}">
        <p14:creationId xmlns:p14="http://schemas.microsoft.com/office/powerpoint/2010/main" val="3037812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9160" y="2146204"/>
            <a:ext cx="6878320" cy="4492403"/>
          </a:xfrm>
          <a:prstGeom prst="rect">
            <a:avLst/>
          </a:prstGeom>
        </p:spPr>
      </p:pic>
      <p:sp>
        <p:nvSpPr>
          <p:cNvPr id="7" name="Rectangle 6"/>
          <p:cNvSpPr/>
          <p:nvPr/>
        </p:nvSpPr>
        <p:spPr>
          <a:xfrm>
            <a:off x="619760" y="548640"/>
            <a:ext cx="7620000" cy="2246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782320" y="548640"/>
            <a:ext cx="7366000" cy="2246769"/>
          </a:xfrm>
          <a:prstGeom prst="rect">
            <a:avLst/>
          </a:prstGeom>
          <a:noFill/>
        </p:spPr>
        <p:txBody>
          <a:bodyPr wrap="square" rtlCol="0">
            <a:spAutoFit/>
          </a:bodyPr>
          <a:lstStyle/>
          <a:p>
            <a:r>
              <a:rPr lang="en-US" sz="2800" b="1" dirty="0" smtClean="0">
                <a:solidFill>
                  <a:schemeClr val="accent6">
                    <a:lumMod val="20000"/>
                    <a:lumOff val="80000"/>
                  </a:schemeClr>
                </a:solidFill>
              </a:rPr>
              <a:t>…see </a:t>
            </a:r>
            <a:r>
              <a:rPr lang="en-US" sz="2800" b="1" dirty="0">
                <a:solidFill>
                  <a:schemeClr val="accent6">
                    <a:lumMod val="20000"/>
                    <a:lumOff val="80000"/>
                  </a:schemeClr>
                </a:solidFill>
              </a:rPr>
              <a:t>with thine own eyes and not through the eyes of </a:t>
            </a:r>
            <a:r>
              <a:rPr lang="en-US" sz="2800" b="1" dirty="0" smtClean="0">
                <a:solidFill>
                  <a:schemeClr val="accent6">
                    <a:lumMod val="20000"/>
                    <a:lumOff val="80000"/>
                  </a:schemeClr>
                </a:solidFill>
              </a:rPr>
              <a:t>others, and</a:t>
            </a:r>
          </a:p>
          <a:p>
            <a:r>
              <a:rPr lang="en-US" sz="2800" b="1" dirty="0" smtClean="0">
                <a:solidFill>
                  <a:schemeClr val="accent6">
                    <a:lumMod val="20000"/>
                    <a:lumOff val="80000"/>
                  </a:schemeClr>
                </a:solidFill>
              </a:rPr>
              <a:t>…know </a:t>
            </a:r>
            <a:r>
              <a:rPr lang="en-US" sz="2800" b="1" dirty="0">
                <a:solidFill>
                  <a:schemeClr val="accent6">
                    <a:lumMod val="20000"/>
                    <a:lumOff val="80000"/>
                  </a:schemeClr>
                </a:solidFill>
              </a:rPr>
              <a:t>of thine own knowledge and not through the knowledge of thy neighbor</a:t>
            </a:r>
            <a:r>
              <a:rPr lang="en-US" sz="2800" b="1" dirty="0" smtClean="0">
                <a:solidFill>
                  <a:schemeClr val="accent6">
                    <a:lumMod val="20000"/>
                    <a:lumOff val="80000"/>
                  </a:schemeClr>
                </a:solidFill>
              </a:rPr>
              <a:t>.</a:t>
            </a:r>
          </a:p>
          <a:p>
            <a:pPr algn="r"/>
            <a:r>
              <a:rPr lang="en-US" sz="2800" dirty="0" err="1" smtClean="0">
                <a:solidFill>
                  <a:schemeClr val="accent6">
                    <a:lumMod val="20000"/>
                    <a:lumOff val="80000"/>
                  </a:schemeClr>
                </a:solidFill>
              </a:rPr>
              <a:t>Bahá’u’lláh</a:t>
            </a:r>
            <a:r>
              <a:rPr lang="en-US" sz="2800" dirty="0" smtClean="0">
                <a:solidFill>
                  <a:schemeClr val="accent6">
                    <a:lumMod val="20000"/>
                    <a:lumOff val="80000"/>
                  </a:schemeClr>
                </a:solidFill>
              </a:rPr>
              <a:t>, </a:t>
            </a:r>
            <a:r>
              <a:rPr lang="en-US" sz="2800" i="1" dirty="0" smtClean="0">
                <a:solidFill>
                  <a:schemeClr val="accent6">
                    <a:lumMod val="20000"/>
                    <a:lumOff val="80000"/>
                  </a:schemeClr>
                </a:solidFill>
              </a:rPr>
              <a:t>The Hidden Words</a:t>
            </a:r>
            <a:endParaRPr lang="en-AU" sz="2800" i="1" dirty="0">
              <a:solidFill>
                <a:schemeClr val="accent6">
                  <a:lumMod val="20000"/>
                  <a:lumOff val="80000"/>
                </a:schemeClr>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3043" y="4522650"/>
            <a:ext cx="978557" cy="1471749"/>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35585" r="35085"/>
          <a:stretch/>
        </p:blipFill>
        <p:spPr>
          <a:xfrm>
            <a:off x="1767839" y="3022462"/>
            <a:ext cx="2377441" cy="3000375"/>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r="55623" b="21405"/>
          <a:stretch/>
        </p:blipFill>
        <p:spPr>
          <a:xfrm>
            <a:off x="7365278" y="3093822"/>
            <a:ext cx="478242" cy="644467"/>
          </a:xfrm>
          <a:prstGeom prst="rect">
            <a:avLst/>
          </a:prstGeom>
        </p:spPr>
      </p:pic>
    </p:spTree>
    <p:extLst>
      <p:ext uri="{BB962C8B-B14F-4D97-AF65-F5344CB8AC3E}">
        <p14:creationId xmlns:p14="http://schemas.microsoft.com/office/powerpoint/2010/main" val="3239957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5A271-8875-6BCE-0A4A-542683BB3917}"/>
              </a:ext>
            </a:extLst>
          </p:cNvPr>
          <p:cNvSpPr>
            <a:spLocks noGrp="1"/>
          </p:cNvSpPr>
          <p:nvPr>
            <p:ph type="ctrTitle"/>
          </p:nvPr>
        </p:nvSpPr>
        <p:spPr>
          <a:xfrm>
            <a:off x="1310638" y="4057335"/>
            <a:ext cx="6207761" cy="3080335"/>
          </a:xfrm>
        </p:spPr>
        <p:txBody>
          <a:bodyPr/>
          <a:lstStyle/>
          <a:p>
            <a:r>
              <a:rPr lang="en-AU" dirty="0"/>
              <a:t>What is scholarship? </a:t>
            </a:r>
            <a:endParaRPr lang="en-US" dirty="0"/>
          </a:p>
        </p:txBody>
      </p:sp>
      <p:pic>
        <p:nvPicPr>
          <p:cNvPr id="7" name="Picture Placeholder 8" descr="Mountains at sunset">
            <a:extLst>
              <a:ext uri="{FF2B5EF4-FFF2-40B4-BE49-F238E27FC236}">
                <a16:creationId xmlns:a16="http://schemas.microsoft.com/office/drawing/2014/main" id="{DABEABE1-2983-8759-E3F7-CCC6330C6BA1}"/>
              </a:ext>
            </a:extLst>
          </p:cNvPr>
          <p:cNvPicPr>
            <a:picLocks noGrp="1" noChangeAspect="1"/>
          </p:cNvPicPr>
          <p:nvPr>
            <p:ph type="pic" sz="quarter" idx="13"/>
          </p:nvPr>
        </p:nvPicPr>
        <p:blipFill rotWithShape="1">
          <a:blip r:embed="rId3"/>
          <a:srcRect l="23" r="23"/>
          <a:stretch/>
        </p:blipFill>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3580" y="417875"/>
            <a:ext cx="6305381" cy="3515300"/>
          </a:xfrm>
          <a:prstGeom prst="rect">
            <a:avLst/>
          </a:prstGeom>
        </p:spPr>
      </p:pic>
      <p:sp>
        <p:nvSpPr>
          <p:cNvPr id="4" name="TextBox 3"/>
          <p:cNvSpPr txBox="1"/>
          <p:nvPr/>
        </p:nvSpPr>
        <p:spPr>
          <a:xfrm>
            <a:off x="1341119" y="900280"/>
            <a:ext cx="4502461" cy="3693319"/>
          </a:xfrm>
          <a:prstGeom prst="rect">
            <a:avLst/>
          </a:prstGeom>
          <a:noFill/>
        </p:spPr>
        <p:txBody>
          <a:bodyPr wrap="square" rtlCol="0">
            <a:spAutoFit/>
          </a:bodyPr>
          <a:lstStyle/>
          <a:p>
            <a:pPr fontAlgn="base"/>
            <a:r>
              <a:rPr lang="en-US" sz="2000" b="1" dirty="0" smtClean="0">
                <a:solidFill>
                  <a:schemeClr val="bg1"/>
                </a:solidFill>
              </a:rPr>
              <a:t>A SCHOLAR:</a:t>
            </a:r>
          </a:p>
          <a:p>
            <a:pPr marL="342900" indent="-342900" fontAlgn="base">
              <a:buFont typeface="Arial" panose="020B0604020202020204" pitchFamily="34" charset="0"/>
              <a:buChar char="•"/>
            </a:pPr>
            <a:r>
              <a:rPr lang="en-US" sz="2000" dirty="0" smtClean="0">
                <a:solidFill>
                  <a:schemeClr val="bg1"/>
                </a:solidFill>
              </a:rPr>
              <a:t>A </a:t>
            </a:r>
            <a:r>
              <a:rPr lang="en-US" sz="2000" dirty="0">
                <a:solidFill>
                  <a:schemeClr val="bg1"/>
                </a:solidFill>
              </a:rPr>
              <a:t>person who attends </a:t>
            </a:r>
            <a:r>
              <a:rPr lang="en-US" sz="2000" dirty="0" smtClean="0">
                <a:solidFill>
                  <a:schemeClr val="bg1"/>
                </a:solidFill>
              </a:rPr>
              <a:t>a school</a:t>
            </a:r>
            <a:r>
              <a:rPr lang="en-US" sz="2000" dirty="0">
                <a:solidFill>
                  <a:schemeClr val="bg1"/>
                </a:solidFill>
              </a:rPr>
              <a:t> or studies under a </a:t>
            </a:r>
            <a:r>
              <a:rPr lang="en-US" sz="2000" dirty="0" smtClean="0">
                <a:solidFill>
                  <a:schemeClr val="bg1"/>
                </a:solidFill>
              </a:rPr>
              <a:t>teacher</a:t>
            </a:r>
            <a:endParaRPr lang="en-US" sz="2000" dirty="0">
              <a:solidFill>
                <a:schemeClr val="bg1"/>
              </a:solidFill>
            </a:endParaRPr>
          </a:p>
          <a:p>
            <a:pPr marL="342900" indent="-342900" fontAlgn="base">
              <a:buFont typeface="Arial" panose="020B0604020202020204" pitchFamily="34" charset="0"/>
              <a:buChar char="•"/>
            </a:pPr>
            <a:r>
              <a:rPr lang="en-US" sz="2000" dirty="0" smtClean="0">
                <a:solidFill>
                  <a:schemeClr val="bg1"/>
                </a:solidFill>
              </a:rPr>
              <a:t>A person </a:t>
            </a:r>
            <a:r>
              <a:rPr lang="en-US" sz="2000" dirty="0">
                <a:solidFill>
                  <a:schemeClr val="bg1"/>
                </a:solidFill>
              </a:rPr>
              <a:t>who has done advanced study in a special field</a:t>
            </a:r>
          </a:p>
          <a:p>
            <a:pPr marL="342900" indent="-342900" fontAlgn="base">
              <a:buFont typeface="Arial" panose="020B0604020202020204" pitchFamily="34" charset="0"/>
              <a:buChar char="•"/>
            </a:pPr>
            <a:r>
              <a:rPr lang="en-US" sz="2000" dirty="0" smtClean="0">
                <a:solidFill>
                  <a:schemeClr val="bg1"/>
                </a:solidFill>
              </a:rPr>
              <a:t>A learned person</a:t>
            </a:r>
          </a:p>
          <a:p>
            <a:pPr fontAlgn="base"/>
            <a:endParaRPr lang="en-US" sz="2000" b="1" dirty="0">
              <a:solidFill>
                <a:schemeClr val="bg1"/>
              </a:solidFill>
            </a:endParaRPr>
          </a:p>
          <a:p>
            <a:pPr fontAlgn="base"/>
            <a:r>
              <a:rPr lang="en-US" sz="2000" b="1" dirty="0" smtClean="0">
                <a:solidFill>
                  <a:schemeClr val="bg1"/>
                </a:solidFill>
              </a:rPr>
              <a:t>SCHOLARSHIP:</a:t>
            </a:r>
            <a:endParaRPr lang="en-US" sz="2000" b="1" dirty="0">
              <a:solidFill>
                <a:schemeClr val="bg1"/>
              </a:solidFill>
            </a:endParaRPr>
          </a:p>
          <a:p>
            <a:pPr marL="342900" indent="-342900" fontAlgn="base">
              <a:buFont typeface="Arial" panose="020B0604020202020204" pitchFamily="34" charset="0"/>
              <a:buChar char="•"/>
            </a:pPr>
            <a:r>
              <a:rPr lang="en-US" sz="2000" dirty="0" smtClean="0">
                <a:solidFill>
                  <a:schemeClr val="bg1"/>
                </a:solidFill>
              </a:rPr>
              <a:t>Serious, detailed, study</a:t>
            </a:r>
          </a:p>
          <a:p>
            <a:pPr fontAlgn="base"/>
            <a:endParaRPr lang="en-US" dirty="0"/>
          </a:p>
          <a:p>
            <a:pPr fontAlgn="base"/>
            <a:endParaRPr lang="en-US" dirty="0"/>
          </a:p>
          <a:p>
            <a:endParaRPr lang="en-AU" dirty="0"/>
          </a:p>
        </p:txBody>
      </p:sp>
      <p:sp>
        <p:nvSpPr>
          <p:cNvPr id="5" name="TextBox 4"/>
          <p:cNvSpPr txBox="1"/>
          <p:nvPr/>
        </p:nvSpPr>
        <p:spPr>
          <a:xfrm>
            <a:off x="8534400" y="4185920"/>
            <a:ext cx="3451134" cy="2031325"/>
          </a:xfrm>
          <a:prstGeom prst="rect">
            <a:avLst/>
          </a:prstGeom>
          <a:noFill/>
        </p:spPr>
        <p:txBody>
          <a:bodyPr wrap="square" rtlCol="0">
            <a:spAutoFit/>
          </a:bodyPr>
          <a:lstStyle/>
          <a:p>
            <a:pPr fontAlgn="base"/>
            <a:endParaRPr lang="en-US" b="1" dirty="0">
              <a:solidFill>
                <a:schemeClr val="bg1"/>
              </a:solidFill>
            </a:endParaRPr>
          </a:p>
          <a:p>
            <a:pPr fontAlgn="base"/>
            <a:r>
              <a:rPr lang="en-US" dirty="0">
                <a:solidFill>
                  <a:schemeClr val="bg1"/>
                </a:solidFill>
                <a:hlinkClick r:id="rId5"/>
              </a:rPr>
              <a:t>https://www.merriam-webster.com/dictionary/scholar</a:t>
            </a:r>
            <a:endParaRPr lang="en-US" dirty="0">
              <a:solidFill>
                <a:schemeClr val="bg1"/>
              </a:solidFill>
            </a:endParaRPr>
          </a:p>
          <a:p>
            <a:r>
              <a:rPr lang="en-AU" dirty="0"/>
              <a:t>a</a:t>
            </a:r>
            <a:r>
              <a:rPr lang="en-AU" dirty="0" smtClean="0"/>
              <a:t>nd</a:t>
            </a:r>
          </a:p>
          <a:p>
            <a:r>
              <a:rPr lang="en-US" dirty="0">
                <a:solidFill>
                  <a:schemeClr val="bg1"/>
                </a:solidFill>
                <a:hlinkClick r:id="rId6"/>
              </a:rPr>
              <a:t>https://dictionary.cambridge.org/dictionary/english/scholarship</a:t>
            </a:r>
            <a:endParaRPr lang="en-US" dirty="0">
              <a:solidFill>
                <a:schemeClr val="bg1"/>
              </a:solidFill>
            </a:endParaRPr>
          </a:p>
          <a:p>
            <a:endParaRPr lang="en-AU" dirty="0"/>
          </a:p>
        </p:txBody>
      </p:sp>
    </p:spTree>
    <p:extLst>
      <p:ext uri="{BB962C8B-B14F-4D97-AF65-F5344CB8AC3E}">
        <p14:creationId xmlns:p14="http://schemas.microsoft.com/office/powerpoint/2010/main" val="1941235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68171-F501-5EC9-8849-5D0FE73AE00B}"/>
              </a:ext>
            </a:extLst>
          </p:cNvPr>
          <p:cNvSpPr>
            <a:spLocks noGrp="1"/>
          </p:cNvSpPr>
          <p:nvPr>
            <p:ph type="ctrTitle"/>
          </p:nvPr>
        </p:nvSpPr>
        <p:spPr>
          <a:xfrm>
            <a:off x="1280158" y="538480"/>
            <a:ext cx="10302240" cy="866526"/>
          </a:xfrm>
        </p:spPr>
        <p:txBody>
          <a:bodyPr/>
          <a:lstStyle/>
          <a:p>
            <a:r>
              <a:rPr lang="en-AU" sz="4000" dirty="0"/>
              <a:t>What </a:t>
            </a:r>
            <a:r>
              <a:rPr lang="en-AU" sz="4000" dirty="0" smtClean="0"/>
              <a:t>are </a:t>
            </a:r>
            <a:r>
              <a:rPr lang="en-AU" sz="4000" dirty="0" err="1" smtClean="0"/>
              <a:t>REsearch</a:t>
            </a:r>
            <a:r>
              <a:rPr lang="en-AU" sz="4000" dirty="0" smtClean="0"/>
              <a:t>, </a:t>
            </a:r>
            <a:r>
              <a:rPr lang="en-AU" sz="4000" dirty="0"/>
              <a:t>and </a:t>
            </a:r>
            <a:r>
              <a:rPr lang="en-AU" sz="4000" dirty="0" smtClean="0"/>
              <a:t>search</a:t>
            </a:r>
            <a:r>
              <a:rPr lang="en-AU" sz="4000" dirty="0"/>
              <a:t>? </a:t>
            </a:r>
            <a:endParaRPr lang="en-US" sz="4000" dirty="0"/>
          </a:p>
        </p:txBody>
      </p:sp>
      <p:sp>
        <p:nvSpPr>
          <p:cNvPr id="3" name="Subtitle 2">
            <a:extLst>
              <a:ext uri="{FF2B5EF4-FFF2-40B4-BE49-F238E27FC236}">
                <a16:creationId xmlns:a16="http://schemas.microsoft.com/office/drawing/2014/main" id="{338A9D03-6CF8-D31E-2E06-88AEBCEF7D9B}"/>
              </a:ext>
            </a:extLst>
          </p:cNvPr>
          <p:cNvSpPr>
            <a:spLocks noGrp="1"/>
          </p:cNvSpPr>
          <p:nvPr>
            <p:ph type="subTitle" idx="1"/>
          </p:nvPr>
        </p:nvSpPr>
        <p:spPr>
          <a:xfrm>
            <a:off x="1280158" y="1679131"/>
            <a:ext cx="9103362" cy="2394234"/>
          </a:xfrm>
        </p:spPr>
        <p:txBody>
          <a:bodyPr>
            <a:normAutofit/>
          </a:bodyPr>
          <a:lstStyle/>
          <a:p>
            <a:r>
              <a:rPr lang="en-US" sz="2000" b="1" dirty="0" smtClean="0"/>
              <a:t>Research and its reporting are social acts that require you to think steadily about …the responsibility you have not just toward your subject and yourself, but towards your readers as well, especially when you believe that you have something to say that is important enough to cause readers to change their lives by changing what and how they think.”</a:t>
            </a:r>
          </a:p>
          <a:p>
            <a:pPr algn="r"/>
            <a:r>
              <a:rPr lang="en-US" sz="2000" dirty="0" smtClean="0"/>
              <a:t>Booth, </a:t>
            </a:r>
            <a:r>
              <a:rPr lang="en-US" sz="2000" dirty="0" err="1" smtClean="0"/>
              <a:t>Colomb</a:t>
            </a:r>
            <a:r>
              <a:rPr lang="en-US" sz="2000" dirty="0" smtClean="0"/>
              <a:t>, Williams “The Craft of Research”.</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3613435"/>
            <a:ext cx="4169950" cy="2755723"/>
          </a:xfrm>
          <a:prstGeom prst="rect">
            <a:avLst/>
          </a:prstGeom>
        </p:spPr>
      </p:pic>
      <p:sp>
        <p:nvSpPr>
          <p:cNvPr id="8" name="TextBox 7"/>
          <p:cNvSpPr txBox="1"/>
          <p:nvPr/>
        </p:nvSpPr>
        <p:spPr>
          <a:xfrm>
            <a:off x="2092960" y="3845335"/>
            <a:ext cx="5679440" cy="2831544"/>
          </a:xfrm>
          <a:prstGeom prst="rect">
            <a:avLst/>
          </a:prstGeom>
          <a:noFill/>
        </p:spPr>
        <p:txBody>
          <a:bodyPr wrap="square" rtlCol="0">
            <a:spAutoFit/>
          </a:bodyPr>
          <a:lstStyle/>
          <a:p>
            <a:pPr fontAlgn="base"/>
            <a:r>
              <a:rPr lang="en-AU" sz="2000" b="1" dirty="0" smtClean="0">
                <a:solidFill>
                  <a:schemeClr val="bg1"/>
                </a:solidFill>
              </a:rPr>
              <a:t>On </a:t>
            </a:r>
            <a:r>
              <a:rPr lang="en-AU" sz="2000" b="1" dirty="0">
                <a:solidFill>
                  <a:schemeClr val="bg1"/>
                </a:solidFill>
              </a:rPr>
              <a:t>this journey the wayfarer </a:t>
            </a:r>
            <a:r>
              <a:rPr lang="en-AU" sz="2000" b="1" dirty="0" err="1">
                <a:solidFill>
                  <a:schemeClr val="bg1"/>
                </a:solidFill>
              </a:rPr>
              <a:t>dwelleth</a:t>
            </a:r>
            <a:r>
              <a:rPr lang="en-AU" sz="2000" b="1" dirty="0">
                <a:solidFill>
                  <a:schemeClr val="bg1"/>
                </a:solidFill>
              </a:rPr>
              <a:t> in every abode, however humble, and </a:t>
            </a:r>
            <a:r>
              <a:rPr lang="en-AU" sz="2000" b="1" dirty="0" err="1">
                <a:solidFill>
                  <a:schemeClr val="bg1"/>
                </a:solidFill>
              </a:rPr>
              <a:t>resideth</a:t>
            </a:r>
            <a:r>
              <a:rPr lang="en-AU" sz="2000" b="1" dirty="0">
                <a:solidFill>
                  <a:schemeClr val="bg1"/>
                </a:solidFill>
              </a:rPr>
              <a:t> in every land. In every face he </a:t>
            </a:r>
            <a:r>
              <a:rPr lang="en-AU" sz="2000" b="1" dirty="0" err="1">
                <a:solidFill>
                  <a:schemeClr val="bg1"/>
                </a:solidFill>
              </a:rPr>
              <a:t>seeketh</a:t>
            </a:r>
            <a:r>
              <a:rPr lang="en-AU" sz="2000" b="1" dirty="0">
                <a:solidFill>
                  <a:schemeClr val="bg1"/>
                </a:solidFill>
              </a:rPr>
              <a:t> the beauty of the Friend; </a:t>
            </a:r>
            <a:r>
              <a:rPr lang="en-AU" sz="2000" b="1" dirty="0" smtClean="0">
                <a:solidFill>
                  <a:schemeClr val="bg1"/>
                </a:solidFill>
              </a:rPr>
              <a:t>…that </a:t>
            </a:r>
            <a:r>
              <a:rPr lang="en-AU" sz="2000" b="1" dirty="0">
                <a:solidFill>
                  <a:schemeClr val="bg1"/>
                </a:solidFill>
              </a:rPr>
              <a:t>haply in some heart he may discern the secret of the Beloved, or in some face behold the beauty of the Adored One.</a:t>
            </a:r>
          </a:p>
          <a:p>
            <a:pPr algn="r"/>
            <a:r>
              <a:rPr lang="en-AU" sz="2000" dirty="0" smtClean="0">
                <a:solidFill>
                  <a:schemeClr val="bg1"/>
                </a:solidFill>
              </a:rPr>
              <a:t>Bah</a:t>
            </a:r>
            <a:r>
              <a:rPr lang="en-US" sz="2000" dirty="0">
                <a:solidFill>
                  <a:schemeClr val="bg1"/>
                </a:solidFill>
              </a:rPr>
              <a:t>á</a:t>
            </a:r>
            <a:r>
              <a:rPr lang="en-AU" sz="2000" dirty="0" smtClean="0">
                <a:solidFill>
                  <a:schemeClr val="bg1"/>
                </a:solidFill>
              </a:rPr>
              <a:t>’</a:t>
            </a:r>
            <a:r>
              <a:rPr lang="en-AU" sz="2000" dirty="0" err="1" smtClean="0">
                <a:solidFill>
                  <a:schemeClr val="bg1"/>
                </a:solidFill>
              </a:rPr>
              <a:t>u’ll</a:t>
            </a:r>
            <a:r>
              <a:rPr lang="en-US" sz="2000" dirty="0">
                <a:solidFill>
                  <a:schemeClr val="bg1"/>
                </a:solidFill>
              </a:rPr>
              <a:t>á</a:t>
            </a:r>
            <a:r>
              <a:rPr lang="en-AU" sz="2000" dirty="0" smtClean="0">
                <a:solidFill>
                  <a:schemeClr val="bg1"/>
                </a:solidFill>
              </a:rPr>
              <a:t>h</a:t>
            </a:r>
            <a:r>
              <a:rPr lang="en-AU" sz="2000" dirty="0">
                <a:solidFill>
                  <a:schemeClr val="bg1"/>
                </a:solidFill>
              </a:rPr>
              <a:t>, Call of the Divine Beloved</a:t>
            </a:r>
          </a:p>
          <a:p>
            <a:endParaRPr lang="en-AU" dirty="0"/>
          </a:p>
        </p:txBody>
      </p:sp>
    </p:spTree>
    <p:extLst>
      <p:ext uri="{BB962C8B-B14F-4D97-AF65-F5344CB8AC3E}">
        <p14:creationId xmlns:p14="http://schemas.microsoft.com/office/powerpoint/2010/main" val="3962753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64C0E11-7DE4-D558-C3EF-9B3C7A9BF17D}"/>
              </a:ext>
            </a:extLst>
          </p:cNvPr>
          <p:cNvSpPr>
            <a:spLocks noGrp="1"/>
          </p:cNvSpPr>
          <p:nvPr>
            <p:ph type="ctrTitle"/>
          </p:nvPr>
        </p:nvSpPr>
        <p:spPr>
          <a:xfrm>
            <a:off x="2407919" y="408609"/>
            <a:ext cx="7983110" cy="1318591"/>
          </a:xfrm>
        </p:spPr>
        <p:txBody>
          <a:bodyPr/>
          <a:lstStyle/>
          <a:p>
            <a:r>
              <a:rPr lang="en-AU" dirty="0"/>
              <a:t>What is prejudice? </a:t>
            </a:r>
            <a:endParaRPr lang="en-US" dirty="0"/>
          </a:p>
        </p:txBody>
      </p:sp>
      <p:sp>
        <p:nvSpPr>
          <p:cNvPr id="3" name="Content Placeholder 2">
            <a:extLst>
              <a:ext uri="{FF2B5EF4-FFF2-40B4-BE49-F238E27FC236}">
                <a16:creationId xmlns:a16="http://schemas.microsoft.com/office/drawing/2014/main" id="{D4418541-7290-F1A9-2357-CA26E074EF45}"/>
              </a:ext>
            </a:extLst>
          </p:cNvPr>
          <p:cNvSpPr>
            <a:spLocks noGrp="1"/>
          </p:cNvSpPr>
          <p:nvPr>
            <p:ph idx="4294967295"/>
          </p:nvPr>
        </p:nvSpPr>
        <p:spPr>
          <a:xfrm>
            <a:off x="5953125" y="2193925"/>
            <a:ext cx="5141595" cy="4024313"/>
          </a:xfrm>
        </p:spPr>
        <p:txBody>
          <a:bodyPr/>
          <a:lstStyle/>
          <a:p>
            <a:pPr marL="0" indent="0">
              <a:buNone/>
            </a:pPr>
            <a:r>
              <a:rPr lang="en-US" b="1" dirty="0" smtClean="0">
                <a:solidFill>
                  <a:srgbClr val="FFFF00"/>
                </a:solidFill>
              </a:rPr>
              <a:t>An</a:t>
            </a:r>
            <a:r>
              <a:rPr lang="en-US" b="1" dirty="0">
                <a:solidFill>
                  <a:srgbClr val="FFFF00"/>
                </a:solidFill>
              </a:rPr>
              <a:t> unfair and unreasonable opinion or feeling, especially when formed without enough thought or </a:t>
            </a:r>
            <a:br>
              <a:rPr lang="en-US" b="1" dirty="0">
                <a:solidFill>
                  <a:srgbClr val="FFFF00"/>
                </a:solidFill>
              </a:rPr>
            </a:br>
            <a:r>
              <a:rPr lang="en-US" b="1" dirty="0" smtClean="0">
                <a:solidFill>
                  <a:srgbClr val="FFFF00"/>
                </a:solidFill>
              </a:rPr>
              <a:t>knowledge</a:t>
            </a:r>
          </a:p>
          <a:p>
            <a:pPr marL="0" indent="0" algn="r">
              <a:buNone/>
            </a:pPr>
            <a:r>
              <a:rPr lang="en-US" dirty="0">
                <a:solidFill>
                  <a:srgbClr val="FFFF00"/>
                </a:solidFill>
              </a:rPr>
              <a:t>https://dictionary.cambridge.org/dictionary/english/prejudice</a:t>
            </a:r>
          </a:p>
        </p:txBody>
      </p:sp>
      <p:pic>
        <p:nvPicPr>
          <p:cNvPr id="13" name="Picture Placeholder 12" descr="A mountain range with snow">
            <a:extLst>
              <a:ext uri="{FF2B5EF4-FFF2-40B4-BE49-F238E27FC236}">
                <a16:creationId xmlns:a16="http://schemas.microsoft.com/office/drawing/2014/main" id="{06CC7187-0D55-8D17-DB17-83EAB1EF8D05}"/>
              </a:ext>
            </a:extLst>
          </p:cNvPr>
          <p:cNvPicPr>
            <a:picLocks noGrp="1" noChangeAspect="1"/>
          </p:cNvPicPr>
          <p:nvPr>
            <p:ph type="pic" sz="quarter" idx="4294967295"/>
          </p:nvPr>
        </p:nvPicPr>
        <p:blipFill>
          <a:blip r:embed="rId3"/>
          <a:srcRect/>
          <a:stretch/>
        </p:blipFill>
        <p:spPr>
          <a:xfrm>
            <a:off x="254000" y="996784"/>
            <a:ext cx="1957388" cy="1957388"/>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528" y="3654652"/>
            <a:ext cx="5148943" cy="2563586"/>
          </a:xfrm>
          <a:prstGeom prst="rect">
            <a:avLst/>
          </a:prstGeom>
        </p:spPr>
      </p:pic>
    </p:spTree>
    <p:extLst>
      <p:ext uri="{BB962C8B-B14F-4D97-AF65-F5344CB8AC3E}">
        <p14:creationId xmlns:p14="http://schemas.microsoft.com/office/powerpoint/2010/main" val="1450287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698432-2D58-D940-A0AE-7748E2A4879B}"/>
              </a:ext>
            </a:extLst>
          </p:cNvPr>
          <p:cNvSpPr>
            <a:spLocks noGrp="1"/>
          </p:cNvSpPr>
          <p:nvPr>
            <p:ph type="ctrTitle"/>
          </p:nvPr>
        </p:nvSpPr>
        <p:spPr>
          <a:xfrm>
            <a:off x="1280159" y="4246880"/>
            <a:ext cx="10302240" cy="1852046"/>
          </a:xfrm>
        </p:spPr>
        <p:txBody>
          <a:bodyPr/>
          <a:lstStyle/>
          <a:p>
            <a:pPr algn="r"/>
            <a:r>
              <a:rPr lang="en-AU" sz="4000" dirty="0"/>
              <a:t>Research done by others determines most of what we believe</a:t>
            </a:r>
            <a:endParaRPr lang="en-US" sz="4000" dirty="0"/>
          </a:p>
        </p:txBody>
      </p:sp>
      <p:sp>
        <p:nvSpPr>
          <p:cNvPr id="7" name="Subtitle 6">
            <a:extLst>
              <a:ext uri="{FF2B5EF4-FFF2-40B4-BE49-F238E27FC236}">
                <a16:creationId xmlns:a16="http://schemas.microsoft.com/office/drawing/2014/main" id="{4C780BDD-62B7-3E51-C2DE-09259F62CC03}"/>
              </a:ext>
            </a:extLst>
          </p:cNvPr>
          <p:cNvSpPr>
            <a:spLocks noGrp="1"/>
          </p:cNvSpPr>
          <p:nvPr>
            <p:ph type="subTitle" idx="1"/>
          </p:nvPr>
        </p:nvSpPr>
        <p:spPr>
          <a:xfrm>
            <a:off x="1432559" y="589280"/>
            <a:ext cx="6268721" cy="4185920"/>
          </a:xfrm>
        </p:spPr>
        <p:txBody>
          <a:bodyPr>
            <a:normAutofit fontScale="92500" lnSpcReduction="20000"/>
          </a:bodyPr>
          <a:lstStyle/>
          <a:p>
            <a:r>
              <a:rPr lang="en-AU" b="1" dirty="0">
                <a:solidFill>
                  <a:srgbClr val="FFFF00"/>
                </a:solidFill>
                <a:latin typeface="Calibri" panose="020F0502020204030204" pitchFamily="34" charset="0"/>
                <a:cs typeface="Calibri" panose="020F0502020204030204" pitchFamily="34" charset="0"/>
              </a:rPr>
              <a:t>“…without reliable </a:t>
            </a:r>
            <a:r>
              <a:rPr lang="en-AU" b="1" i="1" dirty="0">
                <a:solidFill>
                  <a:srgbClr val="FFFF00"/>
                </a:solidFill>
                <a:latin typeface="Calibri" panose="020F0502020204030204" pitchFamily="34" charset="0"/>
                <a:cs typeface="Calibri" panose="020F0502020204030204" pitchFamily="34" charset="0"/>
              </a:rPr>
              <a:t>published</a:t>
            </a:r>
            <a:r>
              <a:rPr lang="en-AU" b="1" dirty="0">
                <a:solidFill>
                  <a:srgbClr val="FFFF00"/>
                </a:solidFill>
                <a:latin typeface="Calibri" panose="020F0502020204030204" pitchFamily="34" charset="0"/>
                <a:cs typeface="Calibri" panose="020F0502020204030204" pitchFamily="34" charset="0"/>
              </a:rPr>
              <a:t> research, we would be prisoners of what we </a:t>
            </a:r>
            <a:r>
              <a:rPr lang="en-AU" b="1" dirty="0" smtClean="0">
                <a:solidFill>
                  <a:srgbClr val="FFFF00"/>
                </a:solidFill>
                <a:latin typeface="Calibri" panose="020F0502020204030204" pitchFamily="34" charset="0"/>
                <a:cs typeface="Calibri" panose="020F0502020204030204" pitchFamily="34" charset="0"/>
              </a:rPr>
              <a:t>alone </a:t>
            </a:r>
            <a:r>
              <a:rPr lang="en-AU" b="1" dirty="0">
                <a:solidFill>
                  <a:srgbClr val="FFFF00"/>
                </a:solidFill>
                <a:latin typeface="Calibri" panose="020F0502020204030204" pitchFamily="34" charset="0"/>
                <a:cs typeface="Calibri" panose="020F0502020204030204" pitchFamily="34" charset="0"/>
              </a:rPr>
              <a:t>see and hear, locked in the opinions of the moment. No doubt most of our everyday opinions are sound (after all, we derive many of them from our own research and experience). But mistaken ideas, even ugly and dangerous ones, flourish because too many people accept what they hear, or want to believe, on no very good evidence… Only when we know that we can trust the research of others can we free ourselves from those who by controlling our beliefs would control our lives.”</a:t>
            </a:r>
          </a:p>
          <a:p>
            <a:r>
              <a:rPr lang="en-AU" dirty="0"/>
              <a:t>Booth, W., </a:t>
            </a:r>
            <a:r>
              <a:rPr lang="en-AU" dirty="0" err="1"/>
              <a:t>Colomb</a:t>
            </a:r>
            <a:r>
              <a:rPr lang="en-AU" dirty="0"/>
              <a:t>, G. and Williams, J. </a:t>
            </a:r>
            <a:r>
              <a:rPr lang="en-AU" i="1" dirty="0"/>
              <a:t>The Craft of Research</a:t>
            </a:r>
            <a:r>
              <a:rPr lang="en-AU" dirty="0"/>
              <a:t>, University of Chicago Press, 1995, p.7.</a:t>
            </a:r>
          </a:p>
          <a:p>
            <a:r>
              <a:rPr lang="en-US" dirty="0" smtClean="0"/>
              <a:t> </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1889" y="516255"/>
            <a:ext cx="1587500" cy="2482850"/>
          </a:xfrm>
          <a:prstGeom prst="rect">
            <a:avLst/>
          </a:prstGeom>
        </p:spPr>
      </p:pic>
    </p:spTree>
    <p:extLst>
      <p:ext uri="{BB962C8B-B14F-4D97-AF65-F5344CB8AC3E}">
        <p14:creationId xmlns:p14="http://schemas.microsoft.com/office/powerpoint/2010/main" val="3749168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8FDAA-00CD-846E-A576-B59DFA73F988}"/>
              </a:ext>
            </a:extLst>
          </p:cNvPr>
          <p:cNvSpPr>
            <a:spLocks noGrp="1"/>
          </p:cNvSpPr>
          <p:nvPr>
            <p:ph type="ctrTitle"/>
          </p:nvPr>
        </p:nvSpPr>
        <p:spPr>
          <a:xfrm>
            <a:off x="1127759" y="-1308431"/>
            <a:ext cx="7983110" cy="3080335"/>
          </a:xfrm>
        </p:spPr>
        <p:txBody>
          <a:bodyPr/>
          <a:lstStyle/>
          <a:p>
            <a:r>
              <a:rPr lang="en-US" sz="4000" dirty="0" smtClean="0"/>
              <a:t>When to question what you read ?</a:t>
            </a:r>
            <a:endParaRPr lang="en-US" sz="4000" dirty="0"/>
          </a:p>
        </p:txBody>
      </p:sp>
      <p:sp>
        <p:nvSpPr>
          <p:cNvPr id="4" name="Content Placeholder 3">
            <a:extLst>
              <a:ext uri="{FF2B5EF4-FFF2-40B4-BE49-F238E27FC236}">
                <a16:creationId xmlns:a16="http://schemas.microsoft.com/office/drawing/2014/main" id="{352B3B4A-6ED2-64D9-BEC7-1B6C66971286}"/>
              </a:ext>
            </a:extLst>
          </p:cNvPr>
          <p:cNvSpPr>
            <a:spLocks noGrp="1"/>
          </p:cNvSpPr>
          <p:nvPr>
            <p:ph sz="half" idx="4294967295"/>
          </p:nvPr>
        </p:nvSpPr>
        <p:spPr>
          <a:xfrm>
            <a:off x="1127759" y="1973389"/>
            <a:ext cx="4846638" cy="1096963"/>
          </a:xfrm>
          <a:prstGeom prst="rect">
            <a:avLst/>
          </a:prstGeom>
        </p:spPr>
        <p:txBody>
          <a:bodyPr>
            <a:normAutofit fontScale="77500" lnSpcReduction="20000"/>
          </a:bodyPr>
          <a:lstStyle/>
          <a:p>
            <a:pPr marL="0" indent="0">
              <a:buNone/>
            </a:pPr>
            <a:r>
              <a:rPr lang="en-AU" dirty="0">
                <a:solidFill>
                  <a:schemeClr val="bg1"/>
                </a:solidFill>
              </a:rPr>
              <a:t>If you are </a:t>
            </a:r>
            <a:r>
              <a:rPr lang="en-AU" dirty="0" smtClean="0">
                <a:solidFill>
                  <a:schemeClr val="bg1"/>
                </a:solidFill>
              </a:rPr>
              <a:t>seeking knowledge you should not </a:t>
            </a:r>
            <a:r>
              <a:rPr lang="en-AU" dirty="0">
                <a:solidFill>
                  <a:schemeClr val="bg1"/>
                </a:solidFill>
              </a:rPr>
              <a:t>outsource your search to another researcher. </a:t>
            </a:r>
            <a:r>
              <a:rPr lang="en-AU" dirty="0" smtClean="0">
                <a:solidFill>
                  <a:schemeClr val="bg1"/>
                </a:solidFill>
              </a:rPr>
              <a:t>Why </a:t>
            </a:r>
            <a:r>
              <a:rPr lang="en-AU" dirty="0">
                <a:solidFill>
                  <a:schemeClr val="bg1"/>
                </a:solidFill>
              </a:rPr>
              <a:t>would you want to? </a:t>
            </a:r>
            <a:endParaRPr lang="en-US" dirty="0">
              <a:solidFill>
                <a:schemeClr val="bg1"/>
              </a:solidFill>
            </a:endParaRPr>
          </a:p>
        </p:txBody>
      </p:sp>
      <p:sp>
        <p:nvSpPr>
          <p:cNvPr id="3" name="TextBox 2"/>
          <p:cNvSpPr txBox="1"/>
          <p:nvPr/>
        </p:nvSpPr>
        <p:spPr>
          <a:xfrm>
            <a:off x="1788159" y="3271838"/>
            <a:ext cx="4186237" cy="3447098"/>
          </a:xfrm>
          <a:prstGeom prst="rect">
            <a:avLst/>
          </a:prstGeom>
          <a:noFill/>
        </p:spPr>
        <p:txBody>
          <a:bodyPr wrap="square" rtlCol="0">
            <a:spAutoFit/>
          </a:bodyPr>
          <a:lstStyle/>
          <a:p>
            <a:r>
              <a:rPr lang="en-AU" sz="2000" b="1" dirty="0" smtClean="0">
                <a:solidFill>
                  <a:srgbClr val="FFFF00"/>
                </a:solidFill>
              </a:rPr>
              <a:t>Bah</a:t>
            </a:r>
            <a:r>
              <a:rPr lang="en-US" sz="2000" b="1" dirty="0">
                <a:solidFill>
                  <a:srgbClr val="FFFF00"/>
                </a:solidFill>
              </a:rPr>
              <a:t>á</a:t>
            </a:r>
            <a:r>
              <a:rPr lang="en-AU" sz="2000" b="1" dirty="0" smtClean="0">
                <a:solidFill>
                  <a:srgbClr val="FFFF00"/>
                </a:solidFill>
              </a:rPr>
              <a:t>’</a:t>
            </a:r>
            <a:r>
              <a:rPr lang="en-AU" sz="2000" b="1" dirty="0" err="1" smtClean="0">
                <a:solidFill>
                  <a:srgbClr val="FFFF00"/>
                </a:solidFill>
              </a:rPr>
              <a:t>u’ll</a:t>
            </a:r>
            <a:r>
              <a:rPr lang="en-US" sz="2000" b="1" dirty="0">
                <a:solidFill>
                  <a:srgbClr val="FFFF00"/>
                </a:solidFill>
              </a:rPr>
              <a:t>á</a:t>
            </a:r>
            <a:r>
              <a:rPr lang="en-AU" sz="2000" b="1" dirty="0" smtClean="0">
                <a:solidFill>
                  <a:srgbClr val="FFFF00"/>
                </a:solidFill>
              </a:rPr>
              <a:t>h </a:t>
            </a:r>
            <a:r>
              <a:rPr lang="en-AU" sz="2000" b="1" dirty="0">
                <a:solidFill>
                  <a:srgbClr val="FFFF00"/>
                </a:solidFill>
              </a:rPr>
              <a:t>wrote that “…every man hath been, and will continue to be, able of himself to appreciate the Beauty of </a:t>
            </a:r>
            <a:r>
              <a:rPr lang="en-AU" sz="2000" b="1" dirty="0" smtClean="0">
                <a:solidFill>
                  <a:srgbClr val="FFFF00"/>
                </a:solidFill>
              </a:rPr>
              <a:t>God...” </a:t>
            </a:r>
          </a:p>
          <a:p>
            <a:endParaRPr lang="en-AU" sz="2000" b="1" dirty="0">
              <a:solidFill>
                <a:srgbClr val="FFFF00"/>
              </a:solidFill>
            </a:endParaRPr>
          </a:p>
          <a:p>
            <a:r>
              <a:rPr lang="en-AU" sz="2000" b="1" dirty="0">
                <a:solidFill>
                  <a:srgbClr val="FFFF00"/>
                </a:solidFill>
              </a:rPr>
              <a:t>‘</a:t>
            </a:r>
            <a:r>
              <a:rPr lang="en-AU" sz="2000" b="1" dirty="0" err="1">
                <a:solidFill>
                  <a:srgbClr val="FFFF00"/>
                </a:solidFill>
              </a:rPr>
              <a:t>Abdu’l</a:t>
            </a:r>
            <a:r>
              <a:rPr lang="en-AU" sz="2000" b="1" dirty="0">
                <a:solidFill>
                  <a:srgbClr val="FFFF00"/>
                </a:solidFill>
              </a:rPr>
              <a:t>- Bah</a:t>
            </a:r>
            <a:r>
              <a:rPr lang="en-US" sz="2000" b="1" dirty="0" smtClean="0">
                <a:solidFill>
                  <a:srgbClr val="FFFF00"/>
                </a:solidFill>
              </a:rPr>
              <a:t>á said that “It is the duty of everyone to investigate reality, and investigation of reality by another will not do for us.”</a:t>
            </a:r>
            <a:endParaRPr lang="en-US" sz="2000" b="1" dirty="0">
              <a:solidFill>
                <a:srgbClr val="FFFF00"/>
              </a:solidFill>
            </a:endParaRPr>
          </a:p>
          <a:p>
            <a:endParaRPr lang="en-AU"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4747" y="2327440"/>
            <a:ext cx="4693380" cy="3119717"/>
          </a:xfrm>
          <a:prstGeom prst="rect">
            <a:avLst/>
          </a:prstGeom>
        </p:spPr>
      </p:pic>
    </p:spTree>
    <p:extLst>
      <p:ext uri="{BB962C8B-B14F-4D97-AF65-F5344CB8AC3E}">
        <p14:creationId xmlns:p14="http://schemas.microsoft.com/office/powerpoint/2010/main" val="2102816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8B8FDAA-00CD-846E-A576-B59DFA73F988}"/>
              </a:ext>
            </a:extLst>
          </p:cNvPr>
          <p:cNvSpPr>
            <a:spLocks noGrp="1"/>
          </p:cNvSpPr>
          <p:nvPr>
            <p:ph type="ctrTitle"/>
          </p:nvPr>
        </p:nvSpPr>
        <p:spPr>
          <a:xfrm>
            <a:off x="843279" y="-1237311"/>
            <a:ext cx="7983110" cy="3080335"/>
          </a:xfrm>
        </p:spPr>
        <p:txBody>
          <a:bodyPr/>
          <a:lstStyle/>
          <a:p>
            <a:r>
              <a:rPr lang="en-AU" dirty="0" smtClean="0"/>
              <a:t>Narrowness of vision</a:t>
            </a:r>
            <a:endParaRPr lang="en-US" dirty="0"/>
          </a:p>
        </p:txBody>
      </p:sp>
      <p:sp>
        <p:nvSpPr>
          <p:cNvPr id="6" name="Content Placeholder 3">
            <a:extLst>
              <a:ext uri="{FF2B5EF4-FFF2-40B4-BE49-F238E27FC236}">
                <a16:creationId xmlns:a16="http://schemas.microsoft.com/office/drawing/2014/main" id="{352B3B4A-6ED2-64D9-BEC7-1B6C66971286}"/>
              </a:ext>
            </a:extLst>
          </p:cNvPr>
          <p:cNvSpPr>
            <a:spLocks noGrp="1"/>
          </p:cNvSpPr>
          <p:nvPr>
            <p:ph idx="4294967295"/>
          </p:nvPr>
        </p:nvSpPr>
        <p:spPr>
          <a:xfrm>
            <a:off x="843279" y="2239010"/>
            <a:ext cx="4622800" cy="3840163"/>
          </a:xfrm>
          <a:prstGeom prst="rect">
            <a:avLst/>
          </a:prstGeom>
        </p:spPr>
        <p:txBody>
          <a:bodyPr/>
          <a:lstStyle/>
          <a:p>
            <a:pPr marL="0" indent="0">
              <a:buNone/>
            </a:pPr>
            <a:r>
              <a:rPr lang="en-AU" sz="2000" b="1" dirty="0" smtClean="0">
                <a:solidFill>
                  <a:srgbClr val="FFFF00"/>
                </a:solidFill>
              </a:rPr>
              <a:t>Fundamentalism</a:t>
            </a:r>
            <a:endParaRPr lang="en-AU" sz="2000" dirty="0">
              <a:solidFill>
                <a:srgbClr val="FFFF00"/>
              </a:solidFill>
            </a:endParaRPr>
          </a:p>
          <a:p>
            <a:pPr marL="0" indent="0">
              <a:buNone/>
            </a:pPr>
            <a:r>
              <a:rPr lang="en-AU" sz="1600" dirty="0">
                <a:solidFill>
                  <a:schemeClr val="bg1"/>
                </a:solidFill>
              </a:rPr>
              <a:t> </a:t>
            </a:r>
          </a:p>
          <a:p>
            <a:pPr marL="457200" lvl="1" indent="0">
              <a:buNone/>
            </a:pPr>
            <a:r>
              <a:rPr lang="en-AU" sz="2000" b="1" dirty="0">
                <a:solidFill>
                  <a:schemeClr val="bg1"/>
                </a:solidFill>
              </a:rPr>
              <a:t>”that dogmatic attitude on the part of the adherent of any ideology, whether religious or political, that makes for a rigidity of attitude, a narrowness of vision and an unrelieved intolerance towards differing points of view.”</a:t>
            </a:r>
          </a:p>
          <a:p>
            <a:pPr marL="457200" lvl="1" indent="0" algn="r">
              <a:buNone/>
            </a:pPr>
            <a:r>
              <a:rPr lang="en-AU" sz="1600" dirty="0" err="1">
                <a:solidFill>
                  <a:schemeClr val="bg1"/>
                </a:solidFill>
              </a:rPr>
              <a:t>Bahiyyih</a:t>
            </a:r>
            <a:r>
              <a:rPr lang="en-AU" sz="1600" dirty="0">
                <a:solidFill>
                  <a:schemeClr val="bg1"/>
                </a:solidFill>
              </a:rPr>
              <a:t> </a:t>
            </a:r>
            <a:r>
              <a:rPr lang="en-AU" sz="1600" dirty="0" err="1">
                <a:solidFill>
                  <a:schemeClr val="bg1"/>
                </a:solidFill>
              </a:rPr>
              <a:t>Nakhjavani</a:t>
            </a:r>
            <a:r>
              <a:rPr lang="en-AU" sz="1600" dirty="0">
                <a:solidFill>
                  <a:schemeClr val="bg1"/>
                </a:solidFill>
              </a:rPr>
              <a:t>, </a:t>
            </a:r>
            <a:r>
              <a:rPr lang="en-AU" sz="1600" i="1" dirty="0">
                <a:solidFill>
                  <a:schemeClr val="bg1"/>
                </a:solidFill>
              </a:rPr>
              <a:t>Asking </a:t>
            </a:r>
            <a:r>
              <a:rPr lang="en-AU" sz="1600" i="1" dirty="0" smtClean="0">
                <a:solidFill>
                  <a:schemeClr val="bg1"/>
                </a:solidFill>
              </a:rPr>
              <a:t>Questions: A Challenge to Fundamentalism</a:t>
            </a:r>
            <a:r>
              <a:rPr lang="en-AU" sz="1600" dirty="0" smtClean="0">
                <a:solidFill>
                  <a:schemeClr val="bg1"/>
                </a:solidFill>
              </a:rPr>
              <a:t>, </a:t>
            </a:r>
            <a:r>
              <a:rPr lang="en-AU" sz="1600" dirty="0">
                <a:solidFill>
                  <a:schemeClr val="bg1"/>
                </a:solidFill>
              </a:rPr>
              <a:t>George Ronald, 1990</a:t>
            </a:r>
            <a:endParaRPr lang="en-US" sz="1600" dirty="0">
              <a:solidFill>
                <a:schemeClr val="bg1"/>
              </a:solidFill>
            </a:endParaRPr>
          </a:p>
        </p:txBody>
      </p:sp>
      <p:sp>
        <p:nvSpPr>
          <p:cNvPr id="9" name="TextBox 8"/>
          <p:cNvSpPr txBox="1"/>
          <p:nvPr/>
        </p:nvSpPr>
        <p:spPr>
          <a:xfrm>
            <a:off x="7226190" y="1135062"/>
            <a:ext cx="4511040" cy="3447098"/>
          </a:xfrm>
          <a:prstGeom prst="rect">
            <a:avLst/>
          </a:prstGeom>
          <a:noFill/>
        </p:spPr>
        <p:txBody>
          <a:bodyPr wrap="square" rtlCol="0">
            <a:spAutoFit/>
          </a:bodyPr>
          <a:lstStyle/>
          <a:p>
            <a:r>
              <a:rPr lang="en-US" sz="2000" b="1" dirty="0" smtClean="0">
                <a:solidFill>
                  <a:srgbClr val="FFFF00"/>
                </a:solidFill>
              </a:rPr>
              <a:t>Pride and Fear</a:t>
            </a:r>
          </a:p>
          <a:p>
            <a:endParaRPr lang="en-US" sz="2000" b="1" dirty="0" smtClean="0"/>
          </a:p>
          <a:p>
            <a:r>
              <a:rPr lang="en-US" sz="2000" b="1" dirty="0" smtClean="0">
                <a:solidFill>
                  <a:schemeClr val="bg1"/>
                </a:solidFill>
              </a:rPr>
              <a:t>Moreover</a:t>
            </a:r>
            <a:r>
              <a:rPr lang="en-US" sz="2000" b="1" dirty="0">
                <a:solidFill>
                  <a:schemeClr val="bg1"/>
                </a:solidFill>
              </a:rPr>
              <a:t>, call thou to mind the one who sentenced Jesus to death. He was the most learned of his age in his own country, whilst he who was only a fisherman believed in Him. Take good heed and be of them that observe the warning</a:t>
            </a:r>
            <a:r>
              <a:rPr lang="en-US" sz="2000" b="1" dirty="0" smtClean="0">
                <a:solidFill>
                  <a:schemeClr val="bg1"/>
                </a:solidFill>
              </a:rPr>
              <a:t>.</a:t>
            </a:r>
          </a:p>
          <a:p>
            <a:pPr algn="r"/>
            <a:r>
              <a:rPr lang="en-AU" sz="1600" dirty="0" err="1">
                <a:solidFill>
                  <a:schemeClr val="bg1"/>
                </a:solidFill>
              </a:rPr>
              <a:t>Bahá’u’lláh</a:t>
            </a:r>
            <a:endParaRPr lang="en-AU" sz="1600" dirty="0">
              <a:solidFill>
                <a:schemeClr val="bg1"/>
              </a:solidFill>
            </a:endParaRPr>
          </a:p>
          <a:p>
            <a:endParaRPr lang="en-AU"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720" y="4247280"/>
            <a:ext cx="4511040" cy="2370576"/>
          </a:xfrm>
          <a:prstGeom prst="rect">
            <a:avLst/>
          </a:prstGeom>
        </p:spPr>
      </p:pic>
    </p:spTree>
    <p:extLst>
      <p:ext uri="{BB962C8B-B14F-4D97-AF65-F5344CB8AC3E}">
        <p14:creationId xmlns:p14="http://schemas.microsoft.com/office/powerpoint/2010/main" val="1862405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E24D3-07BE-C483-3F42-95EEE83332F6}"/>
              </a:ext>
            </a:extLst>
          </p:cNvPr>
          <p:cNvSpPr>
            <a:spLocks noGrp="1"/>
          </p:cNvSpPr>
          <p:nvPr>
            <p:ph type="title"/>
          </p:nvPr>
        </p:nvSpPr>
        <p:spPr/>
        <p:txBody>
          <a:bodyPr/>
          <a:lstStyle/>
          <a:p>
            <a:r>
              <a:rPr lang="en-AU" sz="3600" dirty="0"/>
              <a:t>PART </a:t>
            </a:r>
            <a:r>
              <a:rPr lang="en-AU" sz="3600" dirty="0" smtClean="0"/>
              <a:t>2: </a:t>
            </a:r>
            <a:br>
              <a:rPr lang="en-AU" sz="3600" dirty="0" smtClean="0"/>
            </a:br>
            <a:r>
              <a:rPr lang="en-AU" sz="3600" dirty="0" smtClean="0"/>
              <a:t>EXAMPLES </a:t>
            </a:r>
            <a:r>
              <a:rPr lang="en-AU" sz="3600" dirty="0"/>
              <a:t>OF SCHOLARSHIP THAT SHOULD NOT BE UNCRITICALLY BELIEVED</a:t>
            </a:r>
          </a:p>
        </p:txBody>
      </p:sp>
      <p:sp>
        <p:nvSpPr>
          <p:cNvPr id="4" name="TextBox 3"/>
          <p:cNvSpPr txBox="1"/>
          <p:nvPr/>
        </p:nvSpPr>
        <p:spPr>
          <a:xfrm>
            <a:off x="904240" y="934720"/>
            <a:ext cx="5283200" cy="6524863"/>
          </a:xfrm>
          <a:prstGeom prst="rect">
            <a:avLst/>
          </a:prstGeom>
          <a:noFill/>
        </p:spPr>
        <p:txBody>
          <a:bodyPr wrap="square" rtlCol="0">
            <a:spAutoFit/>
          </a:bodyPr>
          <a:lstStyle/>
          <a:p>
            <a:pPr lvl="0"/>
            <a:r>
              <a:rPr lang="en-AU" sz="2000" dirty="0" smtClean="0"/>
              <a:t>Referring to some very specific aspects of these otherwise reputable, reliable or popular books:</a:t>
            </a:r>
          </a:p>
          <a:p>
            <a:pPr lvl="0"/>
            <a:endParaRPr lang="en-AU" sz="2000" dirty="0" smtClean="0"/>
          </a:p>
          <a:p>
            <a:pPr marL="285750" lvl="0" indent="-285750">
              <a:buFont typeface="Arial" panose="020B0604020202020204" pitchFamily="34" charset="0"/>
              <a:buChar char="•"/>
            </a:pPr>
            <a:r>
              <a:rPr lang="en-AU" sz="2000" dirty="0" smtClean="0"/>
              <a:t>Edward </a:t>
            </a:r>
            <a:r>
              <a:rPr lang="en-AU" sz="2000" dirty="0"/>
              <a:t>Gibbon “</a:t>
            </a:r>
            <a:r>
              <a:rPr lang="en-AU" sz="2000" b="1" dirty="0"/>
              <a:t>The Decline and Fall of the Roman Empire</a:t>
            </a:r>
            <a:r>
              <a:rPr lang="en-AU" sz="2000" dirty="0" smtClean="0"/>
              <a:t>” (1789)</a:t>
            </a:r>
          </a:p>
          <a:p>
            <a:pPr lvl="0"/>
            <a:endParaRPr lang="en-AU" sz="2000" dirty="0"/>
          </a:p>
          <a:p>
            <a:pPr marL="285750" lvl="0" indent="-285750">
              <a:buFont typeface="Arial" panose="020B0604020202020204" pitchFamily="34" charset="0"/>
              <a:buChar char="•"/>
            </a:pPr>
            <a:r>
              <a:rPr lang="en-AU" sz="2000" dirty="0" err="1"/>
              <a:t>Maulana</a:t>
            </a:r>
            <a:r>
              <a:rPr lang="en-AU" sz="2000" dirty="0"/>
              <a:t> Muhammad Ali “</a:t>
            </a:r>
            <a:r>
              <a:rPr lang="en-AU" sz="2000" b="1" dirty="0"/>
              <a:t>History and Doctrines of the Babi movement</a:t>
            </a:r>
            <a:r>
              <a:rPr lang="en-AU" sz="2000" dirty="0"/>
              <a:t>” </a:t>
            </a:r>
            <a:r>
              <a:rPr lang="en-AU" sz="2000" dirty="0" smtClean="0"/>
              <a:t>(1933)</a:t>
            </a:r>
          </a:p>
          <a:p>
            <a:pPr lvl="0"/>
            <a:endParaRPr lang="en-AU" sz="2000" dirty="0"/>
          </a:p>
          <a:p>
            <a:pPr marL="285750" indent="-285750">
              <a:buFont typeface="Arial" panose="020B0604020202020204" pitchFamily="34" charset="0"/>
              <a:buChar char="•"/>
            </a:pPr>
            <a:r>
              <a:rPr lang="en-AU" sz="2000" dirty="0"/>
              <a:t>Bernie Power “</a:t>
            </a:r>
            <a:r>
              <a:rPr lang="en-AU" sz="2000" b="1" dirty="0"/>
              <a:t>Understanding Jesus and Muhammad</a:t>
            </a:r>
            <a:r>
              <a:rPr lang="en-AU" sz="2000" dirty="0"/>
              <a:t>” (2015</a:t>
            </a:r>
            <a:r>
              <a:rPr lang="en-AU" sz="2000" dirty="0" smtClean="0"/>
              <a:t>)</a:t>
            </a:r>
          </a:p>
          <a:p>
            <a:endParaRPr lang="en-AU" sz="2000" dirty="0" smtClean="0"/>
          </a:p>
          <a:p>
            <a:pPr marL="285750" indent="-285750">
              <a:buFont typeface="Arial" panose="020B0604020202020204" pitchFamily="34" charset="0"/>
              <a:buChar char="•"/>
            </a:pPr>
            <a:r>
              <a:rPr lang="en-AU" sz="2000" dirty="0"/>
              <a:t>Michael Fallon “</a:t>
            </a:r>
            <a:r>
              <a:rPr lang="en-AU" sz="2000" b="1" dirty="0"/>
              <a:t>The Christian New Testament and the Islamic Qur’an: a comparison</a:t>
            </a:r>
            <a:r>
              <a:rPr lang="en-AU" sz="2000" dirty="0"/>
              <a:t>” (2017)</a:t>
            </a:r>
          </a:p>
          <a:p>
            <a:endParaRPr lang="en-AU" sz="2000" dirty="0"/>
          </a:p>
          <a:p>
            <a:pPr marL="285750" lvl="0" indent="-285750">
              <a:buFont typeface="Arial" panose="020B0604020202020204" pitchFamily="34" charset="0"/>
              <a:buChar char="•"/>
            </a:pPr>
            <a:r>
              <a:rPr lang="en-AU" sz="2000" dirty="0" smtClean="0"/>
              <a:t>Robert </a:t>
            </a:r>
            <a:r>
              <a:rPr lang="en-AU" sz="2000" dirty="0"/>
              <a:t>Spencer “</a:t>
            </a:r>
            <a:r>
              <a:rPr lang="en-AU" sz="2000" b="1" dirty="0"/>
              <a:t>The History of Jihad</a:t>
            </a:r>
            <a:r>
              <a:rPr lang="en-AU" sz="2000" dirty="0" smtClean="0"/>
              <a:t>” (2018)</a:t>
            </a:r>
          </a:p>
          <a:p>
            <a:pPr lvl="0"/>
            <a:endParaRPr lang="en-AU" sz="2000" dirty="0"/>
          </a:p>
          <a:p>
            <a:endParaRPr lang="en-AU" dirty="0"/>
          </a:p>
        </p:txBody>
      </p:sp>
    </p:spTree>
    <p:extLst>
      <p:ext uri="{BB962C8B-B14F-4D97-AF65-F5344CB8AC3E}">
        <p14:creationId xmlns:p14="http://schemas.microsoft.com/office/powerpoint/2010/main" val="719664809"/>
      </p:ext>
    </p:extLst>
  </p:cSld>
  <p:clrMapOvr>
    <a:masterClrMapping/>
  </p:clrMapOvr>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laxy presentation_Win32_SL_V16" id="{36B34AD0-AFC2-468E-8620-6CFD159B149F}" vid="{ACCF8893-1A0E-437D-A612-1659D305EA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75F9F641-3334-4981-BACF-D4CA6882CE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16729F-0CF3-48D0-9AFD-AAAEB430921C}">
  <ds:schemaRefs>
    <ds:schemaRef ds:uri="http://schemas.microsoft.com/sharepoint/v3/contenttype/forms"/>
  </ds:schemaRefs>
</ds:datastoreItem>
</file>

<file path=customXml/itemProps3.xml><?xml version="1.0" encoding="utf-8"?>
<ds:datastoreItem xmlns:ds="http://schemas.openxmlformats.org/officeDocument/2006/customXml" ds:itemID="{D5544979-59F0-4F8D-AA35-90255837C7EE}">
  <ds:schemaRefs>
    <ds:schemaRef ds:uri="http://purl.org/dc/elements/1.1/"/>
    <ds:schemaRef ds:uri="http://www.w3.org/XML/1998/namespace"/>
    <ds:schemaRef ds:uri="71af3243-3dd4-4a8d-8c0d-dd76da1f02a5"/>
    <ds:schemaRef ds:uri="http://purl.org/dc/terms/"/>
    <ds:schemaRef ds:uri="16c05727-aa75-4e4a-9b5f-8a80a1165891"/>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230e9df3-be65-4c73-a93b-d1236ebd677e"/>
    <ds:schemaRef ds:uri="http://schemas.microsoft.com/sharepoint/v3"/>
    <ds:schemaRef ds:uri="http://schemas.microsoft.com/office/2006/metadata/propertie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4919</Words>
  <Application>Microsoft Office PowerPoint</Application>
  <PresentationFormat>Widescreen</PresentationFormat>
  <Paragraphs>248</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Univers</vt:lpstr>
      <vt:lpstr>GradientVTI</vt:lpstr>
      <vt:lpstr>Investigating Religion:   </vt:lpstr>
      <vt:lpstr>Part 1: Religious prejudice</vt:lpstr>
      <vt:lpstr>What is scholarship? </vt:lpstr>
      <vt:lpstr>What are REsearch, and search? </vt:lpstr>
      <vt:lpstr>What is prejudice? </vt:lpstr>
      <vt:lpstr>Research done by others determines most of what we believe</vt:lpstr>
      <vt:lpstr>When to question what you read ?</vt:lpstr>
      <vt:lpstr>Narrowness of vision</vt:lpstr>
      <vt:lpstr>PART 2:  EXAMPLES OF SCHOLARSHIP THAT SHOULD NOT BE UNCRITICALLY BELIEVED</vt:lpstr>
      <vt:lpstr>1. Before modern scholarship</vt:lpstr>
      <vt:lpstr>PowerPoint Presentation</vt:lpstr>
      <vt:lpstr>3. Neglects historical context</vt:lpstr>
      <vt:lpstr>4. No engagement WITH CURRENT SCHOLARSHIP</vt:lpstr>
      <vt:lpstr>5. Bypasses expert scrutiny</vt:lpstr>
      <vt:lpstr>Part 3: . Addressing religious prejudice</vt:lpstr>
      <vt:lpstr>Institutions</vt:lpstr>
      <vt:lpstr>THE COMMUNITY</vt:lpstr>
      <vt:lpstr>THE INDIVIDUAL</vt:lpstr>
      <vt:lpstr>AN EDUCATION REVOLUTION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2023-12-10T14:43:58Z</dcterms:created>
  <dcterms:modified xsi:type="dcterms:W3CDTF">2025-01-16T02:31:38Z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