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71" r:id="rId9"/>
    <p:sldId id="272" r:id="rId10"/>
    <p:sldId id="263" r:id="rId11"/>
    <p:sldId id="264" r:id="rId12"/>
    <p:sldId id="265" r:id="rId13"/>
    <p:sldId id="266" r:id="rId14"/>
    <p:sldId id="267" r:id="rId15"/>
    <p:sldId id="268" r:id="rId16"/>
    <p:sldId id="269" r:id="rId17"/>
    <p:sldId id="270" r:id="rId18"/>
    <p:sldId id="273" r:id="rId19"/>
    <p:sldId id="274" r:id="rId20"/>
    <p:sldId id="275" r:id="rId21"/>
    <p:sldId id="282" r:id="rId22"/>
    <p:sldId id="276" r:id="rId23"/>
    <p:sldId id="277" r:id="rId24"/>
    <p:sldId id="278" r:id="rId25"/>
    <p:sldId id="279" r:id="rId26"/>
    <p:sldId id="280" r:id="rId27"/>
    <p:sldId id="281"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16" d="100"/>
          <a:sy n="116" d="100"/>
        </p:scale>
        <p:origin x="39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9/18/2019</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s://www.foreignaffairs.com/issues/2015/94/4"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reference.bahai.org/en/t/ab/PT/pt-13.html" TargetMode="External"/><Relationship Id="rId2" Type="http://schemas.openxmlformats.org/officeDocument/2006/relationships/hyperlink" Target="https://bahaiteachings.org/tag/abdul-baha"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www.jamalrahman.com/" TargetMode="External"/><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hyperlink" Target="http://www.rabbitedfalcon.com/" TargetMode="External"/><Relationship Id="rId4" Type="http://schemas.openxmlformats.org/officeDocument/2006/relationships/hyperlink" Target="http://interfaithamigos.com/About_Us.html"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courses.wilmetteinstitute.org/" TargetMode="External"/><Relationship Id="rId2" Type="http://schemas.openxmlformats.org/officeDocument/2006/relationships/hyperlink" Target="mailto:colin.dibdin@gmail.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bahai-library.com/hornby_lights_guidance_2.html&amp;chapter=4#n1664"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www.muslim.org/english-quran/quran-intro.ht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68C9A0-DDF2-4456-96F3-6799367511D6}"/>
              </a:ext>
            </a:extLst>
          </p:cNvPr>
          <p:cNvSpPr>
            <a:spLocks noGrp="1"/>
          </p:cNvSpPr>
          <p:nvPr>
            <p:ph type="ctrTitle"/>
          </p:nvPr>
        </p:nvSpPr>
        <p:spPr>
          <a:xfrm>
            <a:off x="2589213" y="483079"/>
            <a:ext cx="6399512" cy="2301340"/>
          </a:xfrm>
        </p:spPr>
        <p:txBody>
          <a:bodyPr>
            <a:normAutofit fontScale="90000"/>
          </a:bodyPr>
          <a:lstStyle/>
          <a:p>
            <a:r>
              <a:rPr lang="en-AU" dirty="0"/>
              <a:t>The attraction of </a:t>
            </a:r>
            <a:r>
              <a:rPr lang="en-AU" sz="9600" b="1" dirty="0"/>
              <a:t>Islam</a:t>
            </a:r>
          </a:p>
        </p:txBody>
      </p:sp>
      <p:sp>
        <p:nvSpPr>
          <p:cNvPr id="3" name="Subtitle 2">
            <a:extLst>
              <a:ext uri="{FF2B5EF4-FFF2-40B4-BE49-F238E27FC236}">
                <a16:creationId xmlns:a16="http://schemas.microsoft.com/office/drawing/2014/main" xmlns="" id="{2ACB0110-2EA0-4DF5-9DC6-B73713BB13B6}"/>
              </a:ext>
            </a:extLst>
          </p:cNvPr>
          <p:cNvSpPr>
            <a:spLocks noGrp="1"/>
          </p:cNvSpPr>
          <p:nvPr>
            <p:ph type="subTitle" idx="1"/>
          </p:nvPr>
        </p:nvSpPr>
        <p:spPr>
          <a:xfrm>
            <a:off x="2589213" y="3043106"/>
            <a:ext cx="3506788" cy="1126283"/>
          </a:xfrm>
        </p:spPr>
        <p:txBody>
          <a:bodyPr>
            <a:normAutofit lnSpcReduction="10000"/>
          </a:bodyPr>
          <a:lstStyle/>
          <a:p>
            <a:r>
              <a:rPr lang="en-AU" dirty="0">
                <a:solidFill>
                  <a:schemeClr val="tx1"/>
                </a:solidFill>
              </a:rPr>
              <a:t>Perspectives on Muhammad, The Qur’an, the Great Arab Conquests and the early spread of Islam</a:t>
            </a:r>
          </a:p>
        </p:txBody>
      </p:sp>
      <p:pic>
        <p:nvPicPr>
          <p:cNvPr id="5" name="Picture 4">
            <a:extLst>
              <a:ext uri="{FF2B5EF4-FFF2-40B4-BE49-F238E27FC236}">
                <a16:creationId xmlns:a16="http://schemas.microsoft.com/office/drawing/2014/main" xmlns="" id="{C6773FF4-798C-4E3C-9BD9-D9581894513F}"/>
              </a:ext>
            </a:extLst>
          </p:cNvPr>
          <p:cNvPicPr>
            <a:picLocks noChangeAspect="1"/>
          </p:cNvPicPr>
          <p:nvPr/>
        </p:nvPicPr>
        <p:blipFill>
          <a:blip r:embed="rId2"/>
          <a:stretch>
            <a:fillRect/>
          </a:stretch>
        </p:blipFill>
        <p:spPr>
          <a:xfrm>
            <a:off x="7144066" y="1480284"/>
            <a:ext cx="3301149" cy="4970362"/>
          </a:xfrm>
          <a:prstGeom prst="rect">
            <a:avLst/>
          </a:prstGeom>
        </p:spPr>
      </p:pic>
      <p:sp>
        <p:nvSpPr>
          <p:cNvPr id="4" name="TextBox 3"/>
          <p:cNvSpPr txBox="1"/>
          <p:nvPr/>
        </p:nvSpPr>
        <p:spPr>
          <a:xfrm>
            <a:off x="2650771" y="4818078"/>
            <a:ext cx="3020188" cy="1477328"/>
          </a:xfrm>
          <a:prstGeom prst="rect">
            <a:avLst/>
          </a:prstGeom>
          <a:noFill/>
        </p:spPr>
        <p:txBody>
          <a:bodyPr wrap="square" rtlCol="0">
            <a:spAutoFit/>
          </a:bodyPr>
          <a:lstStyle/>
          <a:p>
            <a:r>
              <a:rPr lang="en-AU" b="1" i="1" dirty="0" smtClean="0">
                <a:solidFill>
                  <a:srgbClr val="00B050"/>
                </a:solidFill>
              </a:rPr>
              <a:t>“There </a:t>
            </a:r>
            <a:r>
              <a:rPr lang="en-AU" b="1" i="1" dirty="0">
                <a:solidFill>
                  <a:srgbClr val="00B050"/>
                </a:solidFill>
              </a:rPr>
              <a:t>is so much misunderstanding about Islam in the West in general that you have to dispel</a:t>
            </a:r>
            <a:r>
              <a:rPr lang="en-AU" b="1" i="1" dirty="0" smtClean="0">
                <a:solidFill>
                  <a:srgbClr val="00B050"/>
                </a:solidFill>
              </a:rPr>
              <a:t>.” (</a:t>
            </a:r>
            <a:r>
              <a:rPr lang="en-AU" b="1" i="1" dirty="0" err="1" smtClean="0">
                <a:solidFill>
                  <a:srgbClr val="00B050"/>
                </a:solidFill>
              </a:rPr>
              <a:t>Shoghi</a:t>
            </a:r>
            <a:r>
              <a:rPr lang="en-AU" b="1" i="1" dirty="0" smtClean="0">
                <a:solidFill>
                  <a:srgbClr val="00B050"/>
                </a:solidFill>
              </a:rPr>
              <a:t> Effendi)</a:t>
            </a:r>
            <a:endParaRPr lang="en-AU" b="1" i="1" dirty="0">
              <a:solidFill>
                <a:srgbClr val="00B050"/>
              </a:solidFill>
            </a:endParaRPr>
          </a:p>
        </p:txBody>
      </p:sp>
    </p:spTree>
    <p:extLst>
      <p:ext uri="{BB962C8B-B14F-4D97-AF65-F5344CB8AC3E}">
        <p14:creationId xmlns:p14="http://schemas.microsoft.com/office/powerpoint/2010/main" val="4057468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52A5A7-9527-4BB8-95DF-A0C1ECBCE3CF}"/>
              </a:ext>
            </a:extLst>
          </p:cNvPr>
          <p:cNvSpPr>
            <a:spLocks noGrp="1"/>
          </p:cNvSpPr>
          <p:nvPr>
            <p:ph type="title"/>
          </p:nvPr>
        </p:nvSpPr>
        <p:spPr>
          <a:xfrm>
            <a:off x="2592925" y="624110"/>
            <a:ext cx="8911687" cy="911392"/>
          </a:xfrm>
        </p:spPr>
        <p:txBody>
          <a:bodyPr>
            <a:normAutofit fontScale="90000"/>
          </a:bodyPr>
          <a:lstStyle/>
          <a:p>
            <a:r>
              <a:rPr lang="en-AU" b="1" dirty="0"/>
              <a:t>Actions of Muhammad</a:t>
            </a:r>
            <a:r>
              <a:rPr lang="en-AU" dirty="0"/>
              <a:t/>
            </a:r>
            <a:br>
              <a:rPr lang="en-AU" dirty="0"/>
            </a:br>
            <a:endParaRPr lang="en-AU" dirty="0"/>
          </a:p>
        </p:txBody>
      </p:sp>
      <p:sp>
        <p:nvSpPr>
          <p:cNvPr id="3" name="Content Placeholder 2">
            <a:extLst>
              <a:ext uri="{FF2B5EF4-FFF2-40B4-BE49-F238E27FC236}">
                <a16:creationId xmlns:a16="http://schemas.microsoft.com/office/drawing/2014/main" xmlns="" id="{1C897AF6-0548-4F5D-8D27-A9B0786D1951}"/>
              </a:ext>
            </a:extLst>
          </p:cNvPr>
          <p:cNvSpPr>
            <a:spLocks noGrp="1"/>
          </p:cNvSpPr>
          <p:nvPr>
            <p:ph idx="1"/>
          </p:nvPr>
        </p:nvSpPr>
        <p:spPr>
          <a:xfrm>
            <a:off x="5291907" y="1201947"/>
            <a:ext cx="6212704" cy="5474898"/>
          </a:xfrm>
        </p:spPr>
        <p:txBody>
          <a:bodyPr>
            <a:noAutofit/>
          </a:bodyPr>
          <a:lstStyle/>
          <a:p>
            <a:r>
              <a:rPr lang="en-AU" sz="2000" dirty="0">
                <a:solidFill>
                  <a:schemeClr val="tx1"/>
                </a:solidFill>
              </a:rPr>
              <a:t>As long as he bore no responsibility for presiding over the fortunes of men, Muhammad, in the face of constant abuse, vilification, physical assault and injury, did not raise a finger to defend Himself. But as soon as the destinies and the security of His followers and indeed of a whole town came to rest in His hands, he acted as a ruler should, with tact and forbearance, with wisdom and justice. It was His duty to halt the aggressor, to counter the moves of the adversary, to neutralize the efforts of the enemy, and if need be to order his elimination. He had no other choice in a largely lawless land…</a:t>
            </a:r>
          </a:p>
          <a:p>
            <a:pPr marL="0" indent="0" algn="r">
              <a:buNone/>
            </a:pPr>
            <a:r>
              <a:rPr lang="en-AU" sz="2000" dirty="0">
                <a:solidFill>
                  <a:schemeClr val="tx1"/>
                </a:solidFill>
              </a:rPr>
              <a:t>H. M. </a:t>
            </a:r>
            <a:r>
              <a:rPr lang="en-AU" sz="2000" dirty="0" err="1">
                <a:solidFill>
                  <a:schemeClr val="tx1"/>
                </a:solidFill>
              </a:rPr>
              <a:t>Balyuzi</a:t>
            </a:r>
            <a:r>
              <a:rPr lang="en-AU" sz="2000" dirty="0">
                <a:solidFill>
                  <a:schemeClr val="tx1"/>
                </a:solidFill>
              </a:rPr>
              <a:t>, </a:t>
            </a:r>
          </a:p>
          <a:p>
            <a:pPr marL="0" indent="0" algn="r">
              <a:buNone/>
            </a:pPr>
            <a:r>
              <a:rPr lang="en-AU" sz="2000" i="1" dirty="0">
                <a:solidFill>
                  <a:schemeClr val="tx1"/>
                </a:solidFill>
              </a:rPr>
              <a:t>Muhammad and the Course of Islam</a:t>
            </a:r>
            <a:endParaRPr lang="en-AU" sz="2000" dirty="0">
              <a:solidFill>
                <a:schemeClr val="tx1"/>
              </a:solidFill>
            </a:endParaRPr>
          </a:p>
        </p:txBody>
      </p:sp>
      <p:pic>
        <p:nvPicPr>
          <p:cNvPr id="5" name="Picture 4">
            <a:extLst>
              <a:ext uri="{FF2B5EF4-FFF2-40B4-BE49-F238E27FC236}">
                <a16:creationId xmlns:a16="http://schemas.microsoft.com/office/drawing/2014/main" xmlns="" id="{0F90A09E-29A1-44C0-A6FF-7B7F53EA979E}"/>
              </a:ext>
            </a:extLst>
          </p:cNvPr>
          <p:cNvPicPr>
            <a:picLocks noChangeAspect="1"/>
          </p:cNvPicPr>
          <p:nvPr/>
        </p:nvPicPr>
        <p:blipFill>
          <a:blip r:embed="rId2"/>
          <a:stretch>
            <a:fillRect/>
          </a:stretch>
        </p:blipFill>
        <p:spPr>
          <a:xfrm>
            <a:off x="1534229" y="1201947"/>
            <a:ext cx="3757678" cy="5474898"/>
          </a:xfrm>
          <a:prstGeom prst="rect">
            <a:avLst/>
          </a:prstGeom>
        </p:spPr>
      </p:pic>
    </p:spTree>
    <p:extLst>
      <p:ext uri="{BB962C8B-B14F-4D97-AF65-F5344CB8AC3E}">
        <p14:creationId xmlns:p14="http://schemas.microsoft.com/office/powerpoint/2010/main" val="3209158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4F3E10-8FEA-49EA-B538-8C946B8B940B}"/>
              </a:ext>
            </a:extLst>
          </p:cNvPr>
          <p:cNvSpPr>
            <a:spLocks noGrp="1"/>
          </p:cNvSpPr>
          <p:nvPr>
            <p:ph type="title"/>
          </p:nvPr>
        </p:nvSpPr>
        <p:spPr/>
        <p:txBody>
          <a:bodyPr>
            <a:normAutofit fontScale="90000"/>
          </a:bodyPr>
          <a:lstStyle/>
          <a:p>
            <a:r>
              <a:rPr lang="en-AU" b="1" dirty="0"/>
              <a:t>The spread of Islam: </a:t>
            </a:r>
            <a:br>
              <a:rPr lang="en-AU" b="1" dirty="0"/>
            </a:br>
            <a:r>
              <a:rPr lang="en-AU" b="1" dirty="0">
                <a:solidFill>
                  <a:schemeClr val="accent2">
                    <a:lumMod val="60000"/>
                    <a:lumOff val="40000"/>
                  </a:schemeClr>
                </a:solidFill>
              </a:rPr>
              <a:t>1. Migration</a:t>
            </a:r>
            <a:r>
              <a:rPr lang="en-AU" dirty="0"/>
              <a:t/>
            </a:r>
            <a:br>
              <a:rPr lang="en-AU" dirty="0"/>
            </a:br>
            <a:endParaRPr lang="en-AU" dirty="0"/>
          </a:p>
        </p:txBody>
      </p:sp>
      <p:sp>
        <p:nvSpPr>
          <p:cNvPr id="3" name="Content Placeholder 2">
            <a:extLst>
              <a:ext uri="{FF2B5EF4-FFF2-40B4-BE49-F238E27FC236}">
                <a16:creationId xmlns:a16="http://schemas.microsoft.com/office/drawing/2014/main" xmlns="" id="{DA63C3BD-68D8-48E5-BAC4-1601C4CD362D}"/>
              </a:ext>
            </a:extLst>
          </p:cNvPr>
          <p:cNvSpPr>
            <a:spLocks noGrp="1"/>
          </p:cNvSpPr>
          <p:nvPr>
            <p:ph idx="1"/>
          </p:nvPr>
        </p:nvSpPr>
        <p:spPr>
          <a:xfrm>
            <a:off x="2589212" y="2133600"/>
            <a:ext cx="6710063" cy="3777622"/>
          </a:xfrm>
        </p:spPr>
        <p:txBody>
          <a:bodyPr>
            <a:normAutofit fontScale="92500"/>
          </a:bodyPr>
          <a:lstStyle/>
          <a:p>
            <a:r>
              <a:rPr lang="en-AU" sz="2400" dirty="0">
                <a:solidFill>
                  <a:schemeClr val="tx1"/>
                </a:solidFill>
              </a:rPr>
              <a:t>…religious interests appear to have entered but little into the consciousness of the protagonists of the Arab armies. This expansion of the Arab race is more rightly envisaged as the migration of a vigorous and energetic people driven by hunger and want, to leave their inhospitable deserts and overrun the richer lands of their more fortunate neighbours.</a:t>
            </a:r>
          </a:p>
          <a:p>
            <a:pPr marL="0" indent="0" algn="r">
              <a:buNone/>
            </a:pPr>
            <a:r>
              <a:rPr lang="en-AU" sz="2400" dirty="0">
                <a:solidFill>
                  <a:schemeClr val="tx1"/>
                </a:solidFill>
              </a:rPr>
              <a:t>T. W. Arnold, </a:t>
            </a:r>
            <a:r>
              <a:rPr lang="en-AU" sz="2400" i="1" dirty="0">
                <a:solidFill>
                  <a:schemeClr val="tx1"/>
                </a:solidFill>
              </a:rPr>
              <a:t>The Preaching of Islam</a:t>
            </a:r>
          </a:p>
          <a:p>
            <a:endParaRPr lang="en-AU" dirty="0"/>
          </a:p>
        </p:txBody>
      </p:sp>
      <p:pic>
        <p:nvPicPr>
          <p:cNvPr id="5" name="Picture 4">
            <a:extLst>
              <a:ext uri="{FF2B5EF4-FFF2-40B4-BE49-F238E27FC236}">
                <a16:creationId xmlns:a16="http://schemas.microsoft.com/office/drawing/2014/main" xmlns="" id="{A21D58DA-7E42-4786-836E-EAF1D592C0E6}"/>
              </a:ext>
            </a:extLst>
          </p:cNvPr>
          <p:cNvPicPr>
            <a:picLocks noChangeAspect="1"/>
          </p:cNvPicPr>
          <p:nvPr/>
        </p:nvPicPr>
        <p:blipFill>
          <a:blip r:embed="rId2"/>
          <a:stretch>
            <a:fillRect/>
          </a:stretch>
        </p:blipFill>
        <p:spPr>
          <a:xfrm>
            <a:off x="9602788" y="2321724"/>
            <a:ext cx="1828800" cy="3049524"/>
          </a:xfrm>
          <a:prstGeom prst="rect">
            <a:avLst/>
          </a:prstGeom>
        </p:spPr>
      </p:pic>
    </p:spTree>
    <p:extLst>
      <p:ext uri="{BB962C8B-B14F-4D97-AF65-F5344CB8AC3E}">
        <p14:creationId xmlns:p14="http://schemas.microsoft.com/office/powerpoint/2010/main" val="3448946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2CA720-D8EE-4782-85D0-FBC506713F0C}"/>
              </a:ext>
            </a:extLst>
          </p:cNvPr>
          <p:cNvSpPr>
            <a:spLocks noGrp="1"/>
          </p:cNvSpPr>
          <p:nvPr>
            <p:ph type="title"/>
          </p:nvPr>
        </p:nvSpPr>
        <p:spPr/>
        <p:txBody>
          <a:bodyPr/>
          <a:lstStyle/>
          <a:p>
            <a:r>
              <a:rPr lang="en-AU" b="1" dirty="0"/>
              <a:t>The spread of Islam: </a:t>
            </a:r>
            <a:br>
              <a:rPr lang="en-AU" b="1" dirty="0"/>
            </a:br>
            <a:r>
              <a:rPr lang="en-AU" b="1" dirty="0">
                <a:solidFill>
                  <a:schemeClr val="accent2">
                    <a:lumMod val="60000"/>
                    <a:lumOff val="40000"/>
                  </a:schemeClr>
                </a:solidFill>
              </a:rPr>
              <a:t>2. Missionaries</a:t>
            </a:r>
            <a:endParaRPr lang="en-AU" dirty="0">
              <a:solidFill>
                <a:schemeClr val="accent2">
                  <a:lumMod val="60000"/>
                  <a:lumOff val="40000"/>
                </a:schemeClr>
              </a:solidFill>
            </a:endParaRPr>
          </a:p>
        </p:txBody>
      </p:sp>
      <p:sp>
        <p:nvSpPr>
          <p:cNvPr id="3" name="Content Placeholder 2">
            <a:extLst>
              <a:ext uri="{FF2B5EF4-FFF2-40B4-BE49-F238E27FC236}">
                <a16:creationId xmlns:a16="http://schemas.microsoft.com/office/drawing/2014/main" xmlns="" id="{1AA88FC6-AC17-4A01-893C-77E0FE25D1B6}"/>
              </a:ext>
            </a:extLst>
          </p:cNvPr>
          <p:cNvSpPr>
            <a:spLocks noGrp="1"/>
          </p:cNvSpPr>
          <p:nvPr>
            <p:ph idx="1"/>
          </p:nvPr>
        </p:nvSpPr>
        <p:spPr>
          <a:xfrm>
            <a:off x="6096000" y="2133599"/>
            <a:ext cx="5170415" cy="4474235"/>
          </a:xfrm>
        </p:spPr>
        <p:txBody>
          <a:bodyPr>
            <a:normAutofit/>
          </a:bodyPr>
          <a:lstStyle/>
          <a:p>
            <a:r>
              <a:rPr lang="en-AU" sz="2000" dirty="0">
                <a:solidFill>
                  <a:schemeClr val="tx1"/>
                </a:solidFill>
              </a:rPr>
              <a:t>Even though the Muslim conquest of the Middle East, North Africa and Spain had been very fast, occurred [sic] from within the early decades after the death of the Prophet to a century, the conversion of the population, living in those territories, has been a long and gradual process, without any active involvement of the political power in the process, and it was undertaken by peaceful missionaries.</a:t>
            </a:r>
          </a:p>
          <a:p>
            <a:pPr marL="0" indent="0" algn="r">
              <a:buNone/>
            </a:pPr>
            <a:r>
              <a:rPr lang="en-AU" sz="2000" dirty="0">
                <a:solidFill>
                  <a:schemeClr val="tx1"/>
                </a:solidFill>
              </a:rPr>
              <a:t>Sabrina Lei</a:t>
            </a:r>
          </a:p>
        </p:txBody>
      </p:sp>
      <p:pic>
        <p:nvPicPr>
          <p:cNvPr id="5" name="Picture 4">
            <a:extLst>
              <a:ext uri="{FF2B5EF4-FFF2-40B4-BE49-F238E27FC236}">
                <a16:creationId xmlns:a16="http://schemas.microsoft.com/office/drawing/2014/main" xmlns="" id="{75797224-2785-4090-8666-A5857DE3174B}"/>
              </a:ext>
            </a:extLst>
          </p:cNvPr>
          <p:cNvPicPr>
            <a:picLocks noChangeAspect="1"/>
          </p:cNvPicPr>
          <p:nvPr/>
        </p:nvPicPr>
        <p:blipFill rotWithShape="1">
          <a:blip r:embed="rId2"/>
          <a:srcRect l="20749" r="18078"/>
          <a:stretch/>
        </p:blipFill>
        <p:spPr>
          <a:xfrm>
            <a:off x="2725946" y="2133600"/>
            <a:ext cx="2950235" cy="3620387"/>
          </a:xfrm>
          <a:prstGeom prst="rect">
            <a:avLst/>
          </a:prstGeom>
        </p:spPr>
      </p:pic>
    </p:spTree>
    <p:extLst>
      <p:ext uri="{BB962C8B-B14F-4D97-AF65-F5344CB8AC3E}">
        <p14:creationId xmlns:p14="http://schemas.microsoft.com/office/powerpoint/2010/main" val="741258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EF991D-D17E-4DE2-AD00-54A0A6C85863}"/>
              </a:ext>
            </a:extLst>
          </p:cNvPr>
          <p:cNvSpPr>
            <a:spLocks noGrp="1"/>
          </p:cNvSpPr>
          <p:nvPr>
            <p:ph type="title"/>
          </p:nvPr>
        </p:nvSpPr>
        <p:spPr/>
        <p:txBody>
          <a:bodyPr/>
          <a:lstStyle/>
          <a:p>
            <a:r>
              <a:rPr lang="en-AU" b="1" dirty="0"/>
              <a:t>The spread of Islam: </a:t>
            </a:r>
            <a:br>
              <a:rPr lang="en-AU" b="1" dirty="0"/>
            </a:br>
            <a:r>
              <a:rPr lang="en-AU" b="1" dirty="0">
                <a:solidFill>
                  <a:schemeClr val="accent2">
                    <a:lumMod val="60000"/>
                    <a:lumOff val="40000"/>
                  </a:schemeClr>
                </a:solidFill>
              </a:rPr>
              <a:t>3. Inducements</a:t>
            </a:r>
            <a:endParaRPr lang="en-AU" dirty="0">
              <a:solidFill>
                <a:schemeClr val="accent2">
                  <a:lumMod val="60000"/>
                  <a:lumOff val="40000"/>
                </a:schemeClr>
              </a:solidFill>
            </a:endParaRPr>
          </a:p>
        </p:txBody>
      </p:sp>
      <p:sp>
        <p:nvSpPr>
          <p:cNvPr id="3" name="Content Placeholder 2">
            <a:extLst>
              <a:ext uri="{FF2B5EF4-FFF2-40B4-BE49-F238E27FC236}">
                <a16:creationId xmlns:a16="http://schemas.microsoft.com/office/drawing/2014/main" xmlns="" id="{19623EEA-9F1B-4888-807D-6E58E9B67E43}"/>
              </a:ext>
            </a:extLst>
          </p:cNvPr>
          <p:cNvSpPr>
            <a:spLocks noGrp="1"/>
          </p:cNvSpPr>
          <p:nvPr>
            <p:ph idx="1"/>
          </p:nvPr>
        </p:nvSpPr>
        <p:spPr>
          <a:xfrm>
            <a:off x="5745192" y="2133599"/>
            <a:ext cx="5759420" cy="3777622"/>
          </a:xfrm>
        </p:spPr>
        <p:txBody>
          <a:bodyPr/>
          <a:lstStyle/>
          <a:p>
            <a:r>
              <a:rPr lang="en-AU" sz="2400" dirty="0">
                <a:solidFill>
                  <a:schemeClr val="tx1"/>
                </a:solidFill>
              </a:rPr>
              <a:t>The conquered peoples were given various inducements, such as lower rates of taxation, to adopt Islam, but they were not compelled to do so</a:t>
            </a:r>
          </a:p>
          <a:p>
            <a:pPr marL="0" indent="0" algn="r">
              <a:buNone/>
            </a:pPr>
            <a:r>
              <a:rPr lang="en-AU" sz="2400" dirty="0">
                <a:solidFill>
                  <a:schemeClr val="tx1"/>
                </a:solidFill>
              </a:rPr>
              <a:t>Lewis, Bernard</a:t>
            </a:r>
            <a:r>
              <a:rPr lang="en-AU" dirty="0"/>
              <a:t> </a:t>
            </a:r>
          </a:p>
          <a:p>
            <a:pPr marL="0" indent="0" algn="r">
              <a:buNone/>
            </a:pPr>
            <a:r>
              <a:rPr lang="en-AU" i="1" dirty="0"/>
              <a:t>The Middle East: A Brief History of the Last 2,000 years</a:t>
            </a:r>
            <a:endParaRPr lang="en-AU" dirty="0"/>
          </a:p>
        </p:txBody>
      </p:sp>
      <p:pic>
        <p:nvPicPr>
          <p:cNvPr id="6" name="Picture 5">
            <a:extLst>
              <a:ext uri="{FF2B5EF4-FFF2-40B4-BE49-F238E27FC236}">
                <a16:creationId xmlns:a16="http://schemas.microsoft.com/office/drawing/2014/main" xmlns="" id="{62711741-7D1E-44D4-9535-EA186599845B}"/>
              </a:ext>
            </a:extLst>
          </p:cNvPr>
          <p:cNvPicPr>
            <a:picLocks noChangeAspect="1"/>
          </p:cNvPicPr>
          <p:nvPr/>
        </p:nvPicPr>
        <p:blipFill rotWithShape="1">
          <a:blip r:embed="rId2"/>
          <a:srcRect l="10277" t="-6924" r="50001" b="46220"/>
          <a:stretch/>
        </p:blipFill>
        <p:spPr>
          <a:xfrm>
            <a:off x="2592925" y="1905000"/>
            <a:ext cx="2905760" cy="3777622"/>
          </a:xfrm>
          <a:prstGeom prst="rect">
            <a:avLst/>
          </a:prstGeom>
        </p:spPr>
      </p:pic>
    </p:spTree>
    <p:extLst>
      <p:ext uri="{BB962C8B-B14F-4D97-AF65-F5344CB8AC3E}">
        <p14:creationId xmlns:p14="http://schemas.microsoft.com/office/powerpoint/2010/main" val="1236293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E76D70-9FB2-4313-820A-8688816E7C94}"/>
              </a:ext>
            </a:extLst>
          </p:cNvPr>
          <p:cNvSpPr>
            <a:spLocks noGrp="1"/>
          </p:cNvSpPr>
          <p:nvPr>
            <p:ph type="title"/>
          </p:nvPr>
        </p:nvSpPr>
        <p:spPr/>
        <p:txBody>
          <a:bodyPr/>
          <a:lstStyle/>
          <a:p>
            <a:r>
              <a:rPr lang="en-AU" b="1" dirty="0"/>
              <a:t>The spread of Islam: </a:t>
            </a:r>
            <a:br>
              <a:rPr lang="en-AU" b="1" dirty="0"/>
            </a:br>
            <a:r>
              <a:rPr lang="en-AU" b="1" dirty="0">
                <a:solidFill>
                  <a:schemeClr val="accent2">
                    <a:lumMod val="60000"/>
                    <a:lumOff val="40000"/>
                  </a:schemeClr>
                </a:solidFill>
              </a:rPr>
              <a:t>4. Respect</a:t>
            </a:r>
            <a:endParaRPr lang="en-AU" dirty="0">
              <a:solidFill>
                <a:schemeClr val="accent2">
                  <a:lumMod val="60000"/>
                  <a:lumOff val="40000"/>
                </a:schemeClr>
              </a:solidFill>
            </a:endParaRPr>
          </a:p>
        </p:txBody>
      </p:sp>
      <p:sp>
        <p:nvSpPr>
          <p:cNvPr id="3" name="Content Placeholder 2">
            <a:extLst>
              <a:ext uri="{FF2B5EF4-FFF2-40B4-BE49-F238E27FC236}">
                <a16:creationId xmlns:a16="http://schemas.microsoft.com/office/drawing/2014/main" xmlns="" id="{96B56AFD-70F4-4834-87EE-91B32F0E9CFE}"/>
              </a:ext>
            </a:extLst>
          </p:cNvPr>
          <p:cNvSpPr>
            <a:spLocks noGrp="1"/>
          </p:cNvSpPr>
          <p:nvPr>
            <p:ph idx="1"/>
          </p:nvPr>
        </p:nvSpPr>
        <p:spPr>
          <a:xfrm>
            <a:off x="1915064" y="2133599"/>
            <a:ext cx="5658928" cy="4405223"/>
          </a:xfrm>
        </p:spPr>
        <p:txBody>
          <a:bodyPr>
            <a:noAutofit/>
          </a:bodyPr>
          <a:lstStyle/>
          <a:p>
            <a:r>
              <a:rPr lang="en-AU" sz="2000" dirty="0">
                <a:solidFill>
                  <a:schemeClr val="tx1"/>
                </a:solidFill>
              </a:rPr>
              <a:t>Initially, Islam did not particularly encourage, far less insist upon, conversion. The Koran enjoins Muslims to respect the “people of the book”, that is, members of the other monotheistic religions with written scriptures. The peaceful co-existence of substantial Christian (and, until comparatively recently, Jewish) communities throughout the Muslim world is ample evidence that this injunction was heeded. </a:t>
            </a:r>
          </a:p>
          <a:p>
            <a:pPr marL="0" indent="0" algn="r">
              <a:buNone/>
            </a:pPr>
            <a:r>
              <a:rPr lang="en-AU" sz="2000" dirty="0">
                <a:solidFill>
                  <a:schemeClr val="tx1"/>
                </a:solidFill>
              </a:rPr>
              <a:t>Richard </a:t>
            </a:r>
            <a:r>
              <a:rPr lang="en-AU" sz="2000" dirty="0" err="1">
                <a:solidFill>
                  <a:schemeClr val="tx1"/>
                </a:solidFill>
              </a:rPr>
              <a:t>Overy</a:t>
            </a:r>
            <a:r>
              <a:rPr lang="en-AU" sz="2000" dirty="0">
                <a:solidFill>
                  <a:schemeClr val="tx1"/>
                </a:solidFill>
              </a:rPr>
              <a:t>, </a:t>
            </a:r>
          </a:p>
          <a:p>
            <a:pPr marL="0" indent="0" algn="r">
              <a:buNone/>
            </a:pPr>
            <a:r>
              <a:rPr lang="en-AU" sz="2000" i="1" dirty="0">
                <a:solidFill>
                  <a:schemeClr val="tx1"/>
                </a:solidFill>
              </a:rPr>
              <a:t>The Times Complete History of the World</a:t>
            </a:r>
            <a:endParaRPr lang="en-AU" sz="2000" dirty="0">
              <a:solidFill>
                <a:schemeClr val="tx1"/>
              </a:solidFill>
            </a:endParaRPr>
          </a:p>
        </p:txBody>
      </p:sp>
      <p:pic>
        <p:nvPicPr>
          <p:cNvPr id="7" name="Picture 6">
            <a:extLst>
              <a:ext uri="{FF2B5EF4-FFF2-40B4-BE49-F238E27FC236}">
                <a16:creationId xmlns:a16="http://schemas.microsoft.com/office/drawing/2014/main" xmlns="" id="{6C268E8B-20CF-43AA-993F-B15C1664335B}"/>
              </a:ext>
            </a:extLst>
          </p:cNvPr>
          <p:cNvPicPr>
            <a:picLocks noChangeAspect="1"/>
          </p:cNvPicPr>
          <p:nvPr/>
        </p:nvPicPr>
        <p:blipFill>
          <a:blip r:embed="rId2"/>
          <a:stretch>
            <a:fillRect/>
          </a:stretch>
        </p:blipFill>
        <p:spPr>
          <a:xfrm>
            <a:off x="7851309" y="2133599"/>
            <a:ext cx="3747742" cy="2819402"/>
          </a:xfrm>
          <a:prstGeom prst="rect">
            <a:avLst/>
          </a:prstGeom>
        </p:spPr>
      </p:pic>
      <p:sp>
        <p:nvSpPr>
          <p:cNvPr id="9" name="TextBox 8">
            <a:extLst>
              <a:ext uri="{FF2B5EF4-FFF2-40B4-BE49-F238E27FC236}">
                <a16:creationId xmlns:a16="http://schemas.microsoft.com/office/drawing/2014/main" xmlns="" id="{A3080830-379D-4B58-B708-E55A63A9C33F}"/>
              </a:ext>
            </a:extLst>
          </p:cNvPr>
          <p:cNvSpPr txBox="1"/>
          <p:nvPr/>
        </p:nvSpPr>
        <p:spPr>
          <a:xfrm>
            <a:off x="7851309" y="4953001"/>
            <a:ext cx="3847623" cy="276999"/>
          </a:xfrm>
          <a:prstGeom prst="rect">
            <a:avLst/>
          </a:prstGeom>
          <a:noFill/>
        </p:spPr>
        <p:txBody>
          <a:bodyPr wrap="square" rtlCol="0">
            <a:spAutoFit/>
          </a:bodyPr>
          <a:lstStyle/>
          <a:p>
            <a:r>
              <a:rPr lang="en-AU" sz="1200" dirty="0"/>
              <a:t>Image credit: University of Exeter</a:t>
            </a:r>
          </a:p>
        </p:txBody>
      </p:sp>
    </p:spTree>
    <p:extLst>
      <p:ext uri="{BB962C8B-B14F-4D97-AF65-F5344CB8AC3E}">
        <p14:creationId xmlns:p14="http://schemas.microsoft.com/office/powerpoint/2010/main" val="1903141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C8A5BE-CCA5-4552-A2C7-1AE77D16A1CF}"/>
              </a:ext>
            </a:extLst>
          </p:cNvPr>
          <p:cNvSpPr>
            <a:spLocks noGrp="1"/>
          </p:cNvSpPr>
          <p:nvPr>
            <p:ph type="title"/>
          </p:nvPr>
        </p:nvSpPr>
        <p:spPr/>
        <p:txBody>
          <a:bodyPr>
            <a:normAutofit/>
          </a:bodyPr>
          <a:lstStyle/>
          <a:p>
            <a:r>
              <a:rPr lang="en-AU" b="1" dirty="0"/>
              <a:t>The spread of Islam: </a:t>
            </a:r>
            <a:br>
              <a:rPr lang="en-AU" b="1" dirty="0"/>
            </a:br>
            <a:r>
              <a:rPr lang="en-AU" b="1" dirty="0">
                <a:solidFill>
                  <a:schemeClr val="accent2">
                    <a:lumMod val="60000"/>
                    <a:lumOff val="40000"/>
                  </a:schemeClr>
                </a:solidFill>
              </a:rPr>
              <a:t>5. Booty </a:t>
            </a:r>
            <a:r>
              <a:rPr lang="en-AU" dirty="0">
                <a:solidFill>
                  <a:schemeClr val="accent2">
                    <a:lumMod val="60000"/>
                    <a:lumOff val="40000"/>
                  </a:schemeClr>
                </a:solidFill>
              </a:rPr>
              <a:t>(plunder, spoils, gains)</a:t>
            </a:r>
          </a:p>
        </p:txBody>
      </p:sp>
      <p:sp>
        <p:nvSpPr>
          <p:cNvPr id="3" name="Content Placeholder 2">
            <a:extLst>
              <a:ext uri="{FF2B5EF4-FFF2-40B4-BE49-F238E27FC236}">
                <a16:creationId xmlns:a16="http://schemas.microsoft.com/office/drawing/2014/main" xmlns="" id="{1A40C081-ACFA-46E0-A70F-6E9302DF8299}"/>
              </a:ext>
            </a:extLst>
          </p:cNvPr>
          <p:cNvSpPr>
            <a:spLocks noGrp="1"/>
          </p:cNvSpPr>
          <p:nvPr>
            <p:ph idx="1"/>
          </p:nvPr>
        </p:nvSpPr>
        <p:spPr>
          <a:xfrm>
            <a:off x="4970103" y="2306128"/>
            <a:ext cx="6295996" cy="3777622"/>
          </a:xfrm>
        </p:spPr>
        <p:txBody>
          <a:bodyPr>
            <a:normAutofit/>
          </a:bodyPr>
          <a:lstStyle/>
          <a:p>
            <a:r>
              <a:rPr lang="en-AU" sz="2400" dirty="0">
                <a:solidFill>
                  <a:schemeClr val="tx1"/>
                </a:solidFill>
              </a:rPr>
              <a:t>The ordinary Arabs, and later the other peoples who took part in the wars of expansion, seem to have been chiefly interested in obtaining booty. What the military campaigns secured was the expansion of a political Islamic empire.</a:t>
            </a:r>
          </a:p>
          <a:p>
            <a:pPr marL="0" indent="0" algn="r">
              <a:buNone/>
            </a:pPr>
            <a:r>
              <a:rPr lang="en-AU" sz="2400" dirty="0">
                <a:solidFill>
                  <a:schemeClr val="tx1"/>
                </a:solidFill>
              </a:rPr>
              <a:t>Watt, William Montgomery, </a:t>
            </a:r>
          </a:p>
          <a:p>
            <a:pPr marL="0" indent="0" algn="r">
              <a:buNone/>
            </a:pPr>
            <a:r>
              <a:rPr lang="en-AU" sz="2400" i="1" dirty="0">
                <a:solidFill>
                  <a:schemeClr val="tx1"/>
                </a:solidFill>
              </a:rPr>
              <a:t>Religious Truth For Our Time</a:t>
            </a:r>
            <a:endParaRPr lang="en-AU" sz="2400" dirty="0">
              <a:solidFill>
                <a:schemeClr val="tx1"/>
              </a:solidFill>
            </a:endParaRPr>
          </a:p>
        </p:txBody>
      </p:sp>
      <p:pic>
        <p:nvPicPr>
          <p:cNvPr id="5" name="Picture 4">
            <a:extLst>
              <a:ext uri="{FF2B5EF4-FFF2-40B4-BE49-F238E27FC236}">
                <a16:creationId xmlns:a16="http://schemas.microsoft.com/office/drawing/2014/main" xmlns="" id="{451F1CDF-BF22-4C5F-9E5B-D302EE8B7FE6}"/>
              </a:ext>
            </a:extLst>
          </p:cNvPr>
          <p:cNvPicPr>
            <a:picLocks noChangeAspect="1"/>
          </p:cNvPicPr>
          <p:nvPr/>
        </p:nvPicPr>
        <p:blipFill>
          <a:blip r:embed="rId2"/>
          <a:stretch>
            <a:fillRect/>
          </a:stretch>
        </p:blipFill>
        <p:spPr>
          <a:xfrm>
            <a:off x="925901" y="2306128"/>
            <a:ext cx="3743325" cy="2847975"/>
          </a:xfrm>
          <a:prstGeom prst="rect">
            <a:avLst/>
          </a:prstGeom>
        </p:spPr>
      </p:pic>
    </p:spTree>
    <p:extLst>
      <p:ext uri="{BB962C8B-B14F-4D97-AF65-F5344CB8AC3E}">
        <p14:creationId xmlns:p14="http://schemas.microsoft.com/office/powerpoint/2010/main" val="37348851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4529C0-B34B-44FD-96E9-C5F69976A103}"/>
              </a:ext>
            </a:extLst>
          </p:cNvPr>
          <p:cNvSpPr>
            <a:spLocks noGrp="1"/>
          </p:cNvSpPr>
          <p:nvPr>
            <p:ph type="title"/>
          </p:nvPr>
        </p:nvSpPr>
        <p:spPr/>
        <p:txBody>
          <a:bodyPr/>
          <a:lstStyle/>
          <a:p>
            <a:r>
              <a:rPr lang="en-AU" b="1" dirty="0"/>
              <a:t>The spread of Islam: </a:t>
            </a:r>
            <a:br>
              <a:rPr lang="en-AU" b="1" dirty="0"/>
            </a:br>
            <a:r>
              <a:rPr lang="en-AU" b="1" dirty="0">
                <a:solidFill>
                  <a:schemeClr val="accent2">
                    <a:lumMod val="60000"/>
                    <a:lumOff val="40000"/>
                  </a:schemeClr>
                </a:solidFill>
              </a:rPr>
              <a:t>6. Social Pressures</a:t>
            </a:r>
            <a:endParaRPr lang="en-AU" dirty="0">
              <a:solidFill>
                <a:schemeClr val="accent2">
                  <a:lumMod val="60000"/>
                  <a:lumOff val="40000"/>
                </a:schemeClr>
              </a:solidFill>
            </a:endParaRPr>
          </a:p>
        </p:txBody>
      </p:sp>
      <p:sp>
        <p:nvSpPr>
          <p:cNvPr id="3" name="Content Placeholder 2">
            <a:extLst>
              <a:ext uri="{FF2B5EF4-FFF2-40B4-BE49-F238E27FC236}">
                <a16:creationId xmlns:a16="http://schemas.microsoft.com/office/drawing/2014/main" xmlns="" id="{EAFFE427-C6AF-4B32-B3CA-6D3E5790DAF2}"/>
              </a:ext>
            </a:extLst>
          </p:cNvPr>
          <p:cNvSpPr>
            <a:spLocks noGrp="1"/>
          </p:cNvSpPr>
          <p:nvPr>
            <p:ph idx="1"/>
          </p:nvPr>
        </p:nvSpPr>
        <p:spPr>
          <a:xfrm>
            <a:off x="2589212" y="2133600"/>
            <a:ext cx="5692146" cy="3777622"/>
          </a:xfrm>
        </p:spPr>
        <p:txBody>
          <a:bodyPr>
            <a:normAutofit fontScale="92500" lnSpcReduction="10000"/>
          </a:bodyPr>
          <a:lstStyle/>
          <a:p>
            <a:r>
              <a:rPr lang="en-AU" sz="2000" dirty="0">
                <a:solidFill>
                  <a:schemeClr val="tx1"/>
                </a:solidFill>
              </a:rPr>
              <a:t>It is also true, of course, that once non-Muslims had been accepted as ‘protected minorities’ within the empire, there were certain social pressures on them to become Muslims. Though relatively few Jews and Christians yielded to the pressures, in Iran the majority of the Zoroastrians did, because the Zoroastrian religion had lost much of its religious meaning and had become little more than a department of state</a:t>
            </a:r>
          </a:p>
          <a:p>
            <a:pPr marL="0" indent="0" algn="r">
              <a:buNone/>
            </a:pPr>
            <a:r>
              <a:rPr lang="en-AU" sz="2000" dirty="0">
                <a:solidFill>
                  <a:schemeClr val="tx1"/>
                </a:solidFill>
              </a:rPr>
              <a:t>Watt, William Montgomery, </a:t>
            </a:r>
          </a:p>
          <a:p>
            <a:pPr marL="0" indent="0" algn="r">
              <a:buNone/>
            </a:pPr>
            <a:r>
              <a:rPr lang="en-AU" sz="2000" i="1" dirty="0">
                <a:solidFill>
                  <a:schemeClr val="tx1"/>
                </a:solidFill>
              </a:rPr>
              <a:t>Religious Truth For Our Time</a:t>
            </a:r>
            <a:endParaRPr lang="en-AU" sz="2000" dirty="0">
              <a:solidFill>
                <a:schemeClr val="tx1"/>
              </a:solidFill>
            </a:endParaRPr>
          </a:p>
          <a:p>
            <a:endParaRPr lang="en-AU" dirty="0"/>
          </a:p>
          <a:p>
            <a:endParaRPr lang="en-AU" dirty="0"/>
          </a:p>
        </p:txBody>
      </p:sp>
      <p:pic>
        <p:nvPicPr>
          <p:cNvPr id="5" name="Picture 4">
            <a:extLst>
              <a:ext uri="{FF2B5EF4-FFF2-40B4-BE49-F238E27FC236}">
                <a16:creationId xmlns:a16="http://schemas.microsoft.com/office/drawing/2014/main" xmlns="" id="{3DBA8580-A922-45B8-BCC5-B4229AFE62DF}"/>
              </a:ext>
            </a:extLst>
          </p:cNvPr>
          <p:cNvPicPr>
            <a:picLocks noChangeAspect="1"/>
          </p:cNvPicPr>
          <p:nvPr/>
        </p:nvPicPr>
        <p:blipFill>
          <a:blip r:embed="rId2"/>
          <a:stretch>
            <a:fillRect/>
          </a:stretch>
        </p:blipFill>
        <p:spPr>
          <a:xfrm>
            <a:off x="8719090" y="1545911"/>
            <a:ext cx="3137866" cy="4953000"/>
          </a:xfrm>
          <a:prstGeom prst="rect">
            <a:avLst/>
          </a:prstGeom>
        </p:spPr>
      </p:pic>
    </p:spTree>
    <p:extLst>
      <p:ext uri="{BB962C8B-B14F-4D97-AF65-F5344CB8AC3E}">
        <p14:creationId xmlns:p14="http://schemas.microsoft.com/office/powerpoint/2010/main" val="1745024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983B4F-6254-4C45-AACF-9F6889A99A2B}"/>
              </a:ext>
            </a:extLst>
          </p:cNvPr>
          <p:cNvSpPr>
            <a:spLocks noGrp="1"/>
          </p:cNvSpPr>
          <p:nvPr>
            <p:ph type="title"/>
          </p:nvPr>
        </p:nvSpPr>
        <p:spPr/>
        <p:txBody>
          <a:bodyPr/>
          <a:lstStyle/>
          <a:p>
            <a:r>
              <a:rPr lang="en-AU" b="1" dirty="0"/>
              <a:t>The spread of Islam: </a:t>
            </a:r>
            <a:br>
              <a:rPr lang="en-AU" b="1" dirty="0"/>
            </a:br>
            <a:r>
              <a:rPr lang="en-AU" b="1" dirty="0">
                <a:solidFill>
                  <a:schemeClr val="accent2">
                    <a:lumMod val="60000"/>
                    <a:lumOff val="40000"/>
                  </a:schemeClr>
                </a:solidFill>
              </a:rPr>
              <a:t>7. The Holy </a:t>
            </a:r>
            <a:r>
              <a:rPr lang="en-AU" b="1" dirty="0" err="1">
                <a:solidFill>
                  <a:schemeClr val="accent2">
                    <a:lumMod val="60000"/>
                    <a:lumOff val="40000"/>
                  </a:schemeClr>
                </a:solidFill>
              </a:rPr>
              <a:t>Qur’án</a:t>
            </a:r>
            <a:endParaRPr lang="en-AU" b="1" dirty="0">
              <a:solidFill>
                <a:schemeClr val="accent2">
                  <a:lumMod val="60000"/>
                  <a:lumOff val="40000"/>
                </a:schemeClr>
              </a:solidFill>
            </a:endParaRPr>
          </a:p>
        </p:txBody>
      </p:sp>
      <p:sp>
        <p:nvSpPr>
          <p:cNvPr id="3" name="Content Placeholder 2">
            <a:extLst>
              <a:ext uri="{FF2B5EF4-FFF2-40B4-BE49-F238E27FC236}">
                <a16:creationId xmlns:a16="http://schemas.microsoft.com/office/drawing/2014/main" xmlns="" id="{CF75C950-9C58-405A-89DB-27DB6B126C2E}"/>
              </a:ext>
            </a:extLst>
          </p:cNvPr>
          <p:cNvSpPr>
            <a:spLocks noGrp="1"/>
          </p:cNvSpPr>
          <p:nvPr>
            <p:ph idx="1"/>
          </p:nvPr>
        </p:nvSpPr>
        <p:spPr>
          <a:xfrm>
            <a:off x="5486400" y="2133599"/>
            <a:ext cx="5244860" cy="4456981"/>
          </a:xfrm>
        </p:spPr>
        <p:txBody>
          <a:bodyPr>
            <a:normAutofit/>
          </a:bodyPr>
          <a:lstStyle/>
          <a:p>
            <a:r>
              <a:rPr lang="en-AU" sz="2400" dirty="0">
                <a:solidFill>
                  <a:schemeClr val="tx1"/>
                </a:solidFill>
              </a:rPr>
              <a:t>Wars they had to wage, but these wars were due to reasons other than zeal for the propagation of Islam. And they could not do a thing which their Master never did, and which their only guide in life, the Holy </a:t>
            </a:r>
            <a:r>
              <a:rPr lang="en-AU" sz="2400" dirty="0" err="1">
                <a:solidFill>
                  <a:schemeClr val="tx1"/>
                </a:solidFill>
              </a:rPr>
              <a:t>Qur’án</a:t>
            </a:r>
            <a:r>
              <a:rPr lang="en-AU" sz="2400" dirty="0">
                <a:solidFill>
                  <a:schemeClr val="tx1"/>
                </a:solidFill>
              </a:rPr>
              <a:t>, never taught them.</a:t>
            </a:r>
          </a:p>
          <a:p>
            <a:pPr marL="0" indent="0" algn="r">
              <a:buNone/>
            </a:pPr>
            <a:r>
              <a:rPr lang="en-AU" sz="2400" dirty="0">
                <a:solidFill>
                  <a:schemeClr val="tx1"/>
                </a:solidFill>
              </a:rPr>
              <a:t>Muhammad Ali, Maulana, </a:t>
            </a:r>
          </a:p>
          <a:p>
            <a:pPr marL="0" indent="0" algn="r">
              <a:buNone/>
            </a:pPr>
            <a:r>
              <a:rPr lang="en-AU" sz="2400" i="1" dirty="0">
                <a:solidFill>
                  <a:schemeClr val="tx1"/>
                </a:solidFill>
              </a:rPr>
              <a:t>The Religion of Islam</a:t>
            </a:r>
            <a:endParaRPr lang="en-AU" sz="2400" dirty="0">
              <a:solidFill>
                <a:schemeClr val="tx1"/>
              </a:solidFill>
            </a:endParaRPr>
          </a:p>
        </p:txBody>
      </p:sp>
      <p:pic>
        <p:nvPicPr>
          <p:cNvPr id="5" name="Picture 4">
            <a:extLst>
              <a:ext uri="{FF2B5EF4-FFF2-40B4-BE49-F238E27FC236}">
                <a16:creationId xmlns:a16="http://schemas.microsoft.com/office/drawing/2014/main" xmlns="" id="{44D68AF1-670C-4877-ADDF-D3A9A558F499}"/>
              </a:ext>
            </a:extLst>
          </p:cNvPr>
          <p:cNvPicPr>
            <a:picLocks noChangeAspect="1"/>
          </p:cNvPicPr>
          <p:nvPr/>
        </p:nvPicPr>
        <p:blipFill>
          <a:blip r:embed="rId2"/>
          <a:stretch>
            <a:fillRect/>
          </a:stretch>
        </p:blipFill>
        <p:spPr>
          <a:xfrm>
            <a:off x="2241161" y="2133599"/>
            <a:ext cx="2985525" cy="4100292"/>
          </a:xfrm>
          <a:prstGeom prst="rect">
            <a:avLst/>
          </a:prstGeom>
        </p:spPr>
      </p:pic>
    </p:spTree>
    <p:extLst>
      <p:ext uri="{BB962C8B-B14F-4D97-AF65-F5344CB8AC3E}">
        <p14:creationId xmlns:p14="http://schemas.microsoft.com/office/powerpoint/2010/main" val="19628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E624AA-465C-48E3-A7FA-673504130BC5}"/>
              </a:ext>
            </a:extLst>
          </p:cNvPr>
          <p:cNvSpPr>
            <a:spLocks noGrp="1"/>
          </p:cNvSpPr>
          <p:nvPr>
            <p:ph type="title"/>
          </p:nvPr>
        </p:nvSpPr>
        <p:spPr/>
        <p:txBody>
          <a:bodyPr/>
          <a:lstStyle/>
          <a:p>
            <a:r>
              <a:rPr lang="en-AU" b="1" dirty="0"/>
              <a:t>Modern Religion</a:t>
            </a:r>
            <a:br>
              <a:rPr lang="en-AU" b="1" dirty="0"/>
            </a:br>
            <a:r>
              <a:rPr lang="en-AU" b="1" dirty="0">
                <a:solidFill>
                  <a:srgbClr val="FF0000"/>
                </a:solidFill>
              </a:rPr>
              <a:t>Persecution</a:t>
            </a:r>
          </a:p>
        </p:txBody>
      </p:sp>
      <p:sp>
        <p:nvSpPr>
          <p:cNvPr id="3" name="Content Placeholder 2">
            <a:extLst>
              <a:ext uri="{FF2B5EF4-FFF2-40B4-BE49-F238E27FC236}">
                <a16:creationId xmlns:a16="http://schemas.microsoft.com/office/drawing/2014/main" xmlns="" id="{E9E8DB15-B7D5-4975-BA0A-5BC40AB25943}"/>
              </a:ext>
            </a:extLst>
          </p:cNvPr>
          <p:cNvSpPr>
            <a:spLocks noGrp="1"/>
          </p:cNvSpPr>
          <p:nvPr>
            <p:ph idx="1"/>
          </p:nvPr>
        </p:nvSpPr>
        <p:spPr>
          <a:xfrm>
            <a:off x="2030136" y="1905000"/>
            <a:ext cx="4429387" cy="4500694"/>
          </a:xfrm>
        </p:spPr>
        <p:txBody>
          <a:bodyPr>
            <a:normAutofit/>
          </a:bodyPr>
          <a:lstStyle/>
          <a:p>
            <a:pPr marL="0" indent="0">
              <a:buNone/>
            </a:pPr>
            <a:r>
              <a:rPr lang="en-AU" dirty="0">
                <a:solidFill>
                  <a:schemeClr val="tx1"/>
                </a:solidFill>
              </a:rPr>
              <a:t>For nearly four decades, the Iranian government has tried to eliminate the </a:t>
            </a:r>
            <a:r>
              <a:rPr lang="en-AU" dirty="0" err="1">
                <a:solidFill>
                  <a:schemeClr val="tx1"/>
                </a:solidFill>
              </a:rPr>
              <a:t>Bahá’í</a:t>
            </a:r>
            <a:r>
              <a:rPr lang="en-AU" dirty="0">
                <a:solidFill>
                  <a:schemeClr val="tx1"/>
                </a:solidFill>
              </a:rPr>
              <a:t> community as a viable entity. In the process, it has committed large-scale human rights violations. Today, arrests, arbitrary detention, long term imprisonments, unfair or mock trials, home raids, confiscation of belongings, harassment, physical and verbal abuse and pressure to recant their faith remain the day-to-day lot of thousands of Iranian </a:t>
            </a:r>
            <a:r>
              <a:rPr lang="en-AU" dirty="0" err="1">
                <a:solidFill>
                  <a:schemeClr val="tx1"/>
                </a:solidFill>
              </a:rPr>
              <a:t>Bahá’ís</a:t>
            </a:r>
            <a:r>
              <a:rPr lang="en-AU" dirty="0">
                <a:solidFill>
                  <a:schemeClr val="tx1"/>
                </a:solidFill>
              </a:rPr>
              <a:t>.</a:t>
            </a:r>
          </a:p>
          <a:p>
            <a:pPr marL="0" indent="0" algn="r">
              <a:buNone/>
            </a:pPr>
            <a:r>
              <a:rPr lang="en-AU" sz="1200" dirty="0"/>
              <a:t>Extract from the 15 March 2017 </a:t>
            </a:r>
            <a:r>
              <a:rPr lang="en-AU" sz="1200" dirty="0" err="1"/>
              <a:t>Bahá’í</a:t>
            </a:r>
            <a:r>
              <a:rPr lang="en-AU" sz="1200" dirty="0"/>
              <a:t> International Community report to the UN Human Rights Council</a:t>
            </a:r>
          </a:p>
        </p:txBody>
      </p:sp>
      <p:pic>
        <p:nvPicPr>
          <p:cNvPr id="5" name="Picture 4">
            <a:extLst>
              <a:ext uri="{FF2B5EF4-FFF2-40B4-BE49-F238E27FC236}">
                <a16:creationId xmlns:a16="http://schemas.microsoft.com/office/drawing/2014/main" xmlns="" id="{B37805F7-DE93-4D06-A6F7-00B8011A7996}"/>
              </a:ext>
            </a:extLst>
          </p:cNvPr>
          <p:cNvPicPr>
            <a:picLocks noChangeAspect="1"/>
          </p:cNvPicPr>
          <p:nvPr/>
        </p:nvPicPr>
        <p:blipFill rotWithShape="1">
          <a:blip r:embed="rId2"/>
          <a:srcRect r="39818"/>
          <a:stretch/>
        </p:blipFill>
        <p:spPr>
          <a:xfrm>
            <a:off x="7048768" y="871529"/>
            <a:ext cx="4043492" cy="5114942"/>
          </a:xfrm>
          <a:prstGeom prst="rect">
            <a:avLst/>
          </a:prstGeom>
        </p:spPr>
      </p:pic>
    </p:spTree>
    <p:extLst>
      <p:ext uri="{BB962C8B-B14F-4D97-AF65-F5344CB8AC3E}">
        <p14:creationId xmlns:p14="http://schemas.microsoft.com/office/powerpoint/2010/main" val="613628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BD00F0-E3AE-4D65-9C5F-8A132A0BD42F}"/>
              </a:ext>
            </a:extLst>
          </p:cNvPr>
          <p:cNvSpPr>
            <a:spLocks noGrp="1"/>
          </p:cNvSpPr>
          <p:nvPr>
            <p:ph type="title"/>
          </p:nvPr>
        </p:nvSpPr>
        <p:spPr/>
        <p:txBody>
          <a:bodyPr/>
          <a:lstStyle/>
          <a:p>
            <a:r>
              <a:rPr lang="en-AU" b="1" dirty="0"/>
              <a:t>Modern Religion</a:t>
            </a:r>
            <a:br>
              <a:rPr lang="en-AU" b="1" dirty="0"/>
            </a:br>
            <a:r>
              <a:rPr lang="en-AU" b="1" dirty="0">
                <a:solidFill>
                  <a:srgbClr val="FF0000"/>
                </a:solidFill>
              </a:rPr>
              <a:t>Terrorism</a:t>
            </a:r>
            <a:endParaRPr lang="en-AU" dirty="0"/>
          </a:p>
        </p:txBody>
      </p:sp>
      <p:sp>
        <p:nvSpPr>
          <p:cNvPr id="3" name="Content Placeholder 2">
            <a:extLst>
              <a:ext uri="{FF2B5EF4-FFF2-40B4-BE49-F238E27FC236}">
                <a16:creationId xmlns:a16="http://schemas.microsoft.com/office/drawing/2014/main" xmlns="" id="{93FF9DB1-D7B5-4E02-8220-228374D975DA}"/>
              </a:ext>
            </a:extLst>
          </p:cNvPr>
          <p:cNvSpPr>
            <a:spLocks noGrp="1"/>
          </p:cNvSpPr>
          <p:nvPr>
            <p:ph idx="1"/>
          </p:nvPr>
        </p:nvSpPr>
        <p:spPr>
          <a:xfrm>
            <a:off x="2664713" y="2952230"/>
            <a:ext cx="8668814" cy="3777622"/>
          </a:xfrm>
        </p:spPr>
        <p:txBody>
          <a:bodyPr/>
          <a:lstStyle/>
          <a:p>
            <a:pPr marL="0" indent="0">
              <a:buNone/>
            </a:pPr>
            <a:r>
              <a:rPr lang="en-AU" sz="2400" dirty="0">
                <a:solidFill>
                  <a:schemeClr val="tx1"/>
                </a:solidFill>
              </a:rPr>
              <a:t>Muslim political </a:t>
            </a:r>
            <a:r>
              <a:rPr lang="en-AU" sz="2400" dirty="0" err="1">
                <a:solidFill>
                  <a:schemeClr val="tx1"/>
                </a:solidFill>
              </a:rPr>
              <a:t>behavior</a:t>
            </a:r>
            <a:r>
              <a:rPr lang="en-AU" sz="2400" dirty="0">
                <a:solidFill>
                  <a:schemeClr val="tx1"/>
                </a:solidFill>
              </a:rPr>
              <a:t> has varied greatly throughout history. Some Muslims have cited Scripture to justify violence, and some have cited it to justify peace. If Scripture is a constant but the </a:t>
            </a:r>
            <a:r>
              <a:rPr lang="en-AU" sz="2400" dirty="0" err="1">
                <a:solidFill>
                  <a:schemeClr val="tx1"/>
                </a:solidFill>
              </a:rPr>
              <a:t>behavior</a:t>
            </a:r>
            <a:r>
              <a:rPr lang="en-AU" sz="2400" dirty="0">
                <a:solidFill>
                  <a:schemeClr val="tx1"/>
                </a:solidFill>
              </a:rPr>
              <a:t> of its followers is not, then one should look elsewhere to explain why some Muslims engage in terrorism.</a:t>
            </a:r>
          </a:p>
          <a:p>
            <a:pPr marL="0" indent="0" algn="r">
              <a:buNone/>
            </a:pPr>
            <a:r>
              <a:rPr lang="en-AU" sz="2400" dirty="0">
                <a:solidFill>
                  <a:schemeClr val="tx1"/>
                </a:solidFill>
              </a:rPr>
              <a:t>McCants, William</a:t>
            </a:r>
          </a:p>
          <a:p>
            <a:pPr marL="0" indent="0" algn="r">
              <a:buNone/>
            </a:pPr>
            <a:r>
              <a:rPr lang="en-AU" dirty="0">
                <a:solidFill>
                  <a:schemeClr val="tx1"/>
                </a:solidFill>
              </a:rPr>
              <a:t> “Islamic Scripture Is Not the Problem”</a:t>
            </a:r>
          </a:p>
          <a:p>
            <a:pPr marL="0" indent="0" algn="r">
              <a:buNone/>
            </a:pPr>
            <a:r>
              <a:rPr lang="en-AU" dirty="0">
                <a:solidFill>
                  <a:schemeClr val="tx1"/>
                </a:solidFill>
              </a:rPr>
              <a:t> in </a:t>
            </a:r>
            <a:r>
              <a:rPr lang="en-AU" i="1" dirty="0">
                <a:solidFill>
                  <a:schemeClr val="tx1"/>
                </a:solidFill>
              </a:rPr>
              <a:t>Foreign Affairs</a:t>
            </a:r>
            <a:r>
              <a:rPr lang="en-AU" dirty="0">
                <a:solidFill>
                  <a:schemeClr val="tx1"/>
                </a:solidFill>
              </a:rPr>
              <a:t> </a:t>
            </a:r>
            <a:r>
              <a:rPr lang="en-AU" u="sng" dirty="0">
                <a:solidFill>
                  <a:schemeClr val="tx1"/>
                </a:solidFill>
                <a:hlinkClick r:id="rId2">
                  <a:extLst>
                    <a:ext uri="{A12FA001-AC4F-418D-AE19-62706E023703}">
                      <ahyp:hlinkClr xmlns:ahyp="http://schemas.microsoft.com/office/drawing/2018/hyperlinkcolor" xmlns="" val="tx"/>
                    </a:ext>
                  </a:extLst>
                </a:hlinkClick>
              </a:rPr>
              <a:t>July/August 2015</a:t>
            </a:r>
            <a:endParaRPr lang="en-AU" dirty="0">
              <a:solidFill>
                <a:schemeClr val="tx1"/>
              </a:solidFill>
            </a:endParaRPr>
          </a:p>
        </p:txBody>
      </p:sp>
      <p:pic>
        <p:nvPicPr>
          <p:cNvPr id="5" name="Picture 4">
            <a:extLst>
              <a:ext uri="{FF2B5EF4-FFF2-40B4-BE49-F238E27FC236}">
                <a16:creationId xmlns:a16="http://schemas.microsoft.com/office/drawing/2014/main" xmlns="" id="{C6F8E26B-2830-401A-A40A-8D6092C309F3}"/>
              </a:ext>
            </a:extLst>
          </p:cNvPr>
          <p:cNvPicPr>
            <a:picLocks noChangeAspect="1"/>
          </p:cNvPicPr>
          <p:nvPr/>
        </p:nvPicPr>
        <p:blipFill>
          <a:blip r:embed="rId3"/>
          <a:stretch>
            <a:fillRect/>
          </a:stretch>
        </p:blipFill>
        <p:spPr>
          <a:xfrm>
            <a:off x="6895749" y="739483"/>
            <a:ext cx="3937233" cy="1964524"/>
          </a:xfrm>
          <a:prstGeom prst="rect">
            <a:avLst/>
          </a:prstGeom>
        </p:spPr>
      </p:pic>
    </p:spTree>
    <p:extLst>
      <p:ext uri="{BB962C8B-B14F-4D97-AF65-F5344CB8AC3E}">
        <p14:creationId xmlns:p14="http://schemas.microsoft.com/office/powerpoint/2010/main" val="12389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A6DB13-3379-42E3-85EA-E7689012DDB2}"/>
              </a:ext>
            </a:extLst>
          </p:cNvPr>
          <p:cNvSpPr>
            <a:spLocks noGrp="1"/>
          </p:cNvSpPr>
          <p:nvPr>
            <p:ph type="title"/>
          </p:nvPr>
        </p:nvSpPr>
        <p:spPr>
          <a:xfrm>
            <a:off x="2592925" y="364906"/>
            <a:ext cx="8911687" cy="1280890"/>
          </a:xfrm>
        </p:spPr>
        <p:txBody>
          <a:bodyPr/>
          <a:lstStyle/>
          <a:p>
            <a:r>
              <a:rPr lang="en-AU" b="1" dirty="0"/>
              <a:t>Muhammad</a:t>
            </a:r>
          </a:p>
        </p:txBody>
      </p:sp>
      <p:sp>
        <p:nvSpPr>
          <p:cNvPr id="3" name="Content Placeholder 2">
            <a:extLst>
              <a:ext uri="{FF2B5EF4-FFF2-40B4-BE49-F238E27FC236}">
                <a16:creationId xmlns:a16="http://schemas.microsoft.com/office/drawing/2014/main" xmlns="" id="{2A2C8DB7-03B7-4CCF-B75B-855C2B604815}"/>
              </a:ext>
            </a:extLst>
          </p:cNvPr>
          <p:cNvSpPr>
            <a:spLocks noGrp="1"/>
          </p:cNvSpPr>
          <p:nvPr>
            <p:ph idx="1"/>
          </p:nvPr>
        </p:nvSpPr>
        <p:spPr>
          <a:xfrm>
            <a:off x="2592925" y="677547"/>
            <a:ext cx="8207347" cy="3777622"/>
          </a:xfrm>
        </p:spPr>
        <p:txBody>
          <a:bodyPr>
            <a:normAutofit lnSpcReduction="10000"/>
          </a:bodyPr>
          <a:lstStyle/>
          <a:p>
            <a:endParaRPr lang="en-US" b="1" dirty="0"/>
          </a:p>
          <a:p>
            <a:r>
              <a:rPr lang="en-US" b="1" dirty="0"/>
              <a:t> </a:t>
            </a:r>
            <a:r>
              <a:rPr lang="en-US" sz="2800" dirty="0"/>
              <a:t>If only the whole world would acknowledge the greatness of Muhammad and all the Heaven-sent Teachers, strife and discord would soon vanish from the face of the earth, and God’s Kingdom would come among men.</a:t>
            </a:r>
          </a:p>
          <a:p>
            <a:pPr marL="0" indent="0" algn="r">
              <a:buNone/>
            </a:pPr>
            <a:r>
              <a:rPr lang="en-US" b="1" dirty="0"/>
              <a:t> </a:t>
            </a:r>
            <a:r>
              <a:rPr lang="en-US" b="1" dirty="0" err="1">
                <a:hlinkClick r:id="rId2"/>
              </a:rPr>
              <a:t>Abdu’l</a:t>
            </a:r>
            <a:r>
              <a:rPr lang="en-US" b="1" dirty="0">
                <a:hlinkClick r:id="rId2"/>
              </a:rPr>
              <a:t>-Baha</a:t>
            </a:r>
            <a:r>
              <a:rPr lang="en-US" b="1" dirty="0"/>
              <a:t>, </a:t>
            </a:r>
          </a:p>
          <a:p>
            <a:pPr marL="0" indent="0" algn="r">
              <a:buNone/>
            </a:pPr>
            <a:r>
              <a:rPr lang="en-US" b="1" i="1" dirty="0">
                <a:hlinkClick r:id="rId3"/>
              </a:rPr>
              <a:t>Paris Talks</a:t>
            </a:r>
            <a:r>
              <a:rPr lang="en-US" b="1" dirty="0">
                <a:hlinkClick r:id="rId3"/>
              </a:rPr>
              <a:t>, pp. 48-49.</a:t>
            </a:r>
            <a:endParaRPr lang="en-US" b="1" dirty="0"/>
          </a:p>
          <a:p>
            <a:endParaRPr lang="en-AU" dirty="0"/>
          </a:p>
        </p:txBody>
      </p:sp>
      <p:pic>
        <p:nvPicPr>
          <p:cNvPr id="7" name="Picture 6">
            <a:extLst>
              <a:ext uri="{FF2B5EF4-FFF2-40B4-BE49-F238E27FC236}">
                <a16:creationId xmlns:a16="http://schemas.microsoft.com/office/drawing/2014/main" xmlns="" id="{937523A3-9FD7-4422-A078-74D0705B3AEB}"/>
              </a:ext>
            </a:extLst>
          </p:cNvPr>
          <p:cNvPicPr>
            <a:picLocks noChangeAspect="1"/>
          </p:cNvPicPr>
          <p:nvPr/>
        </p:nvPicPr>
        <p:blipFill>
          <a:blip r:embed="rId4"/>
          <a:stretch>
            <a:fillRect/>
          </a:stretch>
        </p:blipFill>
        <p:spPr>
          <a:xfrm>
            <a:off x="3400920" y="3582004"/>
            <a:ext cx="4776922" cy="3034456"/>
          </a:xfrm>
          <a:prstGeom prst="rect">
            <a:avLst/>
          </a:prstGeom>
        </p:spPr>
      </p:pic>
    </p:spTree>
    <p:extLst>
      <p:ext uri="{BB962C8B-B14F-4D97-AF65-F5344CB8AC3E}">
        <p14:creationId xmlns:p14="http://schemas.microsoft.com/office/powerpoint/2010/main" val="1458063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5DCF06-538F-47F4-810B-966CFDB4778E}"/>
              </a:ext>
            </a:extLst>
          </p:cNvPr>
          <p:cNvSpPr>
            <a:spLocks noGrp="1"/>
          </p:cNvSpPr>
          <p:nvPr>
            <p:ph type="title"/>
          </p:nvPr>
        </p:nvSpPr>
        <p:spPr/>
        <p:txBody>
          <a:bodyPr/>
          <a:lstStyle/>
          <a:p>
            <a:r>
              <a:rPr lang="en-AU" b="1" dirty="0"/>
              <a:t>Modern Religion</a:t>
            </a:r>
            <a:br>
              <a:rPr lang="en-AU" b="1" dirty="0"/>
            </a:br>
            <a:r>
              <a:rPr lang="en-AU" b="1" dirty="0" smtClean="0">
                <a:solidFill>
                  <a:srgbClr val="00B050"/>
                </a:solidFill>
              </a:rPr>
              <a:t>Cooperation</a:t>
            </a:r>
            <a:endParaRPr lang="en-AU" dirty="0">
              <a:solidFill>
                <a:srgbClr val="00B050"/>
              </a:solidFill>
            </a:endParaRPr>
          </a:p>
        </p:txBody>
      </p:sp>
      <p:sp>
        <p:nvSpPr>
          <p:cNvPr id="3" name="Content Placeholder 2">
            <a:extLst>
              <a:ext uri="{FF2B5EF4-FFF2-40B4-BE49-F238E27FC236}">
                <a16:creationId xmlns:a16="http://schemas.microsoft.com/office/drawing/2014/main" xmlns="" id="{804263C2-9D95-4F93-A007-CD53BDFB2120}"/>
              </a:ext>
            </a:extLst>
          </p:cNvPr>
          <p:cNvSpPr>
            <a:spLocks noGrp="1"/>
          </p:cNvSpPr>
          <p:nvPr>
            <p:ph idx="1"/>
          </p:nvPr>
        </p:nvSpPr>
        <p:spPr>
          <a:xfrm>
            <a:off x="2589212" y="1993554"/>
            <a:ext cx="8161166" cy="1817615"/>
          </a:xfrm>
        </p:spPr>
        <p:txBody>
          <a:bodyPr>
            <a:noAutofit/>
          </a:bodyPr>
          <a:lstStyle/>
          <a:p>
            <a:pPr marL="0" indent="0">
              <a:buNone/>
            </a:pPr>
            <a:r>
              <a:rPr lang="en-AU" sz="2400" dirty="0"/>
              <a:t>Despite the existence of extremists in the various religions, my personal view is that in the world of today the religions are no longer rivals or enemies, but should learn to see themselves as partners who have to deal with common problems.</a:t>
            </a:r>
          </a:p>
          <a:p>
            <a:pPr marL="0" indent="0" algn="r">
              <a:buNone/>
            </a:pPr>
            <a:r>
              <a:rPr lang="en-AU" sz="2400" dirty="0"/>
              <a:t>William Montgomery Watt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6725" y="4031054"/>
            <a:ext cx="3784728" cy="2523152"/>
          </a:xfrm>
          <a:prstGeom prst="rect">
            <a:avLst/>
          </a:prstGeom>
        </p:spPr>
      </p:pic>
      <p:sp>
        <p:nvSpPr>
          <p:cNvPr id="5" name="TextBox 4"/>
          <p:cNvSpPr txBox="1"/>
          <p:nvPr/>
        </p:nvSpPr>
        <p:spPr>
          <a:xfrm>
            <a:off x="6511453" y="5292630"/>
            <a:ext cx="2681974" cy="954107"/>
          </a:xfrm>
          <a:prstGeom prst="rect">
            <a:avLst/>
          </a:prstGeom>
          <a:noFill/>
        </p:spPr>
        <p:txBody>
          <a:bodyPr wrap="square" rtlCol="0">
            <a:spAutoFit/>
          </a:bodyPr>
          <a:lstStyle/>
          <a:p>
            <a:r>
              <a:rPr lang="en-AU" sz="1400" b="1" dirty="0">
                <a:hlinkClick r:id="rId3" tooltip="http://www.jamalrahman.com/"/>
              </a:rPr>
              <a:t>Imam Jamal Rahman</a:t>
            </a:r>
            <a:r>
              <a:rPr lang="en-AU" sz="1400" b="1" dirty="0"/>
              <a:t>, </a:t>
            </a:r>
            <a:endParaRPr lang="en-AU" sz="1400" b="1" dirty="0" smtClean="0"/>
          </a:p>
          <a:p>
            <a:r>
              <a:rPr lang="en-AU" sz="1400" b="1" dirty="0" smtClean="0">
                <a:hlinkClick r:id="rId4" tooltip="http://interfaithamigos.com/About_Us.html"/>
              </a:rPr>
              <a:t>Pastor </a:t>
            </a:r>
            <a:r>
              <a:rPr lang="en-AU" sz="1400" b="1" dirty="0">
                <a:hlinkClick r:id="rId4" tooltip="http://interfaithamigos.com/About_Us.html"/>
              </a:rPr>
              <a:t>Don Mackenzie</a:t>
            </a:r>
            <a:r>
              <a:rPr lang="en-AU" sz="1400" dirty="0"/>
              <a:t> </a:t>
            </a:r>
            <a:r>
              <a:rPr lang="en-AU" sz="1400" dirty="0" smtClean="0"/>
              <a:t>&amp;</a:t>
            </a:r>
            <a:r>
              <a:rPr lang="en-AU" sz="1400" dirty="0"/>
              <a:t> </a:t>
            </a:r>
            <a:endParaRPr lang="en-AU" sz="1400" dirty="0" smtClean="0"/>
          </a:p>
          <a:p>
            <a:r>
              <a:rPr lang="en-AU" sz="1400" b="1" dirty="0" smtClean="0">
                <a:hlinkClick r:id="rId5" tooltip="http://www.rabbitedfalcon.com/"/>
              </a:rPr>
              <a:t>Rabbi </a:t>
            </a:r>
            <a:r>
              <a:rPr lang="en-AU" sz="1400" b="1" dirty="0">
                <a:hlinkClick r:id="rId5" tooltip="http://www.rabbitedfalcon.com/"/>
              </a:rPr>
              <a:t>Ted Falcon</a:t>
            </a:r>
            <a:r>
              <a:rPr lang="en-AU" sz="1400" dirty="0"/>
              <a:t> </a:t>
            </a:r>
            <a:endParaRPr lang="en-AU" sz="1400" dirty="0" smtClean="0"/>
          </a:p>
          <a:p>
            <a:r>
              <a:rPr lang="en-AU" sz="1400" dirty="0" smtClean="0"/>
              <a:t>— </a:t>
            </a:r>
            <a:r>
              <a:rPr lang="en-AU" sz="1400" dirty="0"/>
              <a:t>the </a:t>
            </a:r>
            <a:r>
              <a:rPr lang="en-AU" sz="1400" b="1" dirty="0">
                <a:hlinkClick r:id="rId4" tooltip="http://interfaithamigos.com/About_Us.html"/>
              </a:rPr>
              <a:t>Interfaith Amigos</a:t>
            </a:r>
            <a:r>
              <a:rPr lang="en-AU" sz="1400" dirty="0"/>
              <a:t> </a:t>
            </a:r>
          </a:p>
        </p:txBody>
      </p:sp>
    </p:spTree>
    <p:extLst>
      <p:ext uri="{BB962C8B-B14F-4D97-AF65-F5344CB8AC3E}">
        <p14:creationId xmlns:p14="http://schemas.microsoft.com/office/powerpoint/2010/main" val="1829457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5DCF06-538F-47F4-810B-966CFDB4778E}"/>
              </a:ext>
            </a:extLst>
          </p:cNvPr>
          <p:cNvSpPr txBox="1">
            <a:spLocks/>
          </p:cNvSpPr>
          <p:nvPr/>
        </p:nvSpPr>
        <p:spPr>
          <a:xfrm>
            <a:off x="2592925" y="624110"/>
            <a:ext cx="8911687" cy="1280890"/>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AU" b="1" dirty="0" smtClean="0"/>
              <a:t>Modern Religion</a:t>
            </a:r>
            <a:br>
              <a:rPr lang="en-AU" b="1" dirty="0" smtClean="0"/>
            </a:br>
            <a:r>
              <a:rPr lang="en-AU" b="1" dirty="0" smtClean="0">
                <a:solidFill>
                  <a:srgbClr val="00B050"/>
                </a:solidFill>
              </a:rPr>
              <a:t>Education, Hope</a:t>
            </a:r>
            <a:endParaRPr lang="en-AU" dirty="0">
              <a:solidFill>
                <a:srgbClr val="00B050"/>
              </a:solidFill>
            </a:endParaRPr>
          </a:p>
        </p:txBody>
      </p:sp>
      <p:pic>
        <p:nvPicPr>
          <p:cNvPr id="3" name="Picture 2">
            <a:extLst>
              <a:ext uri="{FF2B5EF4-FFF2-40B4-BE49-F238E27FC236}">
                <a16:creationId xmlns:a16="http://schemas.microsoft.com/office/drawing/2014/main" xmlns="" id="{E6870B4E-5B07-4204-BBF7-F8D15821710D}"/>
              </a:ext>
            </a:extLst>
          </p:cNvPr>
          <p:cNvPicPr>
            <a:picLocks noChangeAspect="1"/>
          </p:cNvPicPr>
          <p:nvPr/>
        </p:nvPicPr>
        <p:blipFill>
          <a:blip r:embed="rId2"/>
          <a:stretch>
            <a:fillRect/>
          </a:stretch>
        </p:blipFill>
        <p:spPr>
          <a:xfrm>
            <a:off x="2478506" y="2197707"/>
            <a:ext cx="3982739" cy="2983893"/>
          </a:xfrm>
          <a:prstGeom prst="rect">
            <a:avLst/>
          </a:prstGeom>
        </p:spPr>
      </p:pic>
      <p:sp>
        <p:nvSpPr>
          <p:cNvPr id="4" name="TextBox 3">
            <a:extLst>
              <a:ext uri="{FF2B5EF4-FFF2-40B4-BE49-F238E27FC236}">
                <a16:creationId xmlns:a16="http://schemas.microsoft.com/office/drawing/2014/main" xmlns="" id="{1C813D9D-DBF7-48A3-8DD5-5117299C30BB}"/>
              </a:ext>
            </a:extLst>
          </p:cNvPr>
          <p:cNvSpPr txBox="1"/>
          <p:nvPr/>
        </p:nvSpPr>
        <p:spPr>
          <a:xfrm>
            <a:off x="6954936" y="2329512"/>
            <a:ext cx="4451158" cy="1862048"/>
          </a:xfrm>
          <a:prstGeom prst="rect">
            <a:avLst/>
          </a:prstGeom>
          <a:noFill/>
        </p:spPr>
        <p:txBody>
          <a:bodyPr wrap="square" rtlCol="0">
            <a:spAutoFit/>
          </a:bodyPr>
          <a:lstStyle/>
          <a:p>
            <a:r>
              <a:rPr lang="en-AU" sz="2400" b="1" dirty="0">
                <a:solidFill>
                  <a:srgbClr val="00B050"/>
                </a:solidFill>
              </a:rPr>
              <a:t>Malala Yousafzai</a:t>
            </a:r>
          </a:p>
          <a:p>
            <a:pPr marL="285750" indent="-285750">
              <a:buFont typeface="Arial" panose="020B0604020202020204" pitchFamily="34" charset="0"/>
              <a:buChar char="•"/>
            </a:pPr>
            <a:r>
              <a:rPr lang="en-AU" sz="2000" dirty="0"/>
              <a:t>Muslim </a:t>
            </a:r>
          </a:p>
          <a:p>
            <a:pPr marL="285750" indent="-285750">
              <a:buFont typeface="Arial" panose="020B0604020202020204" pitchFamily="34" charset="0"/>
              <a:buChar char="•"/>
            </a:pPr>
            <a:r>
              <a:rPr lang="en-AU" sz="2000" dirty="0"/>
              <a:t>Activist for female education</a:t>
            </a:r>
          </a:p>
          <a:p>
            <a:pPr marL="285750" indent="-285750">
              <a:buFont typeface="Arial" panose="020B0604020202020204" pitchFamily="34" charset="0"/>
              <a:buChar char="•"/>
            </a:pPr>
            <a:r>
              <a:rPr lang="en-AU" sz="2000" dirty="0" smtClean="0"/>
              <a:t>Survived being shot </a:t>
            </a:r>
            <a:r>
              <a:rPr lang="en-AU" sz="2000" dirty="0"/>
              <a:t>by a </a:t>
            </a:r>
            <a:r>
              <a:rPr lang="en-AU" sz="2000" dirty="0" smtClean="0"/>
              <a:t>terrorist</a:t>
            </a:r>
            <a:endParaRPr lang="en-AU" sz="2000" dirty="0"/>
          </a:p>
          <a:p>
            <a:pPr marL="285750" indent="-285750">
              <a:buFont typeface="Arial" panose="020B0604020202020204" pitchFamily="34" charset="0"/>
              <a:buChar char="•"/>
            </a:pPr>
            <a:r>
              <a:rPr lang="en-AU" sz="2000" dirty="0"/>
              <a:t>Nobel Peace Prize laureate</a:t>
            </a:r>
          </a:p>
          <a:p>
            <a:r>
              <a:rPr lang="en-AU" sz="1100" dirty="0"/>
              <a:t>(Image credit: www.independent.co.uk)</a:t>
            </a:r>
          </a:p>
        </p:txBody>
      </p:sp>
    </p:spTree>
    <p:extLst>
      <p:ext uri="{BB962C8B-B14F-4D97-AF65-F5344CB8AC3E}">
        <p14:creationId xmlns:p14="http://schemas.microsoft.com/office/powerpoint/2010/main" val="1119250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EB39AD-20B8-462B-A2F3-9DC0F6343E1C}"/>
              </a:ext>
            </a:extLst>
          </p:cNvPr>
          <p:cNvSpPr>
            <a:spLocks noGrp="1"/>
          </p:cNvSpPr>
          <p:nvPr>
            <p:ph type="title"/>
          </p:nvPr>
        </p:nvSpPr>
        <p:spPr/>
        <p:txBody>
          <a:bodyPr/>
          <a:lstStyle/>
          <a:p>
            <a:r>
              <a:rPr lang="en-AU" b="1" dirty="0">
                <a:solidFill>
                  <a:schemeClr val="accent5">
                    <a:lumMod val="50000"/>
                  </a:schemeClr>
                </a:solidFill>
              </a:rPr>
              <a:t>Alternative views </a:t>
            </a:r>
            <a:r>
              <a:rPr lang="en-AU" dirty="0"/>
              <a:t/>
            </a:r>
            <a:br>
              <a:rPr lang="en-AU" dirty="0"/>
            </a:br>
            <a:endParaRPr lang="en-AU" dirty="0"/>
          </a:p>
        </p:txBody>
      </p:sp>
      <p:pic>
        <p:nvPicPr>
          <p:cNvPr id="5" name="Content Placeholder 4">
            <a:extLst>
              <a:ext uri="{FF2B5EF4-FFF2-40B4-BE49-F238E27FC236}">
                <a16:creationId xmlns:a16="http://schemas.microsoft.com/office/drawing/2014/main" xmlns="" id="{FFB41BF2-B6FC-4825-A2B2-FAFA2BC5AB70}"/>
              </a:ext>
            </a:extLst>
          </p:cNvPr>
          <p:cNvPicPr>
            <a:picLocks noGrp="1" noChangeAspect="1"/>
          </p:cNvPicPr>
          <p:nvPr>
            <p:ph idx="1"/>
          </p:nvPr>
        </p:nvPicPr>
        <p:blipFill>
          <a:blip r:embed="rId2"/>
          <a:stretch>
            <a:fillRect/>
          </a:stretch>
        </p:blipFill>
        <p:spPr>
          <a:xfrm>
            <a:off x="2435561" y="1805280"/>
            <a:ext cx="2230733" cy="3027931"/>
          </a:xfrm>
        </p:spPr>
      </p:pic>
      <p:pic>
        <p:nvPicPr>
          <p:cNvPr id="7" name="Picture 6">
            <a:extLst>
              <a:ext uri="{FF2B5EF4-FFF2-40B4-BE49-F238E27FC236}">
                <a16:creationId xmlns:a16="http://schemas.microsoft.com/office/drawing/2014/main" xmlns="" id="{35517220-B4E5-4199-BA08-3F5792D76C37}"/>
              </a:ext>
            </a:extLst>
          </p:cNvPr>
          <p:cNvPicPr>
            <a:picLocks noChangeAspect="1"/>
          </p:cNvPicPr>
          <p:nvPr/>
        </p:nvPicPr>
        <p:blipFill>
          <a:blip r:embed="rId3"/>
          <a:stretch>
            <a:fillRect/>
          </a:stretch>
        </p:blipFill>
        <p:spPr>
          <a:xfrm>
            <a:off x="4878815" y="2306274"/>
            <a:ext cx="3601673" cy="2025941"/>
          </a:xfrm>
          <a:prstGeom prst="rect">
            <a:avLst/>
          </a:prstGeom>
        </p:spPr>
      </p:pic>
      <p:pic>
        <p:nvPicPr>
          <p:cNvPr id="9" name="Picture 8">
            <a:extLst>
              <a:ext uri="{FF2B5EF4-FFF2-40B4-BE49-F238E27FC236}">
                <a16:creationId xmlns:a16="http://schemas.microsoft.com/office/drawing/2014/main" xmlns="" id="{2744BE2B-71BF-4C0B-9DBA-2124C00AEC25}"/>
              </a:ext>
            </a:extLst>
          </p:cNvPr>
          <p:cNvPicPr>
            <a:picLocks noChangeAspect="1"/>
          </p:cNvPicPr>
          <p:nvPr/>
        </p:nvPicPr>
        <p:blipFill rotWithShape="1">
          <a:blip r:embed="rId4"/>
          <a:srcRect l="31504" r="28579"/>
          <a:stretch/>
        </p:blipFill>
        <p:spPr>
          <a:xfrm>
            <a:off x="8821066" y="1977007"/>
            <a:ext cx="1870745" cy="3140433"/>
          </a:xfrm>
          <a:prstGeom prst="rect">
            <a:avLst/>
          </a:prstGeom>
        </p:spPr>
      </p:pic>
      <p:sp>
        <p:nvSpPr>
          <p:cNvPr id="10" name="TextBox 9">
            <a:extLst>
              <a:ext uri="{FF2B5EF4-FFF2-40B4-BE49-F238E27FC236}">
                <a16:creationId xmlns:a16="http://schemas.microsoft.com/office/drawing/2014/main" xmlns="" id="{8C1CA300-C106-4167-B4B2-5B471DF563EA}"/>
              </a:ext>
            </a:extLst>
          </p:cNvPr>
          <p:cNvSpPr txBox="1"/>
          <p:nvPr/>
        </p:nvSpPr>
        <p:spPr>
          <a:xfrm>
            <a:off x="2435561" y="5117440"/>
            <a:ext cx="2230733" cy="923330"/>
          </a:xfrm>
          <a:prstGeom prst="rect">
            <a:avLst/>
          </a:prstGeom>
          <a:noFill/>
        </p:spPr>
        <p:txBody>
          <a:bodyPr wrap="square" rtlCol="0">
            <a:spAutoFit/>
          </a:bodyPr>
          <a:lstStyle/>
          <a:p>
            <a:r>
              <a:rPr lang="en-AU" b="1" dirty="0"/>
              <a:t>Before modern scholarship</a:t>
            </a:r>
            <a:endParaRPr lang="en-AU" dirty="0"/>
          </a:p>
          <a:p>
            <a:endParaRPr lang="en-AU" dirty="0"/>
          </a:p>
        </p:txBody>
      </p:sp>
      <p:sp>
        <p:nvSpPr>
          <p:cNvPr id="11" name="TextBox 10">
            <a:extLst>
              <a:ext uri="{FF2B5EF4-FFF2-40B4-BE49-F238E27FC236}">
                <a16:creationId xmlns:a16="http://schemas.microsoft.com/office/drawing/2014/main" xmlns="" id="{B184366A-7472-4A6A-8BE5-5F0C3B842604}"/>
              </a:ext>
            </a:extLst>
          </p:cNvPr>
          <p:cNvSpPr txBox="1"/>
          <p:nvPr/>
        </p:nvSpPr>
        <p:spPr>
          <a:xfrm>
            <a:off x="5565027" y="4833211"/>
            <a:ext cx="2357306" cy="646331"/>
          </a:xfrm>
          <a:prstGeom prst="rect">
            <a:avLst/>
          </a:prstGeom>
          <a:noFill/>
        </p:spPr>
        <p:txBody>
          <a:bodyPr wrap="square" rtlCol="0">
            <a:spAutoFit/>
          </a:bodyPr>
          <a:lstStyle/>
          <a:p>
            <a:r>
              <a:rPr lang="en-AU" b="1" dirty="0"/>
              <a:t>Bypasses expert scrutiny</a:t>
            </a:r>
          </a:p>
        </p:txBody>
      </p:sp>
      <p:sp>
        <p:nvSpPr>
          <p:cNvPr id="12" name="TextBox 11">
            <a:extLst>
              <a:ext uri="{FF2B5EF4-FFF2-40B4-BE49-F238E27FC236}">
                <a16:creationId xmlns:a16="http://schemas.microsoft.com/office/drawing/2014/main" xmlns="" id="{F82045F3-2599-4DF7-A725-B13383B9AD02}"/>
              </a:ext>
            </a:extLst>
          </p:cNvPr>
          <p:cNvSpPr txBox="1"/>
          <p:nvPr/>
        </p:nvSpPr>
        <p:spPr>
          <a:xfrm>
            <a:off x="8883940" y="5255892"/>
            <a:ext cx="2230733" cy="646331"/>
          </a:xfrm>
          <a:prstGeom prst="rect">
            <a:avLst/>
          </a:prstGeom>
          <a:noFill/>
        </p:spPr>
        <p:txBody>
          <a:bodyPr wrap="square" rtlCol="0">
            <a:spAutoFit/>
          </a:bodyPr>
          <a:lstStyle/>
          <a:p>
            <a:r>
              <a:rPr lang="en-AU" b="1" dirty="0"/>
              <a:t>Neglects historical context</a:t>
            </a:r>
            <a:endParaRPr lang="en-AU" dirty="0"/>
          </a:p>
        </p:txBody>
      </p:sp>
    </p:spTree>
    <p:extLst>
      <p:ext uri="{BB962C8B-B14F-4D97-AF65-F5344CB8AC3E}">
        <p14:creationId xmlns:p14="http://schemas.microsoft.com/office/powerpoint/2010/main" val="3557099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8100FD-3186-49AC-8D00-2C159B61E93D}"/>
              </a:ext>
            </a:extLst>
          </p:cNvPr>
          <p:cNvSpPr>
            <a:spLocks noGrp="1"/>
          </p:cNvSpPr>
          <p:nvPr>
            <p:ph type="title"/>
          </p:nvPr>
        </p:nvSpPr>
        <p:spPr/>
        <p:txBody>
          <a:bodyPr>
            <a:normAutofit/>
          </a:bodyPr>
          <a:lstStyle/>
          <a:p>
            <a:r>
              <a:rPr lang="en-AU" b="1" dirty="0" err="1"/>
              <a:t>Bahá’í</a:t>
            </a:r>
            <a:r>
              <a:rPr lang="en-AU" b="1" dirty="0"/>
              <a:t> perspectives</a:t>
            </a:r>
            <a:r>
              <a:rPr lang="en-AU" dirty="0"/>
              <a:t/>
            </a:r>
            <a:br>
              <a:rPr lang="en-AU" dirty="0"/>
            </a:br>
            <a:r>
              <a:rPr lang="en-AU" dirty="0">
                <a:solidFill>
                  <a:srgbClr val="00B0F0"/>
                </a:solidFill>
              </a:rPr>
              <a:t>1.Propagation of the Faith of God</a:t>
            </a:r>
          </a:p>
        </p:txBody>
      </p:sp>
      <p:sp>
        <p:nvSpPr>
          <p:cNvPr id="3" name="Content Placeholder 2">
            <a:extLst>
              <a:ext uri="{FF2B5EF4-FFF2-40B4-BE49-F238E27FC236}">
                <a16:creationId xmlns:a16="http://schemas.microsoft.com/office/drawing/2014/main" xmlns="" id="{11B7ED3F-FA31-4F54-8BD9-AC3C011C94A7}"/>
              </a:ext>
            </a:extLst>
          </p:cNvPr>
          <p:cNvSpPr>
            <a:spLocks noGrp="1"/>
          </p:cNvSpPr>
          <p:nvPr>
            <p:ph idx="1"/>
          </p:nvPr>
        </p:nvSpPr>
        <p:spPr>
          <a:xfrm>
            <a:off x="2592926" y="1839097"/>
            <a:ext cx="5867334" cy="4169301"/>
          </a:xfrm>
        </p:spPr>
        <p:txBody>
          <a:bodyPr>
            <a:normAutofit/>
          </a:bodyPr>
          <a:lstStyle/>
          <a:p>
            <a:pPr marL="0" indent="0">
              <a:buNone/>
            </a:pPr>
            <a:r>
              <a:rPr lang="en-AU" sz="2400" dirty="0">
                <a:solidFill>
                  <a:schemeClr val="tx1"/>
                </a:solidFill>
              </a:rPr>
              <a:t>.. the Faith of God must be propagated through human perfections, through qualities that are excellent and pleasing, and spiritual </a:t>
            </a:r>
            <a:r>
              <a:rPr lang="en-AU" sz="2400" dirty="0" err="1">
                <a:solidFill>
                  <a:schemeClr val="tx1"/>
                </a:solidFill>
              </a:rPr>
              <a:t>behavior</a:t>
            </a:r>
            <a:r>
              <a:rPr lang="en-AU" sz="2400" dirty="0">
                <a:solidFill>
                  <a:schemeClr val="tx1"/>
                </a:solidFill>
              </a:rPr>
              <a:t>. …As for the sword, it will only produce a man who is outwardly a believer, and inwardly a traitor and apostate</a:t>
            </a:r>
          </a:p>
          <a:p>
            <a:pPr marL="0" indent="0" algn="r">
              <a:buNone/>
            </a:pPr>
            <a:r>
              <a:rPr lang="en-AU" sz="2400" dirty="0">
                <a:solidFill>
                  <a:schemeClr val="tx1"/>
                </a:solidFill>
              </a:rPr>
              <a:t>‘</a:t>
            </a:r>
            <a:r>
              <a:rPr lang="en-AU" sz="2400" dirty="0" err="1">
                <a:solidFill>
                  <a:schemeClr val="tx1"/>
                </a:solidFill>
              </a:rPr>
              <a:t>Abdu’l-Bahá</a:t>
            </a:r>
            <a:r>
              <a:rPr lang="en-AU" sz="2400" dirty="0">
                <a:solidFill>
                  <a:schemeClr val="tx1"/>
                </a:solidFill>
              </a:rPr>
              <a:t>, </a:t>
            </a:r>
          </a:p>
          <a:p>
            <a:pPr marL="0" indent="0" algn="r">
              <a:buNone/>
            </a:pPr>
            <a:r>
              <a:rPr lang="en-AU" sz="2400" i="1" dirty="0">
                <a:solidFill>
                  <a:schemeClr val="tx1"/>
                </a:solidFill>
              </a:rPr>
              <a:t>The Secret of Divine Civilization</a:t>
            </a:r>
            <a:endParaRPr lang="en-AU" sz="2400" dirty="0">
              <a:solidFill>
                <a:schemeClr val="tx1"/>
              </a:solidFill>
            </a:endParaRPr>
          </a:p>
        </p:txBody>
      </p:sp>
      <p:pic>
        <p:nvPicPr>
          <p:cNvPr id="5" name="Picture 4">
            <a:extLst>
              <a:ext uri="{FF2B5EF4-FFF2-40B4-BE49-F238E27FC236}">
                <a16:creationId xmlns:a16="http://schemas.microsoft.com/office/drawing/2014/main" xmlns="" id="{D00784E6-96AE-4431-9D4F-17AE484C0778}"/>
              </a:ext>
            </a:extLst>
          </p:cNvPr>
          <p:cNvPicPr>
            <a:picLocks noChangeAspect="1"/>
          </p:cNvPicPr>
          <p:nvPr/>
        </p:nvPicPr>
        <p:blipFill>
          <a:blip r:embed="rId2"/>
          <a:stretch>
            <a:fillRect/>
          </a:stretch>
        </p:blipFill>
        <p:spPr>
          <a:xfrm>
            <a:off x="8439811" y="1969494"/>
            <a:ext cx="3414438" cy="2627220"/>
          </a:xfrm>
          <a:prstGeom prst="rect">
            <a:avLst/>
          </a:prstGeom>
        </p:spPr>
      </p:pic>
    </p:spTree>
    <p:extLst>
      <p:ext uri="{BB962C8B-B14F-4D97-AF65-F5344CB8AC3E}">
        <p14:creationId xmlns:p14="http://schemas.microsoft.com/office/powerpoint/2010/main" val="549492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79FA35-7FEC-4F16-B277-99063F7E102C}"/>
              </a:ext>
            </a:extLst>
          </p:cNvPr>
          <p:cNvSpPr>
            <a:spLocks noGrp="1"/>
          </p:cNvSpPr>
          <p:nvPr>
            <p:ph type="title"/>
          </p:nvPr>
        </p:nvSpPr>
        <p:spPr/>
        <p:txBody>
          <a:bodyPr/>
          <a:lstStyle/>
          <a:p>
            <a:r>
              <a:rPr lang="en-AU" b="1" dirty="0" err="1"/>
              <a:t>Bahá’í</a:t>
            </a:r>
            <a:r>
              <a:rPr lang="en-AU" b="1" dirty="0"/>
              <a:t> perspectives</a:t>
            </a:r>
            <a:r>
              <a:rPr lang="en-AU" dirty="0"/>
              <a:t/>
            </a:r>
            <a:br>
              <a:rPr lang="en-AU" dirty="0"/>
            </a:br>
            <a:r>
              <a:rPr lang="en-AU" dirty="0">
                <a:solidFill>
                  <a:srgbClr val="00B0F0"/>
                </a:solidFill>
              </a:rPr>
              <a:t>2. Freedom from violence</a:t>
            </a:r>
            <a:endParaRPr lang="en-AU" dirty="0"/>
          </a:p>
        </p:txBody>
      </p:sp>
      <p:sp>
        <p:nvSpPr>
          <p:cNvPr id="3" name="Content Placeholder 2">
            <a:extLst>
              <a:ext uri="{FF2B5EF4-FFF2-40B4-BE49-F238E27FC236}">
                <a16:creationId xmlns:a16="http://schemas.microsoft.com/office/drawing/2014/main" xmlns="" id="{E575A419-8E65-4C54-B1CC-E3ACA544F3DA}"/>
              </a:ext>
            </a:extLst>
          </p:cNvPr>
          <p:cNvSpPr>
            <a:spLocks noGrp="1"/>
          </p:cNvSpPr>
          <p:nvPr>
            <p:ph idx="1"/>
          </p:nvPr>
        </p:nvSpPr>
        <p:spPr>
          <a:xfrm>
            <a:off x="2815359" y="1929442"/>
            <a:ext cx="7412543" cy="3777622"/>
          </a:xfrm>
        </p:spPr>
        <p:txBody>
          <a:bodyPr>
            <a:normAutofit/>
          </a:bodyPr>
          <a:lstStyle/>
          <a:p>
            <a:pPr marL="0" indent="0">
              <a:buNone/>
            </a:pPr>
            <a:r>
              <a:rPr lang="en-AU" sz="2400" dirty="0"/>
              <a:t>O people of the earth! </a:t>
            </a:r>
            <a:r>
              <a:rPr lang="en-AU" sz="2400" i="1" dirty="0"/>
              <a:t>The first Glad-Tidings </a:t>
            </a:r>
            <a:r>
              <a:rPr lang="en-AU" sz="2400" dirty="0"/>
              <a:t>which the Mother Book hath, in this Most Great Revelation, imparted unto all the peoples of the world is that the law of holy war hath been blotted out from the Book…</a:t>
            </a:r>
          </a:p>
          <a:p>
            <a:pPr marL="0" indent="0" algn="r">
              <a:buNone/>
            </a:pPr>
            <a:r>
              <a:rPr lang="en-AU" sz="2400" dirty="0" err="1"/>
              <a:t>Bahá’u’lláh</a:t>
            </a:r>
            <a:r>
              <a:rPr lang="en-AU" sz="2400" dirty="0"/>
              <a:t> </a:t>
            </a:r>
          </a:p>
          <a:p>
            <a:pPr marL="0" indent="0" algn="r">
              <a:buNone/>
            </a:pPr>
            <a:r>
              <a:rPr lang="en-AU" sz="2400" dirty="0" err="1"/>
              <a:t>Bisharat</a:t>
            </a:r>
            <a:r>
              <a:rPr lang="en-AU" sz="2400" dirty="0"/>
              <a:t> (Glad-Tidings)</a:t>
            </a:r>
          </a:p>
        </p:txBody>
      </p:sp>
      <p:pic>
        <p:nvPicPr>
          <p:cNvPr id="5" name="Picture 4">
            <a:extLst>
              <a:ext uri="{FF2B5EF4-FFF2-40B4-BE49-F238E27FC236}">
                <a16:creationId xmlns:a16="http://schemas.microsoft.com/office/drawing/2014/main" xmlns="" id="{4BDF9F73-D650-44B3-84FB-7ED05EB46D82}"/>
              </a:ext>
            </a:extLst>
          </p:cNvPr>
          <p:cNvPicPr>
            <a:picLocks noChangeAspect="1"/>
          </p:cNvPicPr>
          <p:nvPr/>
        </p:nvPicPr>
        <p:blipFill>
          <a:blip r:embed="rId2"/>
          <a:stretch>
            <a:fillRect/>
          </a:stretch>
        </p:blipFill>
        <p:spPr>
          <a:xfrm>
            <a:off x="2901624" y="3946029"/>
            <a:ext cx="3720315" cy="2476335"/>
          </a:xfrm>
          <a:prstGeom prst="rect">
            <a:avLst/>
          </a:prstGeom>
        </p:spPr>
      </p:pic>
    </p:spTree>
    <p:extLst>
      <p:ext uri="{BB962C8B-B14F-4D97-AF65-F5344CB8AC3E}">
        <p14:creationId xmlns:p14="http://schemas.microsoft.com/office/powerpoint/2010/main" val="1937989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881314-25EF-4A42-85DF-603D1BD1B8F2}"/>
              </a:ext>
            </a:extLst>
          </p:cNvPr>
          <p:cNvSpPr>
            <a:spLocks noGrp="1"/>
          </p:cNvSpPr>
          <p:nvPr>
            <p:ph type="title"/>
          </p:nvPr>
        </p:nvSpPr>
        <p:spPr/>
        <p:txBody>
          <a:bodyPr/>
          <a:lstStyle/>
          <a:p>
            <a:r>
              <a:rPr lang="en-AU" b="1" dirty="0" err="1"/>
              <a:t>Bahá’í</a:t>
            </a:r>
            <a:r>
              <a:rPr lang="en-AU" b="1" dirty="0"/>
              <a:t> perspectives</a:t>
            </a:r>
            <a:r>
              <a:rPr lang="en-AU" dirty="0"/>
              <a:t/>
            </a:r>
            <a:br>
              <a:rPr lang="en-AU" dirty="0"/>
            </a:br>
            <a:r>
              <a:rPr lang="en-AU" dirty="0">
                <a:solidFill>
                  <a:srgbClr val="00B0F0"/>
                </a:solidFill>
              </a:rPr>
              <a:t>3. Dispelling misunderstanding</a:t>
            </a:r>
            <a:endParaRPr lang="en-AU" dirty="0"/>
          </a:p>
        </p:txBody>
      </p:sp>
      <p:sp>
        <p:nvSpPr>
          <p:cNvPr id="3" name="Content Placeholder 2">
            <a:extLst>
              <a:ext uri="{FF2B5EF4-FFF2-40B4-BE49-F238E27FC236}">
                <a16:creationId xmlns:a16="http://schemas.microsoft.com/office/drawing/2014/main" xmlns="" id="{6E271C8A-56FB-416A-9E93-CE8DA2389D6C}"/>
              </a:ext>
            </a:extLst>
          </p:cNvPr>
          <p:cNvSpPr>
            <a:spLocks noGrp="1"/>
          </p:cNvSpPr>
          <p:nvPr>
            <p:ph idx="1"/>
          </p:nvPr>
        </p:nvSpPr>
        <p:spPr>
          <a:xfrm>
            <a:off x="5607170" y="1905000"/>
            <a:ext cx="5901154" cy="5116902"/>
          </a:xfrm>
        </p:spPr>
        <p:txBody>
          <a:bodyPr>
            <a:normAutofit fontScale="92500" lnSpcReduction="10000"/>
          </a:bodyPr>
          <a:lstStyle/>
          <a:p>
            <a:pPr marL="0" indent="0">
              <a:buNone/>
            </a:pPr>
            <a:r>
              <a:rPr lang="en-AU" sz="2400" dirty="0">
                <a:solidFill>
                  <a:schemeClr val="tx1"/>
                </a:solidFill>
              </a:rPr>
              <a:t>There is so much misunderstanding about Islam in the West in general that you have to dispel. Your task is rather difficult and requires a good deal of erudition. Your chief task is to acquaint the friends with the pure teachings of the Prophet as recorded in the Qur'an, and then to point out how these teachings have, throughout succeeding ages, influenced nay guided the course of human development. In other words you have to show the position and significance of Islam in the history of civilization.</a:t>
            </a:r>
          </a:p>
          <a:p>
            <a:pPr marL="0" indent="0" algn="r">
              <a:buNone/>
            </a:pPr>
            <a:r>
              <a:rPr lang="en-AU" sz="2400" dirty="0" err="1">
                <a:solidFill>
                  <a:schemeClr val="tx1"/>
                </a:solidFill>
              </a:rPr>
              <a:t>Shoghi</a:t>
            </a:r>
            <a:r>
              <a:rPr lang="en-AU" sz="2400" dirty="0">
                <a:solidFill>
                  <a:schemeClr val="tx1"/>
                </a:solidFill>
              </a:rPr>
              <a:t> Effend</a:t>
            </a:r>
            <a:r>
              <a:rPr lang="en-AU" dirty="0"/>
              <a:t>i </a:t>
            </a:r>
          </a:p>
          <a:p>
            <a:pPr marL="0" indent="0" algn="r">
              <a:buNone/>
            </a:pPr>
            <a:r>
              <a:rPr lang="en-AU" dirty="0"/>
              <a:t>quoted in </a:t>
            </a:r>
            <a:r>
              <a:rPr lang="en-AU" i="1" dirty="0"/>
              <a:t>Lights of Guidance</a:t>
            </a:r>
            <a:endParaRPr lang="en-AU" dirty="0"/>
          </a:p>
        </p:txBody>
      </p:sp>
      <p:pic>
        <p:nvPicPr>
          <p:cNvPr id="5" name="Picture 4">
            <a:extLst>
              <a:ext uri="{FF2B5EF4-FFF2-40B4-BE49-F238E27FC236}">
                <a16:creationId xmlns:a16="http://schemas.microsoft.com/office/drawing/2014/main" xmlns="" id="{0346F725-3240-41E8-B322-50A057C573F0}"/>
              </a:ext>
            </a:extLst>
          </p:cNvPr>
          <p:cNvPicPr>
            <a:picLocks noChangeAspect="1"/>
          </p:cNvPicPr>
          <p:nvPr/>
        </p:nvPicPr>
        <p:blipFill rotWithShape="1">
          <a:blip r:embed="rId2"/>
          <a:srcRect l="46818" b="9101"/>
          <a:stretch/>
        </p:blipFill>
        <p:spPr>
          <a:xfrm>
            <a:off x="2589213" y="1905000"/>
            <a:ext cx="2721352" cy="3837360"/>
          </a:xfrm>
          <a:prstGeom prst="rect">
            <a:avLst/>
          </a:prstGeom>
        </p:spPr>
      </p:pic>
      <p:sp>
        <p:nvSpPr>
          <p:cNvPr id="6" name="TextBox 5">
            <a:extLst>
              <a:ext uri="{FF2B5EF4-FFF2-40B4-BE49-F238E27FC236}">
                <a16:creationId xmlns:a16="http://schemas.microsoft.com/office/drawing/2014/main" xmlns="" id="{2CA639D8-8FFA-4FF1-9648-002F4B9B5BA0}"/>
              </a:ext>
            </a:extLst>
          </p:cNvPr>
          <p:cNvSpPr txBox="1"/>
          <p:nvPr/>
        </p:nvSpPr>
        <p:spPr>
          <a:xfrm>
            <a:off x="2540061" y="5784889"/>
            <a:ext cx="2921172" cy="707886"/>
          </a:xfrm>
          <a:prstGeom prst="rect">
            <a:avLst/>
          </a:prstGeom>
          <a:noFill/>
        </p:spPr>
        <p:txBody>
          <a:bodyPr wrap="square" rtlCol="0">
            <a:spAutoFit/>
          </a:bodyPr>
          <a:lstStyle/>
          <a:p>
            <a:r>
              <a:rPr lang="en-US" sz="1000" dirty="0"/>
              <a:t>‘</a:t>
            </a:r>
            <a:r>
              <a:rPr lang="en-US" sz="1000" dirty="0" err="1"/>
              <a:t>Abdu’l-Bahá</a:t>
            </a:r>
            <a:r>
              <a:rPr lang="en-US" sz="1000" dirty="0"/>
              <a:t> in a mosque's courtyard in </a:t>
            </a:r>
            <a:r>
              <a:rPr lang="en-US" sz="1000" dirty="0" err="1"/>
              <a:t>Woking</a:t>
            </a:r>
            <a:r>
              <a:rPr lang="en-US" sz="1000" dirty="0"/>
              <a:t>, England, January 1913</a:t>
            </a:r>
          </a:p>
          <a:p>
            <a:r>
              <a:rPr lang="en-AU" sz="1000" dirty="0"/>
              <a:t>Baha’i Media Bank Copyright © </a:t>
            </a:r>
            <a:r>
              <a:rPr lang="en-AU" sz="1000" dirty="0" err="1"/>
              <a:t>Bahá'í</a:t>
            </a:r>
            <a:r>
              <a:rPr lang="en-AU" sz="1000" dirty="0"/>
              <a:t> International Community</a:t>
            </a:r>
          </a:p>
        </p:txBody>
      </p:sp>
    </p:spTree>
    <p:extLst>
      <p:ext uri="{BB962C8B-B14F-4D97-AF65-F5344CB8AC3E}">
        <p14:creationId xmlns:p14="http://schemas.microsoft.com/office/powerpoint/2010/main" val="3115013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EBF119-891F-4EA4-BBB0-B3C8C55E3C70}"/>
              </a:ext>
            </a:extLst>
          </p:cNvPr>
          <p:cNvSpPr>
            <a:spLocks noGrp="1"/>
          </p:cNvSpPr>
          <p:nvPr>
            <p:ph type="title"/>
          </p:nvPr>
        </p:nvSpPr>
        <p:spPr/>
        <p:txBody>
          <a:bodyPr/>
          <a:lstStyle/>
          <a:p>
            <a:r>
              <a:rPr lang="en-AU" b="1" dirty="0">
                <a:solidFill>
                  <a:schemeClr val="accent2"/>
                </a:solidFill>
              </a:rPr>
              <a:t>Muhammad and the Soldier</a:t>
            </a:r>
          </a:p>
        </p:txBody>
      </p:sp>
      <p:sp>
        <p:nvSpPr>
          <p:cNvPr id="3" name="Content Placeholder 2">
            <a:extLst>
              <a:ext uri="{FF2B5EF4-FFF2-40B4-BE49-F238E27FC236}">
                <a16:creationId xmlns:a16="http://schemas.microsoft.com/office/drawing/2014/main" xmlns="" id="{06B21613-DE22-4E63-85D4-DC3EDFD5A081}"/>
              </a:ext>
            </a:extLst>
          </p:cNvPr>
          <p:cNvSpPr>
            <a:spLocks noGrp="1"/>
          </p:cNvSpPr>
          <p:nvPr>
            <p:ph idx="1"/>
          </p:nvPr>
        </p:nvSpPr>
        <p:spPr>
          <a:xfrm>
            <a:off x="2671413" y="1264555"/>
            <a:ext cx="6777578" cy="4636316"/>
          </a:xfrm>
        </p:spPr>
        <p:txBody>
          <a:bodyPr>
            <a:normAutofit fontScale="92500"/>
          </a:bodyPr>
          <a:lstStyle/>
          <a:p>
            <a:pPr marL="0" indent="0">
              <a:buNone/>
            </a:pPr>
            <a:r>
              <a:rPr lang="en-AU" sz="2000" dirty="0">
                <a:solidFill>
                  <a:schemeClr val="tx1"/>
                </a:solidFill>
              </a:rPr>
              <a:t>It is said that Muhammad once awoke to find a soldier armed with a sword standing above Him, intending to take His life. The angry man asked, “Who is there now to save Thee?” Muhammad replied that God would save Him. The soldier became afraid and dropped the sword, which Muhammad picked up. He then asked the soldier who would save him. The man did not follow God’s teaching and realised that he was alone, with no one to come to his aid. Muhammad did not harm the soldier but handed the sword back to him, telling him to learn to show forth mercy. The man was changed by this experience and devoted himself to Muhammad and His teachings.</a:t>
            </a:r>
          </a:p>
          <a:p>
            <a:pPr marL="0" indent="0" algn="r">
              <a:buNone/>
            </a:pPr>
            <a:r>
              <a:rPr lang="en-AU" dirty="0"/>
              <a:t>The </a:t>
            </a:r>
            <a:r>
              <a:rPr lang="en-AU" dirty="0" err="1"/>
              <a:t>Ruhi</a:t>
            </a:r>
            <a:r>
              <a:rPr lang="en-AU" dirty="0"/>
              <a:t> Foundation, </a:t>
            </a:r>
          </a:p>
          <a:p>
            <a:pPr marL="0" indent="0" algn="r">
              <a:buNone/>
            </a:pPr>
            <a:r>
              <a:rPr lang="en-AU" i="1" dirty="0"/>
              <a:t>Teaching Children’s Classes Grade 3</a:t>
            </a:r>
            <a:r>
              <a:rPr lang="en-AU" dirty="0"/>
              <a:t>.</a:t>
            </a:r>
          </a:p>
        </p:txBody>
      </p:sp>
      <p:pic>
        <p:nvPicPr>
          <p:cNvPr id="5" name="Picture 4">
            <a:extLst>
              <a:ext uri="{FF2B5EF4-FFF2-40B4-BE49-F238E27FC236}">
                <a16:creationId xmlns:a16="http://schemas.microsoft.com/office/drawing/2014/main" xmlns="" id="{F173BFC1-3001-4B90-BD88-60BD188E48A7}"/>
              </a:ext>
            </a:extLst>
          </p:cNvPr>
          <p:cNvPicPr>
            <a:picLocks noChangeAspect="1"/>
          </p:cNvPicPr>
          <p:nvPr/>
        </p:nvPicPr>
        <p:blipFill>
          <a:blip r:embed="rId2"/>
          <a:stretch>
            <a:fillRect/>
          </a:stretch>
        </p:blipFill>
        <p:spPr>
          <a:xfrm>
            <a:off x="2671413" y="5189668"/>
            <a:ext cx="2285184" cy="1314917"/>
          </a:xfrm>
          <a:prstGeom prst="rect">
            <a:avLst/>
          </a:prstGeom>
        </p:spPr>
      </p:pic>
    </p:spTree>
    <p:extLst>
      <p:ext uri="{BB962C8B-B14F-4D97-AF65-F5344CB8AC3E}">
        <p14:creationId xmlns:p14="http://schemas.microsoft.com/office/powerpoint/2010/main" val="2855648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85A29B1-DAEA-422C-8781-4F48646D21FA}"/>
              </a:ext>
            </a:extLst>
          </p:cNvPr>
          <p:cNvSpPr>
            <a:spLocks noGrp="1"/>
          </p:cNvSpPr>
          <p:nvPr>
            <p:ph idx="1"/>
          </p:nvPr>
        </p:nvSpPr>
        <p:spPr>
          <a:xfrm>
            <a:off x="2589212" y="2133600"/>
            <a:ext cx="5187382" cy="3777622"/>
          </a:xfrm>
        </p:spPr>
        <p:txBody>
          <a:bodyPr>
            <a:normAutofit/>
          </a:bodyPr>
          <a:lstStyle/>
          <a:p>
            <a:endParaRPr lang="en-AU" dirty="0">
              <a:hlinkClick r:id="rId2"/>
            </a:endParaRPr>
          </a:p>
          <a:p>
            <a:pPr marL="0" indent="0">
              <a:buNone/>
            </a:pPr>
            <a:r>
              <a:rPr lang="en-AU" b="1" dirty="0"/>
              <a:t>The Attraction of Islam</a:t>
            </a:r>
            <a:endParaRPr lang="en-AU" dirty="0"/>
          </a:p>
          <a:p>
            <a:pPr marL="0" indent="0">
              <a:buNone/>
            </a:pPr>
            <a:r>
              <a:rPr lang="en-AU" dirty="0"/>
              <a:t>This PowerPoint presentation </a:t>
            </a:r>
            <a:r>
              <a:rPr lang="en-AU" dirty="0" smtClean="0"/>
              <a:t>submitted </a:t>
            </a:r>
            <a:r>
              <a:rPr lang="en-AU" dirty="0"/>
              <a:t>on 24 August </a:t>
            </a:r>
            <a:r>
              <a:rPr lang="en-AU" dirty="0" smtClean="0"/>
              <a:t>2019 (and updated 18 September 2019) </a:t>
            </a:r>
            <a:r>
              <a:rPr lang="en-AU" dirty="0"/>
              <a:t>by Colin Dibdin as part of the course “Introduction to Islam 2019” offered by the Wilmette Institute [</a:t>
            </a:r>
            <a:r>
              <a:rPr lang="en-AU" u="sng" dirty="0">
                <a:hlinkClick r:id="rId3"/>
              </a:rPr>
              <a:t>https://courses.wilmetteinstitute.org/</a:t>
            </a:r>
            <a:r>
              <a:rPr lang="en-AU" dirty="0"/>
              <a:t>]. </a:t>
            </a:r>
          </a:p>
          <a:p>
            <a:pPr marL="0" indent="0">
              <a:buNone/>
            </a:pPr>
            <a:r>
              <a:rPr lang="en-AU" dirty="0"/>
              <a:t>Based on the essay “Perspectives on the Expansion of Islam” by Colin Dibdin [</a:t>
            </a:r>
            <a:r>
              <a:rPr lang="en-AU" dirty="0">
                <a:hlinkClick r:id="rId2"/>
              </a:rPr>
              <a:t>colin.dibdin@gmail.com</a:t>
            </a:r>
            <a:r>
              <a:rPr lang="en-AU" dirty="0"/>
              <a:t>]</a:t>
            </a:r>
          </a:p>
          <a:p>
            <a:endParaRPr lang="en-AU" dirty="0"/>
          </a:p>
        </p:txBody>
      </p:sp>
    </p:spTree>
    <p:extLst>
      <p:ext uri="{BB962C8B-B14F-4D97-AF65-F5344CB8AC3E}">
        <p14:creationId xmlns:p14="http://schemas.microsoft.com/office/powerpoint/2010/main" val="2650574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B78957-6CAA-4A30-9B67-B3CD874FDFED}"/>
              </a:ext>
            </a:extLst>
          </p:cNvPr>
          <p:cNvSpPr>
            <a:spLocks noGrp="1"/>
          </p:cNvSpPr>
          <p:nvPr>
            <p:ph type="title"/>
          </p:nvPr>
        </p:nvSpPr>
        <p:spPr/>
        <p:txBody>
          <a:bodyPr/>
          <a:lstStyle/>
          <a:p>
            <a:r>
              <a:rPr lang="en-AU" b="1" dirty="0"/>
              <a:t>The Qur’an</a:t>
            </a:r>
          </a:p>
        </p:txBody>
      </p:sp>
      <p:sp>
        <p:nvSpPr>
          <p:cNvPr id="3" name="Content Placeholder 2">
            <a:extLst>
              <a:ext uri="{FF2B5EF4-FFF2-40B4-BE49-F238E27FC236}">
                <a16:creationId xmlns:a16="http://schemas.microsoft.com/office/drawing/2014/main" xmlns="" id="{DE4A8C87-ED4F-44DC-AA2D-CF901ED174EC}"/>
              </a:ext>
            </a:extLst>
          </p:cNvPr>
          <p:cNvSpPr>
            <a:spLocks noGrp="1"/>
          </p:cNvSpPr>
          <p:nvPr>
            <p:ph idx="1"/>
          </p:nvPr>
        </p:nvSpPr>
        <p:spPr>
          <a:xfrm>
            <a:off x="2592925" y="1420218"/>
            <a:ext cx="7006150" cy="4813672"/>
          </a:xfrm>
        </p:spPr>
        <p:txBody>
          <a:bodyPr>
            <a:normAutofit lnSpcReduction="10000"/>
          </a:bodyPr>
          <a:lstStyle/>
          <a:p>
            <a:r>
              <a:rPr lang="en-AU" sz="2800" dirty="0">
                <a:solidFill>
                  <a:schemeClr val="tx1"/>
                </a:solidFill>
              </a:rPr>
              <a:t>When carefully and impartially compared, the Qur’an marks a definite advancement on the Gospel, from </a:t>
            </a:r>
            <a:r>
              <a:rPr lang="en-US" sz="2800" dirty="0">
                <a:solidFill>
                  <a:schemeClr val="tx1"/>
                </a:solidFill>
              </a:rPr>
              <a:t>the standpoint of spiritual and humanitarian progress.</a:t>
            </a:r>
          </a:p>
          <a:p>
            <a:pPr marL="0" indent="0" algn="r">
              <a:buNone/>
            </a:pPr>
            <a:r>
              <a:rPr lang="en-AU" b="1" dirty="0" err="1">
                <a:solidFill>
                  <a:schemeClr val="accent1"/>
                </a:solidFill>
              </a:rPr>
              <a:t>Shoghi</a:t>
            </a:r>
            <a:r>
              <a:rPr lang="en-AU" b="1" dirty="0">
                <a:solidFill>
                  <a:schemeClr val="accent1"/>
                </a:solidFill>
              </a:rPr>
              <a:t> Effendi</a:t>
            </a:r>
          </a:p>
          <a:p>
            <a:pPr marL="0" indent="0" algn="r">
              <a:buNone/>
            </a:pPr>
            <a:endParaRPr lang="en-AU" dirty="0">
              <a:solidFill>
                <a:schemeClr val="accent1"/>
              </a:solidFill>
            </a:endParaRPr>
          </a:p>
          <a:p>
            <a:pPr marL="0" indent="0" algn="r">
              <a:buNone/>
            </a:pPr>
            <a:endParaRPr lang="en-AU" dirty="0"/>
          </a:p>
          <a:p>
            <a:pPr marL="0" indent="0" algn="r">
              <a:buNone/>
            </a:pPr>
            <a:endParaRPr lang="en-AU" dirty="0"/>
          </a:p>
          <a:p>
            <a:pPr marL="0" indent="0">
              <a:buNone/>
            </a:pPr>
            <a:endParaRPr lang="en-US" sz="1000" dirty="0"/>
          </a:p>
          <a:p>
            <a:pPr marL="0" indent="0">
              <a:buNone/>
            </a:pPr>
            <a:endParaRPr lang="en-US" sz="1000" dirty="0"/>
          </a:p>
          <a:p>
            <a:pPr marL="0" indent="0">
              <a:buNone/>
            </a:pPr>
            <a:endParaRPr lang="en-US" sz="1000" dirty="0"/>
          </a:p>
          <a:p>
            <a:pPr marL="0" indent="0" algn="r">
              <a:buNone/>
            </a:pPr>
            <a:r>
              <a:rPr lang="en-US" sz="1000" dirty="0"/>
              <a:t>(From a letter written on behalf of </a:t>
            </a:r>
            <a:r>
              <a:rPr lang="en-US" sz="1000" dirty="0" err="1"/>
              <a:t>Shoghi</a:t>
            </a:r>
            <a:r>
              <a:rPr lang="en-US" sz="1000" dirty="0"/>
              <a:t> Effendi to an individual believer, April 27, 1936) quoted in </a:t>
            </a:r>
            <a:r>
              <a:rPr lang="en-AU" sz="1000" dirty="0">
                <a:hlinkClick r:id="rId2"/>
              </a:rPr>
              <a:t>http://bahai-library.com/hornby_lights_guidance_2.html&amp;chapter=4#n1664</a:t>
            </a:r>
            <a:endParaRPr lang="en-AU" sz="1000" dirty="0"/>
          </a:p>
        </p:txBody>
      </p:sp>
      <p:pic>
        <p:nvPicPr>
          <p:cNvPr id="11" name="Picture 10">
            <a:extLst>
              <a:ext uri="{FF2B5EF4-FFF2-40B4-BE49-F238E27FC236}">
                <a16:creationId xmlns:a16="http://schemas.microsoft.com/office/drawing/2014/main" xmlns="" id="{F07DFB1F-BA3F-49C6-8847-EB977778D169}"/>
              </a:ext>
            </a:extLst>
          </p:cNvPr>
          <p:cNvPicPr>
            <a:picLocks noChangeAspect="1"/>
          </p:cNvPicPr>
          <p:nvPr/>
        </p:nvPicPr>
        <p:blipFill>
          <a:blip r:embed="rId3"/>
          <a:stretch>
            <a:fillRect/>
          </a:stretch>
        </p:blipFill>
        <p:spPr>
          <a:xfrm>
            <a:off x="3889979" y="3588589"/>
            <a:ext cx="3456851" cy="2081288"/>
          </a:xfrm>
          <a:prstGeom prst="rect">
            <a:avLst/>
          </a:prstGeom>
        </p:spPr>
      </p:pic>
    </p:spTree>
    <p:extLst>
      <p:ext uri="{BB962C8B-B14F-4D97-AF65-F5344CB8AC3E}">
        <p14:creationId xmlns:p14="http://schemas.microsoft.com/office/powerpoint/2010/main" val="927895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E1F59B-5E64-4A76-847F-B03B46B56383}"/>
              </a:ext>
            </a:extLst>
          </p:cNvPr>
          <p:cNvSpPr>
            <a:spLocks noGrp="1"/>
          </p:cNvSpPr>
          <p:nvPr>
            <p:ph type="title"/>
          </p:nvPr>
        </p:nvSpPr>
        <p:spPr/>
        <p:txBody>
          <a:bodyPr/>
          <a:lstStyle/>
          <a:p>
            <a:r>
              <a:rPr lang="en-AU" b="1" dirty="0"/>
              <a:t>Arab Conquests and the Spread of Islam</a:t>
            </a:r>
          </a:p>
        </p:txBody>
      </p:sp>
      <p:sp>
        <p:nvSpPr>
          <p:cNvPr id="3" name="Content Placeholder 2">
            <a:extLst>
              <a:ext uri="{FF2B5EF4-FFF2-40B4-BE49-F238E27FC236}">
                <a16:creationId xmlns:a16="http://schemas.microsoft.com/office/drawing/2014/main" xmlns="" id="{A073D6E4-3DFD-4229-9A9A-A4A6882550CE}"/>
              </a:ext>
            </a:extLst>
          </p:cNvPr>
          <p:cNvSpPr>
            <a:spLocks noGrp="1"/>
          </p:cNvSpPr>
          <p:nvPr>
            <p:ph idx="1"/>
          </p:nvPr>
        </p:nvSpPr>
        <p:spPr>
          <a:xfrm>
            <a:off x="2592925" y="1905000"/>
            <a:ext cx="8915400" cy="3777622"/>
          </a:xfrm>
        </p:spPr>
        <p:txBody>
          <a:bodyPr/>
          <a:lstStyle/>
          <a:p>
            <a:r>
              <a:rPr lang="en-AU" sz="2400" dirty="0">
                <a:solidFill>
                  <a:schemeClr val="tx1"/>
                </a:solidFill>
              </a:rPr>
              <a:t>Under the caliphs, the community of Medina, where the Prophet had held sway, grew in barely a century into a vast empire, and Islam became a world religion</a:t>
            </a:r>
          </a:p>
          <a:p>
            <a:pPr marL="0" indent="0" algn="r">
              <a:buNone/>
            </a:pPr>
            <a:r>
              <a:rPr lang="en-AU" dirty="0"/>
              <a:t>Bernard Lewis</a:t>
            </a:r>
          </a:p>
          <a:p>
            <a:pPr marL="0" indent="0" algn="r">
              <a:buNone/>
            </a:pPr>
            <a:r>
              <a:rPr lang="en-AU" dirty="0"/>
              <a:t> </a:t>
            </a:r>
            <a:r>
              <a:rPr lang="en-AU" i="1" dirty="0"/>
              <a:t>The Crisis of Islam</a:t>
            </a:r>
            <a:r>
              <a:rPr lang="en-AU" dirty="0"/>
              <a:t>:</a:t>
            </a:r>
          </a:p>
          <a:p>
            <a:pPr marL="0" indent="0">
              <a:buNone/>
            </a:pPr>
            <a:endParaRPr lang="en-AU" dirty="0"/>
          </a:p>
        </p:txBody>
      </p:sp>
      <p:pic>
        <p:nvPicPr>
          <p:cNvPr id="5" name="Picture 4">
            <a:extLst>
              <a:ext uri="{FF2B5EF4-FFF2-40B4-BE49-F238E27FC236}">
                <a16:creationId xmlns:a16="http://schemas.microsoft.com/office/drawing/2014/main" xmlns="" id="{EA4E0DC4-AE96-4ABE-8FBC-F3346B987941}"/>
              </a:ext>
            </a:extLst>
          </p:cNvPr>
          <p:cNvPicPr>
            <a:picLocks noChangeAspect="1"/>
          </p:cNvPicPr>
          <p:nvPr/>
        </p:nvPicPr>
        <p:blipFill>
          <a:blip r:embed="rId2"/>
          <a:stretch>
            <a:fillRect/>
          </a:stretch>
        </p:blipFill>
        <p:spPr>
          <a:xfrm>
            <a:off x="3554083" y="3217572"/>
            <a:ext cx="5620468" cy="3016318"/>
          </a:xfrm>
          <a:prstGeom prst="rect">
            <a:avLst/>
          </a:prstGeom>
        </p:spPr>
      </p:pic>
    </p:spTree>
    <p:extLst>
      <p:ext uri="{BB962C8B-B14F-4D97-AF65-F5344CB8AC3E}">
        <p14:creationId xmlns:p14="http://schemas.microsoft.com/office/powerpoint/2010/main" val="1389331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65DEC5-5DA9-48F5-9521-3AB594B71A3A}"/>
              </a:ext>
            </a:extLst>
          </p:cNvPr>
          <p:cNvSpPr>
            <a:spLocks noGrp="1"/>
          </p:cNvSpPr>
          <p:nvPr>
            <p:ph type="title"/>
          </p:nvPr>
        </p:nvSpPr>
        <p:spPr>
          <a:xfrm>
            <a:off x="2592925" y="593738"/>
            <a:ext cx="8911687" cy="872753"/>
          </a:xfrm>
        </p:spPr>
        <p:txBody>
          <a:bodyPr/>
          <a:lstStyle/>
          <a:p>
            <a:r>
              <a:rPr lang="en-AU" dirty="0"/>
              <a:t>AN HISTORICAL QUESTION</a:t>
            </a:r>
          </a:p>
        </p:txBody>
      </p:sp>
      <p:sp>
        <p:nvSpPr>
          <p:cNvPr id="3" name="Content Placeholder 2">
            <a:extLst>
              <a:ext uri="{FF2B5EF4-FFF2-40B4-BE49-F238E27FC236}">
                <a16:creationId xmlns:a16="http://schemas.microsoft.com/office/drawing/2014/main" xmlns="" id="{74EC524A-9870-4457-88E0-7A353F066962}"/>
              </a:ext>
            </a:extLst>
          </p:cNvPr>
          <p:cNvSpPr>
            <a:spLocks noGrp="1"/>
          </p:cNvSpPr>
          <p:nvPr>
            <p:ph idx="1"/>
          </p:nvPr>
        </p:nvSpPr>
        <p:spPr>
          <a:xfrm>
            <a:off x="3020533" y="1540189"/>
            <a:ext cx="8915400" cy="3777622"/>
          </a:xfrm>
        </p:spPr>
        <p:txBody>
          <a:bodyPr/>
          <a:lstStyle/>
          <a:p>
            <a:r>
              <a:rPr lang="en-AU" sz="3200" b="1" dirty="0"/>
              <a:t>Was Islam spread by the sword?</a:t>
            </a:r>
          </a:p>
          <a:p>
            <a:endParaRPr lang="en-AU" dirty="0"/>
          </a:p>
          <a:p>
            <a:endParaRPr lang="en-AU" dirty="0"/>
          </a:p>
        </p:txBody>
      </p:sp>
      <p:pic>
        <p:nvPicPr>
          <p:cNvPr id="5" name="Picture 4">
            <a:extLst>
              <a:ext uri="{FF2B5EF4-FFF2-40B4-BE49-F238E27FC236}">
                <a16:creationId xmlns:a16="http://schemas.microsoft.com/office/drawing/2014/main" xmlns="" id="{3BE7E3A5-3866-41EC-8C0F-EE18E8AB3952}"/>
              </a:ext>
            </a:extLst>
          </p:cNvPr>
          <p:cNvPicPr>
            <a:picLocks noChangeAspect="1"/>
          </p:cNvPicPr>
          <p:nvPr/>
        </p:nvPicPr>
        <p:blipFill>
          <a:blip r:embed="rId2"/>
          <a:stretch>
            <a:fillRect/>
          </a:stretch>
        </p:blipFill>
        <p:spPr>
          <a:xfrm>
            <a:off x="3020533" y="2208784"/>
            <a:ext cx="6487991" cy="4300550"/>
          </a:xfrm>
          <a:prstGeom prst="rect">
            <a:avLst/>
          </a:prstGeom>
        </p:spPr>
      </p:pic>
    </p:spTree>
    <p:extLst>
      <p:ext uri="{BB962C8B-B14F-4D97-AF65-F5344CB8AC3E}">
        <p14:creationId xmlns:p14="http://schemas.microsoft.com/office/powerpoint/2010/main" val="2031933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1FCF10-59FE-4F76-82C2-2955F6A82F4B}"/>
              </a:ext>
            </a:extLst>
          </p:cNvPr>
          <p:cNvSpPr>
            <a:spLocks noGrp="1"/>
          </p:cNvSpPr>
          <p:nvPr>
            <p:ph type="title"/>
          </p:nvPr>
        </p:nvSpPr>
        <p:spPr/>
        <p:txBody>
          <a:bodyPr>
            <a:normAutofit/>
          </a:bodyPr>
          <a:lstStyle/>
          <a:p>
            <a:r>
              <a:rPr lang="en-AU" b="1" dirty="0" smtClean="0"/>
              <a:t>The History </a:t>
            </a:r>
            <a:r>
              <a:rPr lang="en-AU" b="1" dirty="0"/>
              <a:t>of Islam</a:t>
            </a:r>
          </a:p>
        </p:txBody>
      </p:sp>
      <p:sp>
        <p:nvSpPr>
          <p:cNvPr id="3" name="Content Placeholder 2">
            <a:extLst>
              <a:ext uri="{FF2B5EF4-FFF2-40B4-BE49-F238E27FC236}">
                <a16:creationId xmlns:a16="http://schemas.microsoft.com/office/drawing/2014/main" xmlns="" id="{79680EBC-4ECF-49AD-9CB1-B4878794AEB4}"/>
              </a:ext>
            </a:extLst>
          </p:cNvPr>
          <p:cNvSpPr>
            <a:spLocks noGrp="1"/>
          </p:cNvSpPr>
          <p:nvPr>
            <p:ph idx="1"/>
          </p:nvPr>
        </p:nvSpPr>
        <p:spPr>
          <a:xfrm>
            <a:off x="4088921" y="1663460"/>
            <a:ext cx="7419404" cy="4909867"/>
          </a:xfrm>
        </p:spPr>
        <p:txBody>
          <a:bodyPr>
            <a:normAutofit/>
          </a:bodyPr>
          <a:lstStyle/>
          <a:p>
            <a:r>
              <a:rPr lang="en-AU" sz="2400" dirty="0"/>
              <a:t>Some </a:t>
            </a:r>
            <a:r>
              <a:rPr lang="en-AU" sz="2400" b="1" dirty="0">
                <a:solidFill>
                  <a:srgbClr val="C00000"/>
                </a:solidFill>
              </a:rPr>
              <a:t>reference points </a:t>
            </a:r>
            <a:r>
              <a:rPr lang="en-AU" sz="2400" dirty="0"/>
              <a:t>for considering whether or not Islam was “spread by the sword”: </a:t>
            </a:r>
          </a:p>
          <a:p>
            <a:endParaRPr lang="en-AU" sz="2400" dirty="0"/>
          </a:p>
          <a:p>
            <a:pPr lvl="1"/>
            <a:r>
              <a:rPr lang="en-AU" sz="2400" dirty="0"/>
              <a:t>The teachings of </a:t>
            </a:r>
            <a:r>
              <a:rPr lang="en-AU" sz="2400" b="1" dirty="0">
                <a:solidFill>
                  <a:srgbClr val="C00000"/>
                </a:solidFill>
              </a:rPr>
              <a:t>the </a:t>
            </a:r>
            <a:r>
              <a:rPr lang="en-AU" sz="2400" b="1" dirty="0" err="1">
                <a:solidFill>
                  <a:srgbClr val="C00000"/>
                </a:solidFill>
              </a:rPr>
              <a:t>Qur’án</a:t>
            </a:r>
            <a:r>
              <a:rPr lang="en-AU" sz="2400" dirty="0"/>
              <a:t>; </a:t>
            </a:r>
          </a:p>
          <a:p>
            <a:pPr lvl="1"/>
            <a:r>
              <a:rPr lang="en-AU" sz="2400" dirty="0"/>
              <a:t>the example of </a:t>
            </a:r>
            <a:r>
              <a:rPr lang="en-AU" sz="2400" b="1" dirty="0">
                <a:solidFill>
                  <a:srgbClr val="C00000"/>
                </a:solidFill>
              </a:rPr>
              <a:t>the Prophet Muhammad</a:t>
            </a:r>
            <a:r>
              <a:rPr lang="en-AU" sz="2400" dirty="0"/>
              <a:t>; </a:t>
            </a:r>
          </a:p>
          <a:p>
            <a:pPr lvl="1"/>
            <a:r>
              <a:rPr lang="en-AU" sz="2400" dirty="0"/>
              <a:t>the </a:t>
            </a:r>
            <a:r>
              <a:rPr lang="en-AU" sz="2400" b="1" dirty="0">
                <a:solidFill>
                  <a:srgbClr val="C00000"/>
                </a:solidFill>
              </a:rPr>
              <a:t>historical records</a:t>
            </a:r>
            <a:r>
              <a:rPr lang="en-AU" sz="2400" dirty="0"/>
              <a:t>; and </a:t>
            </a:r>
          </a:p>
          <a:p>
            <a:pPr lvl="1"/>
            <a:r>
              <a:rPr lang="en-AU" sz="2400" b="1" dirty="0">
                <a:solidFill>
                  <a:srgbClr val="C00000"/>
                </a:solidFill>
              </a:rPr>
              <a:t>contemporary reports</a:t>
            </a:r>
            <a:r>
              <a:rPr lang="en-AU" sz="2400" dirty="0"/>
              <a:t>.</a:t>
            </a:r>
            <a:r>
              <a:rPr lang="en-AU" dirty="0"/>
              <a:t/>
            </a:r>
            <a:br>
              <a:rPr lang="en-AU" dirty="0"/>
            </a:br>
            <a:endParaRPr lang="en-AU" dirty="0"/>
          </a:p>
        </p:txBody>
      </p:sp>
      <p:pic>
        <p:nvPicPr>
          <p:cNvPr id="5" name="Picture 4">
            <a:extLst>
              <a:ext uri="{FF2B5EF4-FFF2-40B4-BE49-F238E27FC236}">
                <a16:creationId xmlns:a16="http://schemas.microsoft.com/office/drawing/2014/main" xmlns="" id="{B2B3E1E5-81F0-4C15-BDC9-2590F9E6F126}"/>
              </a:ext>
            </a:extLst>
          </p:cNvPr>
          <p:cNvPicPr>
            <a:picLocks noChangeAspect="1"/>
          </p:cNvPicPr>
          <p:nvPr/>
        </p:nvPicPr>
        <p:blipFill>
          <a:blip r:embed="rId2"/>
          <a:stretch>
            <a:fillRect/>
          </a:stretch>
        </p:blipFill>
        <p:spPr>
          <a:xfrm>
            <a:off x="2022248" y="2650393"/>
            <a:ext cx="2385060" cy="1588770"/>
          </a:xfrm>
          <a:prstGeom prst="rect">
            <a:avLst/>
          </a:prstGeom>
        </p:spPr>
      </p:pic>
    </p:spTree>
    <p:extLst>
      <p:ext uri="{BB962C8B-B14F-4D97-AF65-F5344CB8AC3E}">
        <p14:creationId xmlns:p14="http://schemas.microsoft.com/office/powerpoint/2010/main" val="121185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EFDE7C-BA29-460E-873E-28A0C33BC994}"/>
              </a:ext>
            </a:extLst>
          </p:cNvPr>
          <p:cNvSpPr>
            <a:spLocks noGrp="1"/>
          </p:cNvSpPr>
          <p:nvPr>
            <p:ph type="title"/>
          </p:nvPr>
        </p:nvSpPr>
        <p:spPr/>
        <p:txBody>
          <a:bodyPr>
            <a:normAutofit fontScale="90000"/>
          </a:bodyPr>
          <a:lstStyle/>
          <a:p>
            <a:r>
              <a:rPr lang="en-AU" b="1" dirty="0"/>
              <a:t>Teachings from the </a:t>
            </a:r>
            <a:r>
              <a:rPr lang="en-AU" b="1" dirty="0" err="1"/>
              <a:t>Qur’án</a:t>
            </a:r>
            <a:r>
              <a:rPr lang="en-AU" b="1" dirty="0"/>
              <a:t>:</a:t>
            </a:r>
            <a:br>
              <a:rPr lang="en-AU" b="1" dirty="0"/>
            </a:br>
            <a:r>
              <a:rPr lang="en-AU" b="1" dirty="0">
                <a:solidFill>
                  <a:srgbClr val="92D050"/>
                </a:solidFill>
              </a:rPr>
              <a:t>Religious Freedom</a:t>
            </a:r>
            <a:r>
              <a:rPr lang="en-AU" dirty="0"/>
              <a:t/>
            </a:r>
            <a:br>
              <a:rPr lang="en-AU" dirty="0"/>
            </a:br>
            <a:endParaRPr lang="en-AU" dirty="0"/>
          </a:p>
        </p:txBody>
      </p:sp>
      <p:sp>
        <p:nvSpPr>
          <p:cNvPr id="3" name="Content Placeholder 2">
            <a:extLst>
              <a:ext uri="{FF2B5EF4-FFF2-40B4-BE49-F238E27FC236}">
                <a16:creationId xmlns:a16="http://schemas.microsoft.com/office/drawing/2014/main" xmlns="" id="{A6B6DAF5-CD9F-4779-B6CF-F06286CFA309}"/>
              </a:ext>
            </a:extLst>
          </p:cNvPr>
          <p:cNvSpPr>
            <a:spLocks noGrp="1"/>
          </p:cNvSpPr>
          <p:nvPr>
            <p:ph idx="1"/>
          </p:nvPr>
        </p:nvSpPr>
        <p:spPr>
          <a:xfrm>
            <a:off x="2589212" y="2133601"/>
            <a:ext cx="8915400" cy="2149604"/>
          </a:xfrm>
        </p:spPr>
        <p:txBody>
          <a:bodyPr>
            <a:normAutofit/>
          </a:bodyPr>
          <a:lstStyle/>
          <a:p>
            <a:r>
              <a:rPr lang="en-AU" sz="2000" dirty="0">
                <a:solidFill>
                  <a:schemeClr val="tx1"/>
                </a:solidFill>
              </a:rPr>
              <a:t>…”the spread of Islam by force”, is a thing of which no trace can be found in the Holy </a:t>
            </a:r>
            <a:r>
              <a:rPr lang="en-AU" sz="2000" dirty="0" err="1">
                <a:solidFill>
                  <a:schemeClr val="tx1"/>
                </a:solidFill>
              </a:rPr>
              <a:t>Qur’án</a:t>
            </a:r>
            <a:r>
              <a:rPr lang="en-AU" sz="2000" dirty="0">
                <a:solidFill>
                  <a:schemeClr val="tx1"/>
                </a:solidFill>
              </a:rPr>
              <a:t>. On the other hand, the Holy Book lays down the opposite doctrine in clear words. “There is no compulsion in religion”, and the reason is added: “The right way is clearly distinct from error” </a:t>
            </a:r>
          </a:p>
          <a:p>
            <a:pPr marL="0" indent="0" algn="r">
              <a:buNone/>
            </a:pPr>
            <a:r>
              <a:rPr lang="en-AU" sz="2000" dirty="0">
                <a:solidFill>
                  <a:schemeClr val="tx1"/>
                </a:solidFill>
              </a:rPr>
              <a:t>Maulana Muhammad Ali, </a:t>
            </a:r>
            <a:r>
              <a:rPr lang="en-AU" sz="2000" i="1" dirty="0">
                <a:solidFill>
                  <a:schemeClr val="tx1"/>
                </a:solidFill>
              </a:rPr>
              <a:t>The Religion of Islam</a:t>
            </a:r>
            <a:r>
              <a:rPr lang="en-AU" sz="2000" dirty="0">
                <a:solidFill>
                  <a:schemeClr val="tx1"/>
                </a:solidFill>
              </a:rPr>
              <a:t> </a:t>
            </a:r>
          </a:p>
        </p:txBody>
      </p:sp>
      <p:pic>
        <p:nvPicPr>
          <p:cNvPr id="5" name="Picture 4">
            <a:extLst>
              <a:ext uri="{FF2B5EF4-FFF2-40B4-BE49-F238E27FC236}">
                <a16:creationId xmlns:a16="http://schemas.microsoft.com/office/drawing/2014/main" xmlns="" id="{A8BFB59E-EEE9-4A85-94C0-86CE89DE2BA0}"/>
              </a:ext>
            </a:extLst>
          </p:cNvPr>
          <p:cNvPicPr>
            <a:picLocks noChangeAspect="1"/>
          </p:cNvPicPr>
          <p:nvPr/>
        </p:nvPicPr>
        <p:blipFill>
          <a:blip r:embed="rId2"/>
          <a:stretch>
            <a:fillRect/>
          </a:stretch>
        </p:blipFill>
        <p:spPr>
          <a:xfrm>
            <a:off x="4393225" y="4283204"/>
            <a:ext cx="4050853" cy="2219279"/>
          </a:xfrm>
          <a:prstGeom prst="rect">
            <a:avLst/>
          </a:prstGeom>
        </p:spPr>
      </p:pic>
    </p:spTree>
    <p:extLst>
      <p:ext uri="{BB962C8B-B14F-4D97-AF65-F5344CB8AC3E}">
        <p14:creationId xmlns:p14="http://schemas.microsoft.com/office/powerpoint/2010/main" val="3728699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A0EB0F-A100-4847-A6BC-723075278074}"/>
              </a:ext>
            </a:extLst>
          </p:cNvPr>
          <p:cNvSpPr>
            <a:spLocks noGrp="1"/>
          </p:cNvSpPr>
          <p:nvPr>
            <p:ph type="title"/>
          </p:nvPr>
        </p:nvSpPr>
        <p:spPr/>
        <p:txBody>
          <a:bodyPr>
            <a:normAutofit/>
          </a:bodyPr>
          <a:lstStyle/>
          <a:p>
            <a:r>
              <a:rPr lang="en-AU" sz="3200" b="1" dirty="0"/>
              <a:t>Teachings from the </a:t>
            </a:r>
            <a:r>
              <a:rPr lang="en-AU" sz="3200" b="1" dirty="0" err="1"/>
              <a:t>Qur’án</a:t>
            </a:r>
            <a:r>
              <a:rPr lang="en-AU" sz="3200" b="1" dirty="0"/>
              <a:t>:</a:t>
            </a:r>
            <a:br>
              <a:rPr lang="en-AU" sz="3200" b="1" dirty="0"/>
            </a:br>
            <a:r>
              <a:rPr lang="en-AU" sz="3200" b="1" dirty="0">
                <a:solidFill>
                  <a:srgbClr val="92D050"/>
                </a:solidFill>
              </a:rPr>
              <a:t>Permission for War – Defensive reasons</a:t>
            </a:r>
            <a:endParaRPr lang="en-AU" sz="3200" dirty="0">
              <a:solidFill>
                <a:srgbClr val="92D050"/>
              </a:solidFill>
            </a:endParaRPr>
          </a:p>
        </p:txBody>
      </p:sp>
      <p:sp>
        <p:nvSpPr>
          <p:cNvPr id="3" name="Content Placeholder 2">
            <a:extLst>
              <a:ext uri="{FF2B5EF4-FFF2-40B4-BE49-F238E27FC236}">
                <a16:creationId xmlns:a16="http://schemas.microsoft.com/office/drawing/2014/main" xmlns="" id="{1C989885-C62C-4453-903E-79A54C108B83}"/>
              </a:ext>
            </a:extLst>
          </p:cNvPr>
          <p:cNvSpPr>
            <a:spLocks noGrp="1"/>
          </p:cNvSpPr>
          <p:nvPr>
            <p:ph idx="1"/>
          </p:nvPr>
        </p:nvSpPr>
        <p:spPr>
          <a:xfrm>
            <a:off x="2589211" y="1806429"/>
            <a:ext cx="8915400" cy="3777622"/>
          </a:xfrm>
        </p:spPr>
        <p:txBody>
          <a:bodyPr>
            <a:normAutofit/>
          </a:bodyPr>
          <a:lstStyle/>
          <a:p>
            <a:pPr marL="0" indent="0">
              <a:buNone/>
            </a:pPr>
            <a:r>
              <a:rPr lang="en-AU" sz="2000" dirty="0"/>
              <a:t>Permission (to fight) is given to those on whom war is made, because they are oppressed. And surely Allah is able to assist them – Those who are driven from their homes without a just cause except that they say: Our Lord is Allah. And if Allah did not repel some people by others, cloisters and churches and synagogues and mosques, in which Allah’s name is much remembered would have been pulled down. And surely Allah will help him who helps His cause” (22:39,40)</a:t>
            </a:r>
          </a:p>
          <a:p>
            <a:pPr marL="0" indent="0" algn="r">
              <a:buNone/>
            </a:pPr>
            <a:r>
              <a:rPr lang="en-US" sz="2000" i="1" dirty="0"/>
              <a:t>The Holy </a:t>
            </a:r>
            <a:r>
              <a:rPr lang="en-US" sz="2000" i="1" dirty="0" err="1"/>
              <a:t>Qur’án</a:t>
            </a:r>
            <a:r>
              <a:rPr lang="en-US" sz="2000" dirty="0"/>
              <a:t>, translated by Maulana Muhammad Ali, accessible online at </a:t>
            </a:r>
            <a:r>
              <a:rPr lang="en-US" sz="2000" u="sng" dirty="0">
                <a:hlinkClick r:id="rId2"/>
              </a:rPr>
              <a:t>https://www.muslim.org/english-quran/quran-intro.htm</a:t>
            </a:r>
            <a:r>
              <a:rPr lang="en-US" sz="2000" dirty="0"/>
              <a:t> </a:t>
            </a:r>
            <a:r>
              <a:rPr lang="en-AU" sz="2000" dirty="0"/>
              <a:t> Surah 22 verses 39,40.</a:t>
            </a:r>
          </a:p>
          <a:p>
            <a:endParaRPr lang="en-AU" dirty="0"/>
          </a:p>
        </p:txBody>
      </p:sp>
      <p:pic>
        <p:nvPicPr>
          <p:cNvPr id="5" name="Picture 4">
            <a:extLst>
              <a:ext uri="{FF2B5EF4-FFF2-40B4-BE49-F238E27FC236}">
                <a16:creationId xmlns:a16="http://schemas.microsoft.com/office/drawing/2014/main" xmlns="" id="{F834212F-B0BB-42AE-A79C-9F7C2B34ED98}"/>
              </a:ext>
            </a:extLst>
          </p:cNvPr>
          <p:cNvPicPr>
            <a:picLocks noChangeAspect="1"/>
          </p:cNvPicPr>
          <p:nvPr/>
        </p:nvPicPr>
        <p:blipFill>
          <a:blip r:embed="rId3"/>
          <a:stretch>
            <a:fillRect/>
          </a:stretch>
        </p:blipFill>
        <p:spPr>
          <a:xfrm>
            <a:off x="5328654" y="4866039"/>
            <a:ext cx="3201623" cy="1802204"/>
          </a:xfrm>
          <a:prstGeom prst="rect">
            <a:avLst/>
          </a:prstGeom>
        </p:spPr>
      </p:pic>
    </p:spTree>
    <p:extLst>
      <p:ext uri="{BB962C8B-B14F-4D97-AF65-F5344CB8AC3E}">
        <p14:creationId xmlns:p14="http://schemas.microsoft.com/office/powerpoint/2010/main" val="3662697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469B68-2A37-47A3-AFCE-51EDEDCB8B7B}"/>
              </a:ext>
            </a:extLst>
          </p:cNvPr>
          <p:cNvSpPr>
            <a:spLocks noGrp="1"/>
          </p:cNvSpPr>
          <p:nvPr>
            <p:ph type="title"/>
          </p:nvPr>
        </p:nvSpPr>
        <p:spPr/>
        <p:txBody>
          <a:bodyPr/>
          <a:lstStyle/>
          <a:p>
            <a:r>
              <a:rPr lang="en-AU" b="1" dirty="0"/>
              <a:t>Actions of Muhammad</a:t>
            </a:r>
            <a:endParaRPr lang="en-AU" dirty="0"/>
          </a:p>
        </p:txBody>
      </p:sp>
      <p:sp>
        <p:nvSpPr>
          <p:cNvPr id="3" name="Content Placeholder 2">
            <a:extLst>
              <a:ext uri="{FF2B5EF4-FFF2-40B4-BE49-F238E27FC236}">
                <a16:creationId xmlns:a16="http://schemas.microsoft.com/office/drawing/2014/main" xmlns="" id="{EF2917CD-D416-4D1E-93C5-52AB00A807A3}"/>
              </a:ext>
            </a:extLst>
          </p:cNvPr>
          <p:cNvSpPr>
            <a:spLocks noGrp="1"/>
          </p:cNvSpPr>
          <p:nvPr>
            <p:ph idx="1"/>
          </p:nvPr>
        </p:nvSpPr>
        <p:spPr>
          <a:xfrm>
            <a:off x="6532037" y="2150378"/>
            <a:ext cx="4972575" cy="3777622"/>
          </a:xfrm>
        </p:spPr>
        <p:txBody>
          <a:bodyPr>
            <a:normAutofit/>
          </a:bodyPr>
          <a:lstStyle/>
          <a:p>
            <a:pPr marL="0" indent="0">
              <a:buNone/>
            </a:pPr>
            <a:r>
              <a:rPr lang="en-US" sz="3200" dirty="0"/>
              <a:t>“The military expeditions of Muhammad…were always defensive actions”</a:t>
            </a:r>
          </a:p>
          <a:p>
            <a:pPr marL="0" indent="0" algn="r">
              <a:buNone/>
            </a:pPr>
            <a:r>
              <a:rPr lang="en-US" sz="3200" dirty="0"/>
              <a:t>‘</a:t>
            </a:r>
            <a:r>
              <a:rPr lang="en-US" sz="3200" dirty="0" err="1"/>
              <a:t>Abdu’l</a:t>
            </a:r>
            <a:r>
              <a:rPr lang="en-US" sz="3200" dirty="0"/>
              <a:t>-Baha</a:t>
            </a:r>
            <a:endParaRPr lang="en-AU" sz="3200" dirty="0"/>
          </a:p>
        </p:txBody>
      </p:sp>
      <p:pic>
        <p:nvPicPr>
          <p:cNvPr id="5" name="Picture 4">
            <a:extLst>
              <a:ext uri="{FF2B5EF4-FFF2-40B4-BE49-F238E27FC236}">
                <a16:creationId xmlns:a16="http://schemas.microsoft.com/office/drawing/2014/main" xmlns="" id="{DD806A83-F059-431D-B3BD-C8C18BFCE60F}"/>
              </a:ext>
            </a:extLst>
          </p:cNvPr>
          <p:cNvPicPr>
            <a:picLocks noChangeAspect="1"/>
          </p:cNvPicPr>
          <p:nvPr/>
        </p:nvPicPr>
        <p:blipFill>
          <a:blip r:embed="rId2"/>
          <a:stretch>
            <a:fillRect/>
          </a:stretch>
        </p:blipFill>
        <p:spPr>
          <a:xfrm>
            <a:off x="2813196" y="1904999"/>
            <a:ext cx="3042320" cy="5014813"/>
          </a:xfrm>
          <a:prstGeom prst="rect">
            <a:avLst/>
          </a:prstGeom>
        </p:spPr>
      </p:pic>
    </p:spTree>
    <p:extLst>
      <p:ext uri="{BB962C8B-B14F-4D97-AF65-F5344CB8AC3E}">
        <p14:creationId xmlns:p14="http://schemas.microsoft.com/office/powerpoint/2010/main" val="3795698626"/>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578</TotalTime>
  <Words>1764</Words>
  <Application>Microsoft Office PowerPoint</Application>
  <PresentationFormat>Widescreen</PresentationFormat>
  <Paragraphs>119</Paragraphs>
  <Slides>27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Century Gothic</vt:lpstr>
      <vt:lpstr>Wingdings 3</vt:lpstr>
      <vt:lpstr>Wisp</vt:lpstr>
      <vt:lpstr>The attraction of Islam</vt:lpstr>
      <vt:lpstr>Muhammad</vt:lpstr>
      <vt:lpstr>The Qur’an</vt:lpstr>
      <vt:lpstr>Arab Conquests and the Spread of Islam</vt:lpstr>
      <vt:lpstr>AN HISTORICAL QUESTION</vt:lpstr>
      <vt:lpstr>The History of Islam</vt:lpstr>
      <vt:lpstr>Teachings from the Qur’án: Religious Freedom </vt:lpstr>
      <vt:lpstr>Teachings from the Qur’án: Permission for War – Defensive reasons</vt:lpstr>
      <vt:lpstr>Actions of Muhammad</vt:lpstr>
      <vt:lpstr>Actions of Muhammad </vt:lpstr>
      <vt:lpstr>The spread of Islam:  1. Migration </vt:lpstr>
      <vt:lpstr>The spread of Islam:  2. Missionaries</vt:lpstr>
      <vt:lpstr>The spread of Islam:  3. Inducements</vt:lpstr>
      <vt:lpstr>The spread of Islam:  4. Respect</vt:lpstr>
      <vt:lpstr>The spread of Islam:  5. Booty (plunder, spoils, gains)</vt:lpstr>
      <vt:lpstr>The spread of Islam:  6. Social Pressures</vt:lpstr>
      <vt:lpstr>The spread of Islam:  7. The Holy Qur’án</vt:lpstr>
      <vt:lpstr>Modern Religion Persecution</vt:lpstr>
      <vt:lpstr>Modern Religion Terrorism</vt:lpstr>
      <vt:lpstr>Modern Religion Cooperation</vt:lpstr>
      <vt:lpstr>PowerPoint Presentation</vt:lpstr>
      <vt:lpstr>Alternative views  </vt:lpstr>
      <vt:lpstr>Bahá’í perspectives 1.Propagation of the Faith of God</vt:lpstr>
      <vt:lpstr>Bahá’í perspectives 2. Freedom from violence</vt:lpstr>
      <vt:lpstr>Bahá’í perspectives 3. Dispelling misunderstanding</vt:lpstr>
      <vt:lpstr>Muhammad and the Soldier</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attraction of Islam</dc:title>
  <dc:creator>Colin Dibdin</dc:creator>
  <cp:lastModifiedBy>Colin Dibdin</cp:lastModifiedBy>
  <cp:revision>55</cp:revision>
  <dcterms:created xsi:type="dcterms:W3CDTF">2019-08-24T03:03:13Z</dcterms:created>
  <dcterms:modified xsi:type="dcterms:W3CDTF">2019-09-18T13:17:32Z</dcterms:modified>
</cp:coreProperties>
</file>