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257" r:id="rId3"/>
    <p:sldId id="266" r:id="rId4"/>
    <p:sldId id="258" r:id="rId5"/>
    <p:sldId id="267" r:id="rId6"/>
    <p:sldId id="259" r:id="rId7"/>
    <p:sldId id="260" r:id="rId8"/>
    <p:sldId id="261" r:id="rId9"/>
    <p:sldId id="262" r:id="rId10"/>
    <p:sldId id="268" r:id="rId11"/>
    <p:sldId id="263" r:id="rId12"/>
    <p:sldId id="265"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0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74" autoAdjust="0"/>
    <p:restoredTop sz="94660"/>
  </p:normalViewPr>
  <p:slideViewPr>
    <p:cSldViewPr snapToGrid="0">
      <p:cViewPr varScale="1">
        <p:scale>
          <a:sx n="51" d="100"/>
          <a:sy n="51" d="100"/>
        </p:scale>
        <p:origin x="108"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8AD837-94B2-485F-9A0E-06D9DC7F45B1}" type="datetimeFigureOut">
              <a:rPr lang="en-AU" smtClean="0"/>
              <a:t>18/08/2021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132020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8AD837-94B2-485F-9A0E-06D9DC7F45B1}" type="datetimeFigureOut">
              <a:rPr lang="en-AU" smtClean="0"/>
              <a:t>18/08/2021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3478824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8AD837-94B2-485F-9A0E-06D9DC7F45B1}" type="datetimeFigureOut">
              <a:rPr lang="en-AU" smtClean="0"/>
              <a:t>18/08/2021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9444EF-B572-453B-A6E2-114F7F671C05}"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76031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8AD837-94B2-485F-9A0E-06D9DC7F45B1}" type="datetimeFigureOut">
              <a:rPr lang="en-AU" smtClean="0"/>
              <a:t>18/08/2021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86744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8AD837-94B2-485F-9A0E-06D9DC7F45B1}" type="datetimeFigureOut">
              <a:rPr lang="en-AU" smtClean="0"/>
              <a:t>18/08/2021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9444EF-B572-453B-A6E2-114F7F671C05}"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4987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8AD837-94B2-485F-9A0E-06D9DC7F45B1}" type="datetimeFigureOut">
              <a:rPr lang="en-AU" smtClean="0"/>
              <a:t>18/08/2021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1905434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8AD837-94B2-485F-9A0E-06D9DC7F45B1}" type="datetimeFigureOut">
              <a:rPr lang="en-AU" smtClean="0"/>
              <a:t>18/08/2021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213929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8AD837-94B2-485F-9A0E-06D9DC7F45B1}" type="datetimeFigureOut">
              <a:rPr lang="en-AU" smtClean="0"/>
              <a:t>18/08/2021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175352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8AD837-94B2-485F-9A0E-06D9DC7F45B1}" type="datetimeFigureOut">
              <a:rPr lang="en-AU" smtClean="0"/>
              <a:t>18/08/2021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219975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8AD837-94B2-485F-9A0E-06D9DC7F45B1}" type="datetimeFigureOut">
              <a:rPr lang="en-AU" smtClean="0"/>
              <a:t>18/08/2021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72073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8AD837-94B2-485F-9A0E-06D9DC7F45B1}" type="datetimeFigureOut">
              <a:rPr lang="en-AU" smtClean="0"/>
              <a:t>18/08/2021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398131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8AD837-94B2-485F-9A0E-06D9DC7F45B1}" type="datetimeFigureOut">
              <a:rPr lang="en-AU" smtClean="0"/>
              <a:t>18/08/2021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106753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8AD837-94B2-485F-9A0E-06D9DC7F45B1}" type="datetimeFigureOut">
              <a:rPr lang="en-AU" smtClean="0"/>
              <a:t>18/08/2021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17283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AD837-94B2-485F-9A0E-06D9DC7F45B1}" type="datetimeFigureOut">
              <a:rPr lang="en-AU" smtClean="0"/>
              <a:t>18/08/2021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336786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8AD837-94B2-485F-9A0E-06D9DC7F45B1}" type="datetimeFigureOut">
              <a:rPr lang="en-AU" smtClean="0"/>
              <a:t>18/08/2021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1044403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38AD837-94B2-485F-9A0E-06D9DC7F45B1}" type="datetimeFigureOut">
              <a:rPr lang="en-AU" smtClean="0"/>
              <a:t>18/08/2021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417664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8AD837-94B2-485F-9A0E-06D9DC7F45B1}" type="datetimeFigureOut">
              <a:rPr lang="en-AU" smtClean="0"/>
              <a:t>18/08/2021</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89444EF-B572-453B-A6E2-114F7F671C05}" type="slidenum">
              <a:rPr lang="en-AU" smtClean="0"/>
              <a:t>‹#›</a:t>
            </a:fld>
            <a:endParaRPr lang="en-AU"/>
          </a:p>
        </p:txBody>
      </p:sp>
    </p:spTree>
    <p:extLst>
      <p:ext uri="{BB962C8B-B14F-4D97-AF65-F5344CB8AC3E}">
        <p14:creationId xmlns:p14="http://schemas.microsoft.com/office/powerpoint/2010/main" val="156322616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5874" y="3219181"/>
            <a:ext cx="7766936" cy="1646302"/>
          </a:xfrm>
        </p:spPr>
        <p:txBody>
          <a:bodyPr/>
          <a:lstStyle/>
          <a:p>
            <a:r>
              <a:rPr lang="en-AU" dirty="0" smtClean="0"/>
              <a:t>When Aliens Meet</a:t>
            </a:r>
            <a:endParaRPr lang="en-AU" dirty="0"/>
          </a:p>
        </p:txBody>
      </p:sp>
      <p:sp>
        <p:nvSpPr>
          <p:cNvPr id="3" name="Subtitle 2"/>
          <p:cNvSpPr>
            <a:spLocks noGrp="1"/>
          </p:cNvSpPr>
          <p:nvPr>
            <p:ph type="subTitle" idx="1"/>
          </p:nvPr>
        </p:nvSpPr>
        <p:spPr>
          <a:xfrm>
            <a:off x="3308464" y="4865483"/>
            <a:ext cx="3288839" cy="436689"/>
          </a:xfrm>
        </p:spPr>
        <p:txBody>
          <a:bodyPr/>
          <a:lstStyle/>
          <a:p>
            <a:r>
              <a:rPr lang="en-AU" dirty="0" smtClean="0">
                <a:solidFill>
                  <a:schemeClr val="tx1"/>
                </a:solidFill>
              </a:rPr>
              <a:t>Tips for inter-faith dialogue</a:t>
            </a:r>
            <a:endParaRPr lang="en-AU"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9768" y="446028"/>
            <a:ext cx="5990247" cy="3369514"/>
          </a:xfrm>
          <a:prstGeom prst="rect">
            <a:avLst/>
          </a:prstGeom>
        </p:spPr>
      </p:pic>
      <p:sp>
        <p:nvSpPr>
          <p:cNvPr id="5" name="TextBox 4"/>
          <p:cNvSpPr txBox="1"/>
          <p:nvPr/>
        </p:nvSpPr>
        <p:spPr>
          <a:xfrm>
            <a:off x="9363131" y="6150114"/>
            <a:ext cx="2828869" cy="707886"/>
          </a:xfrm>
          <a:prstGeom prst="rect">
            <a:avLst/>
          </a:prstGeom>
          <a:noFill/>
        </p:spPr>
        <p:txBody>
          <a:bodyPr wrap="square" rtlCol="0">
            <a:spAutoFit/>
          </a:bodyPr>
          <a:lstStyle/>
          <a:p>
            <a:r>
              <a:rPr lang="en-AU" sz="1000" dirty="0" smtClean="0"/>
              <a:t>Image: https</a:t>
            </a:r>
            <a:r>
              <a:rPr lang="en-AU" sz="1000" dirty="0"/>
              <a:t>://</a:t>
            </a:r>
            <a:r>
              <a:rPr lang="en-AU" sz="1000" dirty="0" smtClean="0"/>
              <a:t>www.dreamworks.com/movies/home</a:t>
            </a:r>
          </a:p>
          <a:p>
            <a:r>
              <a:rPr lang="en-AU" sz="1000" dirty="0" smtClean="0"/>
              <a:t>This PowerPoint presentation by Colin Dibdin 19 August 2021</a:t>
            </a:r>
            <a:endParaRPr lang="en-AU" sz="1000" dirty="0"/>
          </a:p>
        </p:txBody>
      </p:sp>
    </p:spTree>
    <p:extLst>
      <p:ext uri="{BB962C8B-B14F-4D97-AF65-F5344CB8AC3E}">
        <p14:creationId xmlns:p14="http://schemas.microsoft.com/office/powerpoint/2010/main" val="3240639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71525" y="798512"/>
            <a:ext cx="3061056" cy="566738"/>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b="1" dirty="0" smtClean="0"/>
              <a:t>Mutual Trust</a:t>
            </a:r>
            <a:endParaRPr lang="en-AU" b="1" dirty="0"/>
          </a:p>
        </p:txBody>
      </p:sp>
      <p:pic>
        <p:nvPicPr>
          <p:cNvPr id="3" name="Picture Placeholder 5"/>
          <p:cNvPicPr>
            <a:picLocks noChangeAspect="1"/>
          </p:cNvPicPr>
          <p:nvPr/>
        </p:nvPicPr>
        <p:blipFill>
          <a:blip r:embed="rId2" cstate="print">
            <a:extLst>
              <a:ext uri="{28A0092B-C50C-407E-A947-70E740481C1C}">
                <a14:useLocalDpi xmlns:a14="http://schemas.microsoft.com/office/drawing/2010/main" val="0"/>
              </a:ext>
            </a:extLst>
          </a:blip>
          <a:srcRect l="15391" r="15391"/>
          <a:stretch>
            <a:fillRect/>
          </a:stretch>
        </p:blipFill>
        <p:spPr>
          <a:xfrm>
            <a:off x="3832581" y="384175"/>
            <a:ext cx="1013075" cy="981075"/>
          </a:xfrm>
          <a:prstGeom prst="rect">
            <a:avLst/>
          </a:prstGeom>
        </p:spPr>
      </p:pic>
      <p:sp>
        <p:nvSpPr>
          <p:cNvPr id="4" name="TextBox 3"/>
          <p:cNvSpPr txBox="1"/>
          <p:nvPr/>
        </p:nvSpPr>
        <p:spPr>
          <a:xfrm>
            <a:off x="771525" y="1365250"/>
            <a:ext cx="8324850" cy="5355312"/>
          </a:xfrm>
          <a:prstGeom prst="rect">
            <a:avLst/>
          </a:prstGeom>
          <a:pattFill prst="ltDnDiag">
            <a:fgClr>
              <a:schemeClr val="accent1"/>
            </a:fgClr>
            <a:bgClr>
              <a:schemeClr val="bg1"/>
            </a:bgClr>
          </a:pattFill>
        </p:spPr>
        <p:txBody>
          <a:bodyPr wrap="square" rtlCol="0">
            <a:spAutoFit/>
          </a:bodyPr>
          <a:lstStyle/>
          <a:p>
            <a:r>
              <a:rPr lang="en-AU" dirty="0" smtClean="0">
                <a:latin typeface="Bookman Old Style" panose="02050604050505020204" pitchFamily="18" charset="0"/>
              </a:rPr>
              <a:t>Insecurity </a:t>
            </a:r>
            <a:r>
              <a:rPr lang="en-AU" dirty="0">
                <a:latin typeface="Bookman Old Style" panose="02050604050505020204" pitchFamily="18" charset="0"/>
              </a:rPr>
              <a:t>is the great enemy of communication. When men and women feel insecure in their relationships with each other, ..the quality of their communication will inevitably suffer.</a:t>
            </a:r>
          </a:p>
          <a:p>
            <a:r>
              <a:rPr lang="en-AU" dirty="0">
                <a:latin typeface="Bookman Old Style" panose="02050604050505020204" pitchFamily="18" charset="0"/>
              </a:rPr>
              <a:t> </a:t>
            </a:r>
          </a:p>
          <a:p>
            <a:r>
              <a:rPr lang="en-AU" dirty="0">
                <a:latin typeface="Bookman Old Style" panose="02050604050505020204" pitchFamily="18" charset="0"/>
              </a:rPr>
              <a:t>Trust and security do not come easily. One useful strategy for building the security of a relationship is to make your general communication aim to keep the relationship alive; to regard every encounter as being a stepping stone to the next; to ensure that…we will have made it easier to communicate again when next we meet.</a:t>
            </a:r>
          </a:p>
          <a:p>
            <a:r>
              <a:rPr lang="en-AU" dirty="0">
                <a:latin typeface="Bookman Old Style" panose="02050604050505020204" pitchFamily="18" charset="0"/>
              </a:rPr>
              <a:t> </a:t>
            </a:r>
          </a:p>
          <a:p>
            <a:r>
              <a:rPr lang="en-AU" dirty="0">
                <a:latin typeface="Bookman Old Style" panose="02050604050505020204" pitchFamily="18" charset="0"/>
              </a:rPr>
              <a:t>Try not to think of any communication encounter as an end in itself. Try to see it as a step in a journey, or a stage in the process of making the channel of communication between us more open, more comfortable and more secure. Argument, intimidation, insensitivity or indifference are likely to erode the other person’s confidence and reduce the sense of security in the relationship, making it even harder to communicate next time. Keep the door open. Keep the flame burning. Keep in touch</a:t>
            </a:r>
            <a:r>
              <a:rPr lang="en-AU" dirty="0" smtClean="0">
                <a:latin typeface="Bookman Old Style" panose="02050604050505020204" pitchFamily="18" charset="0"/>
              </a:rPr>
              <a:t>.</a:t>
            </a:r>
          </a:p>
          <a:p>
            <a:endParaRPr lang="en-AU" dirty="0" smtClean="0">
              <a:latin typeface="Bookman Old Style" panose="02050604050505020204" pitchFamily="18" charset="0"/>
            </a:endParaRPr>
          </a:p>
          <a:p>
            <a:pPr algn="r"/>
            <a:r>
              <a:rPr lang="en-AU" dirty="0">
                <a:latin typeface="Bookman Old Style" panose="02050604050505020204" pitchFamily="18" charset="0"/>
              </a:rPr>
              <a:t>Hugh </a:t>
            </a:r>
            <a:r>
              <a:rPr lang="en-AU" dirty="0" smtClean="0">
                <a:latin typeface="Bookman Old Style" panose="02050604050505020204" pitchFamily="18" charset="0"/>
              </a:rPr>
              <a:t>Mackay, “Why </a:t>
            </a:r>
            <a:r>
              <a:rPr lang="en-AU" dirty="0">
                <a:latin typeface="Bookman Old Style" panose="02050604050505020204" pitchFamily="18" charset="0"/>
              </a:rPr>
              <a:t>Don’t People Listen</a:t>
            </a:r>
            <a:r>
              <a:rPr lang="en-AU" dirty="0" smtClean="0">
                <a:latin typeface="Bookman Old Style" panose="02050604050505020204" pitchFamily="18" charset="0"/>
              </a:rPr>
              <a:t>?”</a:t>
            </a:r>
            <a:endParaRPr lang="en-AU" dirty="0"/>
          </a:p>
        </p:txBody>
      </p:sp>
    </p:spTree>
    <p:extLst>
      <p:ext uri="{BB962C8B-B14F-4D97-AF65-F5344CB8AC3E}">
        <p14:creationId xmlns:p14="http://schemas.microsoft.com/office/powerpoint/2010/main" val="2162631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609" y="2528887"/>
            <a:ext cx="2123016" cy="862013"/>
          </a:xfrm>
        </p:spPr>
        <p:txBody>
          <a:bodyPr>
            <a:noAutofit/>
          </a:bodyPr>
          <a:lstStyle/>
          <a:p>
            <a:r>
              <a:rPr lang="en-AU" sz="3600" b="1" dirty="0" smtClean="0"/>
              <a:t>Empathy</a:t>
            </a:r>
            <a:endParaRPr lang="en-AU" sz="3600" b="1" dirty="0"/>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8955" r="18955"/>
          <a:stretch>
            <a:fillRect/>
          </a:stretch>
        </p:blipFill>
        <p:spPr>
          <a:xfrm>
            <a:off x="1905000" y="609600"/>
            <a:ext cx="3000375" cy="2781300"/>
          </a:xfrm>
        </p:spPr>
      </p:pic>
      <p:sp>
        <p:nvSpPr>
          <p:cNvPr id="4" name="Text Placeholder 3"/>
          <p:cNvSpPr>
            <a:spLocks noGrp="1"/>
          </p:cNvSpPr>
          <p:nvPr>
            <p:ph type="body" sz="half" idx="2"/>
          </p:nvPr>
        </p:nvSpPr>
        <p:spPr>
          <a:xfrm>
            <a:off x="896409" y="3748088"/>
            <a:ext cx="7123641" cy="1976437"/>
          </a:xfrm>
        </p:spPr>
        <p:txBody>
          <a:bodyPr>
            <a:normAutofit/>
          </a:bodyPr>
          <a:lstStyle/>
          <a:p>
            <a:pPr marL="171450" indent="-171450">
              <a:buFont typeface="Wingdings" panose="05000000000000000000" pitchFamily="2" charset="2"/>
              <a:buChar char="Ø"/>
            </a:pPr>
            <a:r>
              <a:rPr lang="en-AU" sz="2400" i="1" dirty="0">
                <a:solidFill>
                  <a:srgbClr val="0070C0"/>
                </a:solidFill>
              </a:rPr>
              <a:t>To truly understand another religion or ideology one must try to experience it from within, which requires a “passing over”, even if only momentarily, into another’s religious or ideological </a:t>
            </a:r>
            <a:r>
              <a:rPr lang="en-AU" sz="2400" i="1" dirty="0" smtClean="0">
                <a:solidFill>
                  <a:srgbClr val="0070C0"/>
                </a:solidFill>
              </a:rPr>
              <a:t>experience.</a:t>
            </a:r>
            <a:endParaRPr lang="en-AU" sz="2400" i="1" dirty="0">
              <a:solidFill>
                <a:srgbClr val="0070C0"/>
              </a:solidFill>
            </a:endParaRPr>
          </a:p>
        </p:txBody>
      </p:sp>
      <p:sp>
        <p:nvSpPr>
          <p:cNvPr id="5" name="TextBox 4"/>
          <p:cNvSpPr txBox="1"/>
          <p:nvPr/>
        </p:nvSpPr>
        <p:spPr>
          <a:xfrm>
            <a:off x="10010775" y="6200775"/>
            <a:ext cx="2068195" cy="523220"/>
          </a:xfrm>
          <a:prstGeom prst="rect">
            <a:avLst/>
          </a:prstGeom>
          <a:noFill/>
        </p:spPr>
        <p:txBody>
          <a:bodyPr wrap="none" rtlCol="0">
            <a:spAutoFit/>
          </a:bodyPr>
          <a:lstStyle/>
          <a:p>
            <a:r>
              <a:rPr lang="en-AU" sz="1000" dirty="0"/>
              <a:t>Leonard </a:t>
            </a:r>
            <a:r>
              <a:rPr lang="en-AU" sz="1000" dirty="0" err="1"/>
              <a:t>Swidler’s</a:t>
            </a:r>
            <a:r>
              <a:rPr lang="en-AU" sz="1000" dirty="0"/>
              <a:t> principle </a:t>
            </a:r>
            <a:r>
              <a:rPr lang="en-AU" sz="1000" dirty="0" smtClean="0"/>
              <a:t>#10</a:t>
            </a:r>
            <a:endParaRPr lang="en-AU" sz="1000" dirty="0"/>
          </a:p>
          <a:p>
            <a:endParaRPr lang="en-AU" dirty="0"/>
          </a:p>
        </p:txBody>
      </p:sp>
    </p:spTree>
    <p:extLst>
      <p:ext uri="{BB962C8B-B14F-4D97-AF65-F5344CB8AC3E}">
        <p14:creationId xmlns:p14="http://schemas.microsoft.com/office/powerpoint/2010/main" val="326748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417287" y="4605867"/>
            <a:ext cx="3298648" cy="1904269"/>
          </a:xfrm>
        </p:spPr>
        <p:txBody>
          <a:bodyPr>
            <a:normAutofit/>
          </a:bodyPr>
          <a:lstStyle/>
          <a:p>
            <a:pPr lvl="0"/>
            <a:r>
              <a:rPr lang="en-AU" sz="2400" b="1" dirty="0" smtClean="0">
                <a:solidFill>
                  <a:srgbClr val="0070C0"/>
                </a:solidFill>
              </a:rPr>
              <a:t>3. How </a:t>
            </a:r>
            <a:r>
              <a:rPr lang="en-AU" sz="2400" b="1" dirty="0">
                <a:solidFill>
                  <a:srgbClr val="0070C0"/>
                </a:solidFill>
              </a:rPr>
              <a:t>does religion address </a:t>
            </a:r>
            <a:r>
              <a:rPr lang="en-AU" sz="2400" b="1" dirty="0" smtClean="0">
                <a:solidFill>
                  <a:srgbClr val="0070C0"/>
                </a:solidFill>
              </a:rPr>
              <a:t>challenging </a:t>
            </a:r>
            <a:r>
              <a:rPr lang="en-AU" sz="2400" b="1" dirty="0">
                <a:solidFill>
                  <a:srgbClr val="0070C0"/>
                </a:solidFill>
              </a:rPr>
              <a:t>problems societies </a:t>
            </a:r>
            <a:r>
              <a:rPr lang="en-AU" sz="2400" b="1" dirty="0" smtClean="0">
                <a:solidFill>
                  <a:srgbClr val="0070C0"/>
                </a:solidFill>
              </a:rPr>
              <a:t>face?</a:t>
            </a:r>
            <a:endParaRPr lang="en-AU" sz="2400" dirty="0">
              <a:solidFill>
                <a:srgbClr val="0070C0"/>
              </a:solidFill>
            </a:endParaRPr>
          </a:p>
        </p:txBody>
      </p:sp>
      <p:sp>
        <p:nvSpPr>
          <p:cNvPr id="5" name="Text Placeholder 3"/>
          <p:cNvSpPr txBox="1">
            <a:spLocks/>
          </p:cNvSpPr>
          <p:nvPr/>
        </p:nvSpPr>
        <p:spPr>
          <a:xfrm>
            <a:off x="5343306" y="3713208"/>
            <a:ext cx="3613590" cy="2086458"/>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9pPr>
          </a:lstStyle>
          <a:p>
            <a:r>
              <a:rPr lang="en-AU" sz="2400" b="1" dirty="0" smtClean="0">
                <a:solidFill>
                  <a:srgbClr val="FF0000"/>
                </a:solidFill>
              </a:rPr>
              <a:t>2. In what ways does religion have a vital and constructive role to play in the life of humanity?</a:t>
            </a:r>
            <a:r>
              <a:rPr lang="en-AU" sz="2400" dirty="0" smtClean="0">
                <a:solidFill>
                  <a:srgbClr val="FF0000"/>
                </a:solidFill>
              </a:rPr>
              <a:t> </a:t>
            </a:r>
          </a:p>
          <a:p>
            <a:endParaRPr lang="en-AU" dirty="0"/>
          </a:p>
        </p:txBody>
      </p:sp>
      <p:sp>
        <p:nvSpPr>
          <p:cNvPr id="6" name="Text Placeholder 3"/>
          <p:cNvSpPr txBox="1">
            <a:spLocks/>
          </p:cNvSpPr>
          <p:nvPr/>
        </p:nvSpPr>
        <p:spPr>
          <a:xfrm>
            <a:off x="13577534" y="-1952625"/>
            <a:ext cx="6653567" cy="4171950"/>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9pPr>
          </a:lstStyle>
          <a:p>
            <a:r>
              <a:rPr lang="en-AU" sz="2400" b="1" dirty="0" smtClean="0"/>
              <a:t>How does religion address the challenging problems societies and nations face as well as broader societal well-being?</a:t>
            </a:r>
            <a:endParaRPr lang="en-AU" sz="2400" dirty="0" smtClean="0"/>
          </a:p>
          <a:p>
            <a:r>
              <a:rPr lang="en-AU" sz="2400" dirty="0" smtClean="0"/>
              <a:t> </a:t>
            </a:r>
          </a:p>
          <a:p>
            <a:endParaRPr lang="en-AU" dirty="0"/>
          </a:p>
        </p:txBody>
      </p:sp>
      <p:sp>
        <p:nvSpPr>
          <p:cNvPr id="7" name="Text Placeholder 3"/>
          <p:cNvSpPr txBox="1">
            <a:spLocks/>
          </p:cNvSpPr>
          <p:nvPr/>
        </p:nvSpPr>
        <p:spPr>
          <a:xfrm>
            <a:off x="5343306" y="1931458"/>
            <a:ext cx="2936255" cy="1302808"/>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9pPr>
          </a:lstStyle>
          <a:p>
            <a:r>
              <a:rPr lang="en-AU" sz="2400" b="1" dirty="0" smtClean="0">
                <a:solidFill>
                  <a:srgbClr val="7030A0"/>
                </a:solidFill>
              </a:rPr>
              <a:t>1. What universal principles may be found in all faiths?</a:t>
            </a:r>
            <a:endParaRPr lang="en-AU" sz="2400" dirty="0">
              <a:solidFill>
                <a:srgbClr val="7030A0"/>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693" y="1528630"/>
            <a:ext cx="4260254" cy="2840169"/>
          </a:xfrm>
          <a:prstGeom prst="rect">
            <a:avLst/>
          </a:prstGeom>
        </p:spPr>
      </p:pic>
      <p:sp>
        <p:nvSpPr>
          <p:cNvPr id="10" name="TextBox 9"/>
          <p:cNvSpPr txBox="1"/>
          <p:nvPr/>
        </p:nvSpPr>
        <p:spPr>
          <a:xfrm>
            <a:off x="9584267" y="5689729"/>
            <a:ext cx="2286000" cy="861774"/>
          </a:xfrm>
          <a:prstGeom prst="rect">
            <a:avLst/>
          </a:prstGeom>
          <a:noFill/>
        </p:spPr>
        <p:txBody>
          <a:bodyPr wrap="square" rtlCol="0">
            <a:spAutoFit/>
          </a:bodyPr>
          <a:lstStyle/>
          <a:p>
            <a:r>
              <a:rPr lang="en-AU" sz="1000" b="1" dirty="0"/>
              <a:t>Inspired by the article “The evolving Baha’i perspective on interfaith dialogue” in </a:t>
            </a:r>
            <a:r>
              <a:rPr lang="en-AU" sz="1000" b="1" u="sng" dirty="0"/>
              <a:t>https://news.bahai.org/story/1306/</a:t>
            </a:r>
            <a:r>
              <a:rPr lang="en-AU" sz="1000" b="1" dirty="0"/>
              <a:t> 17 January 2019</a:t>
            </a:r>
            <a:endParaRPr lang="en-AU" sz="1000" dirty="0"/>
          </a:p>
        </p:txBody>
      </p:sp>
      <p:sp>
        <p:nvSpPr>
          <p:cNvPr id="11" name="Title 1"/>
          <p:cNvSpPr txBox="1">
            <a:spLocks/>
          </p:cNvSpPr>
          <p:nvPr/>
        </p:nvSpPr>
        <p:spPr>
          <a:xfrm>
            <a:off x="283894" y="128437"/>
            <a:ext cx="8673001" cy="1324079"/>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600" b="1" dirty="0" smtClean="0">
                <a:solidFill>
                  <a:srgbClr val="92D050"/>
                </a:solidFill>
              </a:rPr>
              <a:t>What questions might we </a:t>
            </a:r>
            <a:r>
              <a:rPr lang="en-AU" sz="3600" b="1" dirty="0" smtClean="0">
                <a:solidFill>
                  <a:srgbClr val="00B050"/>
                </a:solidFill>
              </a:rPr>
              <a:t>ask </a:t>
            </a:r>
            <a:r>
              <a:rPr lang="en-AU" sz="3600" b="1" dirty="0" smtClean="0">
                <a:solidFill>
                  <a:srgbClr val="92D050"/>
                </a:solidFill>
              </a:rPr>
              <a:t>with humility, mutual trust and empathy?</a:t>
            </a:r>
            <a:endParaRPr lang="en-AU" sz="3600" b="1" dirty="0">
              <a:solidFill>
                <a:srgbClr val="92D050"/>
              </a:solidFill>
            </a:endParaRPr>
          </a:p>
        </p:txBody>
      </p:sp>
    </p:spTree>
    <p:extLst>
      <p:ext uri="{BB962C8B-B14F-4D97-AF65-F5344CB8AC3E}">
        <p14:creationId xmlns:p14="http://schemas.microsoft.com/office/powerpoint/2010/main" val="680719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660" y="429208"/>
            <a:ext cx="4618566" cy="2326250"/>
          </a:xfrm>
        </p:spPr>
        <p:txBody>
          <a:bodyPr>
            <a:noAutofit/>
          </a:bodyPr>
          <a:lstStyle/>
          <a:p>
            <a:r>
              <a:rPr lang="en-AU" sz="3600" b="1" dirty="0" smtClean="0">
                <a:solidFill>
                  <a:srgbClr val="92D050"/>
                </a:solidFill>
              </a:rPr>
              <a:t>What might we </a:t>
            </a:r>
            <a:r>
              <a:rPr lang="en-AU" sz="3600" b="1" dirty="0" smtClean="0">
                <a:solidFill>
                  <a:srgbClr val="00B050"/>
                </a:solidFill>
              </a:rPr>
              <a:t>find </a:t>
            </a:r>
            <a:r>
              <a:rPr lang="en-AU" sz="3600" b="1" dirty="0" smtClean="0">
                <a:solidFill>
                  <a:srgbClr val="92D050"/>
                </a:solidFill>
              </a:rPr>
              <a:t>with humility, mutual trust and empathy?</a:t>
            </a:r>
            <a:endParaRPr lang="en-AU" sz="3600" b="1" dirty="0">
              <a:solidFill>
                <a:srgbClr val="92D050"/>
              </a:solidFill>
            </a:endParaRPr>
          </a:p>
        </p:txBody>
      </p:sp>
      <p:sp>
        <p:nvSpPr>
          <p:cNvPr id="4" name="Text Placeholder 3"/>
          <p:cNvSpPr>
            <a:spLocks noGrp="1"/>
          </p:cNvSpPr>
          <p:nvPr>
            <p:ph type="body" sz="half" idx="2"/>
          </p:nvPr>
        </p:nvSpPr>
        <p:spPr>
          <a:xfrm>
            <a:off x="905934" y="4858858"/>
            <a:ext cx="6856941" cy="1238250"/>
          </a:xfrm>
        </p:spPr>
        <p:txBody>
          <a:bodyPr>
            <a:normAutofit lnSpcReduction="10000"/>
          </a:bodyPr>
          <a:lstStyle/>
          <a:p>
            <a:r>
              <a:rPr lang="en-AU" sz="2000" dirty="0">
                <a:solidFill>
                  <a:srgbClr val="002060"/>
                </a:solidFill>
              </a:rPr>
              <a:t>capacities </a:t>
            </a:r>
            <a:r>
              <a:rPr lang="en-AU" sz="2000" dirty="0" smtClean="0">
                <a:solidFill>
                  <a:srgbClr val="002060"/>
                </a:solidFill>
              </a:rPr>
              <a:t>to </a:t>
            </a:r>
            <a:r>
              <a:rPr lang="en-AU" sz="2000" dirty="0">
                <a:solidFill>
                  <a:srgbClr val="002060"/>
                </a:solidFill>
              </a:rPr>
              <a:t>love, to forgive, to create, to dare greatly, </a:t>
            </a:r>
            <a:r>
              <a:rPr lang="en-AU" sz="2000" dirty="0" smtClean="0">
                <a:solidFill>
                  <a:srgbClr val="002060"/>
                </a:solidFill>
              </a:rPr>
              <a:t>to</a:t>
            </a:r>
            <a:r>
              <a:rPr lang="en-AU" sz="2000" dirty="0" smtClean="0"/>
              <a:t> </a:t>
            </a:r>
            <a:r>
              <a:rPr lang="en-AU" sz="2000" dirty="0" smtClean="0">
                <a:solidFill>
                  <a:srgbClr val="002060"/>
                </a:solidFill>
              </a:rPr>
              <a:t>overcome </a:t>
            </a:r>
            <a:r>
              <a:rPr lang="en-AU" sz="2000" dirty="0">
                <a:solidFill>
                  <a:srgbClr val="002060"/>
                </a:solidFill>
              </a:rPr>
              <a:t>prejudice, to sacrifice for the common good and to discipline the impulses of animal instinct. </a:t>
            </a:r>
            <a:endParaRPr lang="en-AU" sz="2000" dirty="0" smtClean="0">
              <a:solidFill>
                <a:srgbClr val="002060"/>
              </a:solidFill>
            </a:endParaRPr>
          </a:p>
          <a:p>
            <a:pPr algn="r"/>
            <a:r>
              <a:rPr lang="en-AU" sz="1000" dirty="0"/>
              <a:t>From the Universal House of Justice to </a:t>
            </a:r>
            <a:r>
              <a:rPr lang="en-AU" sz="1000" dirty="0" smtClean="0"/>
              <a:t>The World’s Religious </a:t>
            </a:r>
            <a:r>
              <a:rPr lang="en-AU" sz="1000" dirty="0"/>
              <a:t>L</a:t>
            </a:r>
            <a:r>
              <a:rPr lang="en-AU" sz="1000" dirty="0" smtClean="0"/>
              <a:t>eaders, </a:t>
            </a:r>
            <a:r>
              <a:rPr lang="en-AU" sz="1000" dirty="0"/>
              <a:t>April </a:t>
            </a:r>
            <a:r>
              <a:rPr lang="en-AU" sz="1000" dirty="0" smtClean="0"/>
              <a:t>2002</a:t>
            </a:r>
            <a:endParaRPr lang="en-AU" sz="1000" dirty="0"/>
          </a:p>
          <a:p>
            <a:endParaRPr lang="en-AU" dirty="0"/>
          </a:p>
        </p:txBody>
      </p:sp>
      <p:sp>
        <p:nvSpPr>
          <p:cNvPr id="7" name="Text Placeholder 3"/>
          <p:cNvSpPr txBox="1">
            <a:spLocks/>
          </p:cNvSpPr>
          <p:nvPr/>
        </p:nvSpPr>
        <p:spPr>
          <a:xfrm>
            <a:off x="553509" y="2883612"/>
            <a:ext cx="5359349" cy="2166972"/>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9pPr>
          </a:lstStyle>
          <a:p>
            <a:pPr marL="342900" indent="-342900">
              <a:buFont typeface="Wingdings" panose="05000000000000000000" pitchFamily="2" charset="2"/>
              <a:buChar char="Ø"/>
            </a:pPr>
            <a:r>
              <a:rPr lang="en-AU" sz="2000" dirty="0" smtClean="0">
                <a:solidFill>
                  <a:srgbClr val="002060"/>
                </a:solidFill>
              </a:rPr>
              <a:t>Religion reaches to the roots of motivation. </a:t>
            </a:r>
          </a:p>
          <a:p>
            <a:pPr marL="342900" indent="-342900">
              <a:buFont typeface="Wingdings" panose="05000000000000000000" pitchFamily="2" charset="2"/>
              <a:buChar char="Ø"/>
            </a:pPr>
            <a:r>
              <a:rPr lang="en-AU" sz="2000" dirty="0" smtClean="0">
                <a:solidFill>
                  <a:srgbClr val="002060"/>
                </a:solidFill>
              </a:rPr>
              <a:t>When it has been faithful to the spirit and example of the transcendent Figures who gave the world its great belief systems, it has awakened in whole populations</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858" y="1425280"/>
            <a:ext cx="2907292" cy="3369501"/>
          </a:xfrm>
          <a:prstGeom prst="rect">
            <a:avLst/>
          </a:prstGeom>
        </p:spPr>
      </p:pic>
    </p:spTree>
    <p:extLst>
      <p:ext uri="{BB962C8B-B14F-4D97-AF65-F5344CB8AC3E}">
        <p14:creationId xmlns:p14="http://schemas.microsoft.com/office/powerpoint/2010/main" val="120247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81" y="985057"/>
            <a:ext cx="8596667" cy="544485"/>
          </a:xfrm>
        </p:spPr>
        <p:txBody>
          <a:bodyPr>
            <a:noAutofit/>
          </a:bodyPr>
          <a:lstStyle/>
          <a:p>
            <a:r>
              <a:rPr lang="en-AU" sz="3600" dirty="0" smtClean="0"/>
              <a:t>Problem</a:t>
            </a:r>
            <a:endParaRPr lang="en-AU" sz="3600" dirty="0"/>
          </a:p>
        </p:txBody>
      </p:sp>
      <p:sp>
        <p:nvSpPr>
          <p:cNvPr id="4" name="Text Placeholder 3"/>
          <p:cNvSpPr>
            <a:spLocks noGrp="1"/>
          </p:cNvSpPr>
          <p:nvPr>
            <p:ph type="body" sz="half" idx="2"/>
          </p:nvPr>
        </p:nvSpPr>
        <p:spPr>
          <a:xfrm>
            <a:off x="1413164" y="3782292"/>
            <a:ext cx="6658494" cy="2926080"/>
          </a:xfrm>
        </p:spPr>
        <p:txBody>
          <a:bodyPr>
            <a:normAutofit/>
          </a:bodyPr>
          <a:lstStyle/>
          <a:p>
            <a:r>
              <a:rPr lang="en-AU" sz="2400" dirty="0" smtClean="0">
                <a:latin typeface="Bookman Old Style" panose="02050604050505020204" pitchFamily="18" charset="0"/>
              </a:rPr>
              <a:t>…major </a:t>
            </a:r>
            <a:r>
              <a:rPr lang="en-AU" sz="2400" dirty="0">
                <a:latin typeface="Bookman Old Style" panose="02050604050505020204" pitchFamily="18" charset="0"/>
              </a:rPr>
              <a:t>religious moral codes can lead to "us vs. them" </a:t>
            </a:r>
            <a:r>
              <a:rPr lang="en-AU" sz="2400" dirty="0" smtClean="0">
                <a:latin typeface="Bookman Old Style" panose="02050604050505020204" pitchFamily="18" charset="0"/>
              </a:rPr>
              <a:t>group solidarity </a:t>
            </a:r>
            <a:r>
              <a:rPr lang="en-AU" sz="2400" dirty="0">
                <a:latin typeface="Bookman Old Style" panose="02050604050505020204" pitchFamily="18" charset="0"/>
              </a:rPr>
              <a:t>and mentality which can dehumanise </a:t>
            </a:r>
            <a:r>
              <a:rPr lang="en-AU" sz="2400" dirty="0" smtClean="0">
                <a:latin typeface="Bookman Old Style" panose="02050604050505020204" pitchFamily="18" charset="0"/>
              </a:rPr>
              <a:t>or demonise </a:t>
            </a:r>
            <a:r>
              <a:rPr lang="en-AU" sz="2400" dirty="0">
                <a:latin typeface="Bookman Old Style" panose="02050604050505020204" pitchFamily="18" charset="0"/>
              </a:rPr>
              <a:t>individuals outside their group as "not fully human", or less worthy</a:t>
            </a:r>
            <a:r>
              <a:rPr lang="en-AU" sz="2400" dirty="0" smtClean="0">
                <a:latin typeface="Bookman Old Style" panose="02050604050505020204" pitchFamily="18" charset="0"/>
              </a:rPr>
              <a:t>.</a:t>
            </a:r>
          </a:p>
          <a:p>
            <a:pPr algn="r"/>
            <a:r>
              <a:rPr lang="en-US" dirty="0" smtClean="0"/>
              <a:t>John </a:t>
            </a:r>
            <a:r>
              <a:rPr lang="en-US" dirty="0" err="1" smtClean="0"/>
              <a:t>Hartung</a:t>
            </a:r>
            <a:r>
              <a:rPr lang="en-US" dirty="0" smtClean="0"/>
              <a:t> (1995), </a:t>
            </a:r>
            <a:r>
              <a:rPr lang="en-US" i="1" dirty="0" smtClean="0"/>
              <a:t>Love Thy </a:t>
            </a:r>
            <a:r>
              <a:rPr lang="en-US" i="1" dirty="0" err="1" smtClean="0"/>
              <a:t>Neighbour</a:t>
            </a:r>
            <a:r>
              <a:rPr lang="en-US" i="1" dirty="0" smtClean="0"/>
              <a:t>: The Evolution of In-Group Morality</a:t>
            </a:r>
            <a:r>
              <a:rPr lang="en-US" dirty="0" smtClean="0"/>
              <a:t>, </a:t>
            </a:r>
            <a:r>
              <a:rPr lang="en-US" dirty="0"/>
              <a:t> </a:t>
            </a:r>
            <a:r>
              <a:rPr lang="en-US" i="1" dirty="0" smtClean="0"/>
              <a:t>Skeptic</a:t>
            </a:r>
            <a:r>
              <a:rPr lang="en-US" dirty="0"/>
              <a:t>. </a:t>
            </a:r>
            <a:r>
              <a:rPr lang="en-US" b="1" dirty="0"/>
              <a:t>3</a:t>
            </a:r>
            <a:r>
              <a:rPr lang="en-US" dirty="0"/>
              <a:t> (5). </a:t>
            </a:r>
            <a:r>
              <a:rPr lang="en-AU" dirty="0" smtClean="0"/>
              <a:t> </a:t>
            </a:r>
            <a:endParaRPr lang="en-AU" dirty="0"/>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19" r="419"/>
          <a:stretch>
            <a:fillRect/>
          </a:stretch>
        </p:blipFill>
        <p:spPr>
          <a:xfrm>
            <a:off x="4406034" y="501534"/>
            <a:ext cx="2992438" cy="2690813"/>
          </a:xfrm>
        </p:spPr>
      </p:pic>
      <p:sp>
        <p:nvSpPr>
          <p:cNvPr id="10" name="TextBox 9"/>
          <p:cNvSpPr txBox="1"/>
          <p:nvPr/>
        </p:nvSpPr>
        <p:spPr>
          <a:xfrm>
            <a:off x="9750828" y="5985164"/>
            <a:ext cx="2019993" cy="830997"/>
          </a:xfrm>
          <a:prstGeom prst="rect">
            <a:avLst/>
          </a:prstGeom>
          <a:noFill/>
        </p:spPr>
        <p:txBody>
          <a:bodyPr wrap="square" rtlCol="0">
            <a:spAutoFit/>
          </a:bodyPr>
          <a:lstStyle/>
          <a:p>
            <a:r>
              <a:rPr lang="en-AU" sz="1000" u="sng" dirty="0"/>
              <a:t>https://en.wikipedia.org/wiki/Criticism_of_religion#Harm_to_society</a:t>
            </a:r>
            <a:r>
              <a:rPr lang="en-AU" sz="1000" dirty="0"/>
              <a:t> </a:t>
            </a:r>
            <a:endParaRPr lang="en-AU" sz="1000" dirty="0" smtClean="0"/>
          </a:p>
          <a:p>
            <a:endParaRPr lang="en-AU" dirty="0"/>
          </a:p>
        </p:txBody>
      </p:sp>
    </p:spTree>
    <p:extLst>
      <p:ext uri="{BB962C8B-B14F-4D97-AF65-F5344CB8AC3E}">
        <p14:creationId xmlns:p14="http://schemas.microsoft.com/office/powerpoint/2010/main" val="3184389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7581" y="985057"/>
            <a:ext cx="8596667" cy="544485"/>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mtClean="0"/>
              <a:t>Problem</a:t>
            </a:r>
            <a:endParaRPr lang="en-AU" dirty="0"/>
          </a:p>
        </p:txBody>
      </p:sp>
      <p:sp>
        <p:nvSpPr>
          <p:cNvPr id="3" name="Text Placeholder 3"/>
          <p:cNvSpPr txBox="1">
            <a:spLocks/>
          </p:cNvSpPr>
          <p:nvPr/>
        </p:nvSpPr>
        <p:spPr>
          <a:xfrm>
            <a:off x="1413164" y="3316778"/>
            <a:ext cx="6658494" cy="3391594"/>
          </a:xfrm>
          <a:prstGeom prst="rect">
            <a:avLst/>
          </a:prstGeom>
          <a:pattFill prst="ltDnDiag">
            <a:fgClr>
              <a:schemeClr val="accent1"/>
            </a:fgClr>
            <a:bgClr>
              <a:schemeClr val="bg1"/>
            </a:bgClr>
          </a:pattFill>
        </p:spPr>
        <p:txBody>
          <a:bodyPr>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AU" sz="2400" dirty="0">
                <a:solidFill>
                  <a:schemeClr val="tx1"/>
                </a:solidFill>
                <a:latin typeface="Bookman Old Style" panose="02050604050505020204" pitchFamily="18" charset="0"/>
              </a:rPr>
              <a:t>The reasons why this kind of questing and this kind of experience is emerging now is just so much to do with our historical moment. We’re living in a global world. We’re living in a multicultural world. We are immensely influenced by one another…It’s one of the wonderful outflows of the globalisation of human experience at this time.</a:t>
            </a:r>
            <a:endParaRPr lang="en-AU" sz="1900" dirty="0">
              <a:solidFill>
                <a:schemeClr val="tx1"/>
              </a:solidFill>
              <a:latin typeface="Bookman Old Style" panose="02050604050505020204" pitchFamily="18" charset="0"/>
            </a:endParaRPr>
          </a:p>
          <a:p>
            <a:pPr marL="0" indent="0" algn="r">
              <a:buNone/>
            </a:pPr>
            <a:r>
              <a:rPr lang="en-AU" sz="1900" dirty="0">
                <a:solidFill>
                  <a:schemeClr val="tx1"/>
                </a:solidFill>
                <a:latin typeface="Bookman Old Style" panose="02050604050505020204" pitchFamily="18" charset="0"/>
              </a:rPr>
              <a:t>Stephanie </a:t>
            </a:r>
            <a:r>
              <a:rPr lang="en-AU" sz="1900" dirty="0" err="1" smtClean="0">
                <a:solidFill>
                  <a:schemeClr val="tx1"/>
                </a:solidFill>
                <a:latin typeface="Bookman Old Style" panose="02050604050505020204" pitchFamily="18" charset="0"/>
              </a:rPr>
              <a:t>Dowrick</a:t>
            </a:r>
            <a:endParaRPr lang="en-AU" sz="1900" dirty="0">
              <a:solidFill>
                <a:schemeClr val="tx1"/>
              </a:solidFill>
              <a:latin typeface="Bookman Old Style" panose="02050604050505020204" pitchFamily="18" charset="0"/>
            </a:endParaRPr>
          </a:p>
        </p:txBody>
      </p:sp>
      <p:pic>
        <p:nvPicPr>
          <p:cNvPr id="4" name="Picture Placeholder 8"/>
          <p:cNvPicPr>
            <a:picLocks noChangeAspect="1"/>
          </p:cNvPicPr>
          <p:nvPr/>
        </p:nvPicPr>
        <p:blipFill>
          <a:blip r:embed="rId2" cstate="print">
            <a:extLst>
              <a:ext uri="{28A0092B-C50C-407E-A947-70E740481C1C}">
                <a14:useLocalDpi xmlns:a14="http://schemas.microsoft.com/office/drawing/2010/main" val="0"/>
              </a:ext>
            </a:extLst>
          </a:blip>
          <a:srcRect l="419" r="419"/>
          <a:stretch>
            <a:fillRect/>
          </a:stretch>
        </p:blipFill>
        <p:spPr>
          <a:xfrm>
            <a:off x="4406034" y="501534"/>
            <a:ext cx="2992438" cy="2690813"/>
          </a:xfrm>
          <a:prstGeom prst="rect">
            <a:avLst/>
          </a:prstGeom>
        </p:spPr>
      </p:pic>
      <p:sp>
        <p:nvSpPr>
          <p:cNvPr id="6" name="TextBox 5"/>
          <p:cNvSpPr txBox="1"/>
          <p:nvPr/>
        </p:nvSpPr>
        <p:spPr>
          <a:xfrm>
            <a:off x="9501447" y="5652655"/>
            <a:ext cx="2468880" cy="1015663"/>
          </a:xfrm>
          <a:prstGeom prst="rect">
            <a:avLst/>
          </a:prstGeom>
          <a:noFill/>
        </p:spPr>
        <p:txBody>
          <a:bodyPr wrap="square" rtlCol="0">
            <a:spAutoFit/>
          </a:bodyPr>
          <a:lstStyle/>
          <a:p>
            <a:pPr algn="r"/>
            <a:r>
              <a:rPr lang="en-AU" sz="1000" dirty="0">
                <a:latin typeface="Bookman Old Style" panose="02050604050505020204" pitchFamily="18" charset="0"/>
              </a:rPr>
              <a:t>Stephanie </a:t>
            </a:r>
            <a:r>
              <a:rPr lang="en-AU" sz="1000" dirty="0" err="1">
                <a:latin typeface="Bookman Old Style" panose="02050604050505020204" pitchFamily="18" charset="0"/>
              </a:rPr>
              <a:t>Dowrick</a:t>
            </a:r>
            <a:r>
              <a:rPr lang="en-AU" sz="1000" dirty="0">
                <a:latin typeface="Bookman Old Style" panose="02050604050505020204" pitchFamily="18" charset="0"/>
              </a:rPr>
              <a:t> - Interfaith minister at Pitt Street Uniting Church in Sydney, quoted in a book called </a:t>
            </a:r>
            <a:r>
              <a:rPr lang="en-AU" sz="1000" i="1" dirty="0">
                <a:latin typeface="Bookman Old Style" panose="02050604050505020204" pitchFamily="18" charset="0"/>
              </a:rPr>
              <a:t>The Quiet Revolution: The Emergence of Interfaith Consciousness</a:t>
            </a:r>
            <a:r>
              <a:rPr lang="en-AU" sz="1000" dirty="0">
                <a:latin typeface="Bookman Old Style" panose="02050604050505020204" pitchFamily="18" charset="0"/>
              </a:rPr>
              <a:t>.</a:t>
            </a:r>
          </a:p>
        </p:txBody>
      </p:sp>
    </p:spTree>
    <p:extLst>
      <p:ext uri="{BB962C8B-B14F-4D97-AF65-F5344CB8AC3E}">
        <p14:creationId xmlns:p14="http://schemas.microsoft.com/office/powerpoint/2010/main" val="299688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6002"/>
            <a:ext cx="8596668" cy="687185"/>
          </a:xfrm>
        </p:spPr>
        <p:txBody>
          <a:bodyPr/>
          <a:lstStyle/>
          <a:p>
            <a:r>
              <a:rPr lang="en-AU" dirty="0" smtClean="0"/>
              <a:t>Bridges</a:t>
            </a:r>
            <a:endParaRPr lang="en-AU" dirty="0"/>
          </a:p>
        </p:txBody>
      </p:sp>
      <p:sp>
        <p:nvSpPr>
          <p:cNvPr id="3" name="Content Placeholder 2"/>
          <p:cNvSpPr>
            <a:spLocks noGrp="1"/>
          </p:cNvSpPr>
          <p:nvPr>
            <p:ph sz="half" idx="1"/>
          </p:nvPr>
        </p:nvSpPr>
        <p:spPr>
          <a:xfrm>
            <a:off x="551490" y="2977228"/>
            <a:ext cx="2157306" cy="2716990"/>
          </a:xfrm>
        </p:spPr>
        <p:txBody>
          <a:bodyPr>
            <a:normAutofit fontScale="92500" lnSpcReduction="10000"/>
          </a:bodyPr>
          <a:lstStyle/>
          <a:p>
            <a:pPr marL="0" indent="0">
              <a:buNone/>
            </a:pPr>
            <a:r>
              <a:rPr lang="en-AU" sz="1900" b="1" i="1" dirty="0">
                <a:solidFill>
                  <a:srgbClr val="0070C0"/>
                </a:solidFill>
              </a:rPr>
              <a:t>The Ethical Bridge.</a:t>
            </a:r>
            <a:r>
              <a:rPr lang="en-AU" sz="1900" b="1" dirty="0">
                <a:solidFill>
                  <a:srgbClr val="0070C0"/>
                </a:solidFill>
              </a:rPr>
              <a:t> </a:t>
            </a:r>
          </a:p>
          <a:p>
            <a:pPr lvl="0"/>
            <a:r>
              <a:rPr lang="en-AU" i="1" dirty="0"/>
              <a:t>cooperative social projects </a:t>
            </a:r>
          </a:p>
          <a:p>
            <a:pPr lvl="0"/>
            <a:r>
              <a:rPr lang="en-AU" i="1" dirty="0"/>
              <a:t>to learn to collaborate with one another on issues that none of us can solve alone</a:t>
            </a:r>
          </a:p>
          <a:p>
            <a:endParaRPr lang="en-AU" dirty="0"/>
          </a:p>
        </p:txBody>
      </p:sp>
      <p:sp>
        <p:nvSpPr>
          <p:cNvPr id="4" name="Content Placeholder 3"/>
          <p:cNvSpPr>
            <a:spLocks noGrp="1"/>
          </p:cNvSpPr>
          <p:nvPr>
            <p:ph sz="half" idx="2"/>
          </p:nvPr>
        </p:nvSpPr>
        <p:spPr>
          <a:xfrm>
            <a:off x="6675118" y="2892109"/>
            <a:ext cx="2598884" cy="3880773"/>
          </a:xfrm>
        </p:spPr>
        <p:txBody>
          <a:bodyPr>
            <a:normAutofit fontScale="92500" lnSpcReduction="10000"/>
          </a:bodyPr>
          <a:lstStyle/>
          <a:p>
            <a:pPr marL="0" indent="0">
              <a:buNone/>
            </a:pPr>
            <a:r>
              <a:rPr lang="en-AU" sz="1900" b="1" i="1" dirty="0">
                <a:solidFill>
                  <a:srgbClr val="0070C0"/>
                </a:solidFill>
              </a:rPr>
              <a:t>The Mystical-Spiritual Bridge.</a:t>
            </a:r>
            <a:endParaRPr lang="en-AU" sz="1900" b="1" dirty="0">
              <a:solidFill>
                <a:srgbClr val="0070C0"/>
              </a:solidFill>
            </a:endParaRPr>
          </a:p>
          <a:p>
            <a:pPr lvl="0"/>
            <a:r>
              <a:rPr lang="en-AU" i="1" dirty="0" smtClean="0"/>
              <a:t>to </a:t>
            </a:r>
            <a:r>
              <a:rPr lang="en-AU" i="1" dirty="0"/>
              <a:t>be drawn onward by the same experience of an outpoured heavenly love</a:t>
            </a:r>
            <a:r>
              <a:rPr lang="en-AU" i="1" dirty="0" smtClean="0"/>
              <a:t>....*</a:t>
            </a:r>
            <a:endParaRPr lang="en-AU" i="1" dirty="0"/>
          </a:p>
          <a:p>
            <a:pPr lvl="0"/>
            <a:r>
              <a:rPr lang="en-AU" i="1" dirty="0" smtClean="0"/>
              <a:t>The example of the mystics.</a:t>
            </a:r>
            <a:endParaRPr lang="en-AU" i="1" dirty="0"/>
          </a:p>
          <a:p>
            <a:endParaRPr lang="en-AU" dirty="0"/>
          </a:p>
        </p:txBody>
      </p:sp>
      <p:sp>
        <p:nvSpPr>
          <p:cNvPr id="6" name="TextBox 5"/>
          <p:cNvSpPr txBox="1"/>
          <p:nvPr/>
        </p:nvSpPr>
        <p:spPr>
          <a:xfrm>
            <a:off x="10078835" y="5694218"/>
            <a:ext cx="1943100" cy="861774"/>
          </a:xfrm>
          <a:prstGeom prst="rect">
            <a:avLst/>
          </a:prstGeom>
          <a:noFill/>
        </p:spPr>
        <p:txBody>
          <a:bodyPr wrap="square" rtlCol="0">
            <a:spAutoFit/>
          </a:bodyPr>
          <a:lstStyle/>
          <a:p>
            <a:r>
              <a:rPr lang="en-AU" sz="1000" dirty="0" smtClean="0"/>
              <a:t>Concepts </a:t>
            </a:r>
            <a:r>
              <a:rPr lang="en-AU" sz="1000" dirty="0"/>
              <a:t>from “Interreli</a:t>
            </a:r>
            <a:r>
              <a:rPr lang="en-AU" sz="1000" dirty="0">
                <a:solidFill>
                  <a:schemeClr val="tx1">
                    <a:lumMod val="75000"/>
                    <a:lumOff val="25000"/>
                  </a:schemeClr>
                </a:solidFill>
              </a:rPr>
              <a:t>gious Dialogue and the Baha’i Faith” by </a:t>
            </a:r>
            <a:r>
              <a:rPr lang="en-AU" sz="1000" dirty="0" err="1">
                <a:solidFill>
                  <a:schemeClr val="tx1">
                    <a:lumMod val="75000"/>
                    <a:lumOff val="25000"/>
                  </a:schemeClr>
                </a:solidFill>
              </a:rPr>
              <a:t>Seena</a:t>
            </a:r>
            <a:r>
              <a:rPr lang="en-AU" sz="1000" dirty="0">
                <a:solidFill>
                  <a:schemeClr val="tx1">
                    <a:lumMod val="75000"/>
                    <a:lumOff val="25000"/>
                  </a:schemeClr>
                </a:solidFill>
              </a:rPr>
              <a:t> </a:t>
            </a:r>
            <a:r>
              <a:rPr lang="en-AU" sz="1000" dirty="0" err="1" smtClean="0">
                <a:solidFill>
                  <a:schemeClr val="tx1">
                    <a:lumMod val="75000"/>
                    <a:lumOff val="25000"/>
                  </a:schemeClr>
                </a:solidFill>
              </a:rPr>
              <a:t>Fazel</a:t>
            </a:r>
            <a:endParaRPr lang="en-AU" sz="1000" dirty="0" smtClean="0">
              <a:solidFill>
                <a:schemeClr val="tx1">
                  <a:lumMod val="75000"/>
                  <a:lumOff val="25000"/>
                </a:schemeClr>
              </a:solidFill>
            </a:endParaRPr>
          </a:p>
          <a:p>
            <a:r>
              <a:rPr lang="en-AU" sz="1000" dirty="0" smtClean="0">
                <a:solidFill>
                  <a:schemeClr val="tx1">
                    <a:lumMod val="75000"/>
                    <a:lumOff val="25000"/>
                  </a:schemeClr>
                </a:solidFill>
              </a:rPr>
              <a:t>*Quote from George Townshend.</a:t>
            </a:r>
            <a:endParaRPr lang="en-AU"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364" y="1105880"/>
            <a:ext cx="2249592" cy="168719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969" y="1105880"/>
            <a:ext cx="2971478" cy="168719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995" y="1104495"/>
            <a:ext cx="2245437" cy="1684078"/>
          </a:xfrm>
          <a:prstGeom prst="rect">
            <a:avLst/>
          </a:prstGeom>
        </p:spPr>
      </p:pic>
      <p:sp>
        <p:nvSpPr>
          <p:cNvPr id="10" name="Content Placeholder 2"/>
          <p:cNvSpPr txBox="1">
            <a:spLocks/>
          </p:cNvSpPr>
          <p:nvPr/>
        </p:nvSpPr>
        <p:spPr>
          <a:xfrm>
            <a:off x="3350028" y="2905920"/>
            <a:ext cx="2759827" cy="38807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AU" b="1" i="1" dirty="0">
                <a:solidFill>
                  <a:srgbClr val="0070C0"/>
                </a:solidFill>
              </a:rPr>
              <a:t>The </a:t>
            </a:r>
            <a:r>
              <a:rPr lang="en-AU" b="1" i="1" dirty="0" smtClean="0">
                <a:solidFill>
                  <a:srgbClr val="0070C0"/>
                </a:solidFill>
              </a:rPr>
              <a:t>Intellectual </a:t>
            </a:r>
            <a:r>
              <a:rPr lang="en-AU" b="1" i="1" dirty="0">
                <a:solidFill>
                  <a:srgbClr val="0070C0"/>
                </a:solidFill>
              </a:rPr>
              <a:t>Bridge.</a:t>
            </a:r>
            <a:endParaRPr lang="en-AU" b="1" dirty="0">
              <a:solidFill>
                <a:srgbClr val="0070C0"/>
              </a:solidFill>
            </a:endParaRPr>
          </a:p>
          <a:p>
            <a:r>
              <a:rPr lang="en-AU" sz="1700" i="1" dirty="0" smtClean="0"/>
              <a:t>Theological dialogue</a:t>
            </a:r>
          </a:p>
          <a:p>
            <a:r>
              <a:rPr lang="en-AU" sz="1700" i="1" dirty="0" smtClean="0"/>
              <a:t>Reconciling different representations of the Ultimate.</a:t>
            </a:r>
            <a:endParaRPr lang="en-AU" sz="1700" i="1" dirty="0"/>
          </a:p>
        </p:txBody>
      </p:sp>
    </p:spTree>
    <p:extLst>
      <p:ext uri="{BB962C8B-B14F-4D97-AF65-F5344CB8AC3E}">
        <p14:creationId xmlns:p14="http://schemas.microsoft.com/office/powerpoint/2010/main" val="4263245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Content Placeholder 3"/>
          <p:cNvSpPr txBox="1">
            <a:spLocks/>
          </p:cNvSpPr>
          <p:nvPr/>
        </p:nvSpPr>
        <p:spPr>
          <a:xfrm>
            <a:off x="6675118" y="2892110"/>
            <a:ext cx="2598884" cy="88931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AU" sz="1900" b="1" i="1" dirty="0" smtClean="0">
                <a:solidFill>
                  <a:srgbClr val="0070C0"/>
                </a:solidFill>
              </a:rPr>
              <a:t>The Mystical-Spiritual Bridge.</a:t>
            </a:r>
            <a:endParaRPr lang="en-AU" sz="1900" b="1" dirty="0" smtClean="0">
              <a:solidFill>
                <a:srgbClr val="0070C0"/>
              </a:solidFill>
            </a:endParaRPr>
          </a:p>
          <a:p>
            <a:pPr marL="0" indent="0">
              <a:buNone/>
            </a:pPr>
            <a:endParaRPr lang="en-AU"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5" y="1104495"/>
            <a:ext cx="2245437" cy="1684078"/>
          </a:xfrm>
          <a:prstGeom prst="rect">
            <a:avLst/>
          </a:prstGeom>
        </p:spPr>
      </p:pic>
      <p:sp>
        <p:nvSpPr>
          <p:cNvPr id="4" name="TextBox 3"/>
          <p:cNvSpPr txBox="1"/>
          <p:nvPr/>
        </p:nvSpPr>
        <p:spPr>
          <a:xfrm>
            <a:off x="942975" y="2476500"/>
            <a:ext cx="5572125" cy="2677656"/>
          </a:xfrm>
          <a:prstGeom prst="rect">
            <a:avLst/>
          </a:prstGeom>
          <a:pattFill prst="ltDnDiag">
            <a:fgClr>
              <a:schemeClr val="accent1"/>
            </a:fgClr>
            <a:bgClr>
              <a:schemeClr val="bg1"/>
            </a:bgClr>
          </a:pattFill>
        </p:spPr>
        <p:txBody>
          <a:bodyPr wrap="square" rtlCol="0">
            <a:spAutoFit/>
          </a:bodyPr>
          <a:lstStyle/>
          <a:p>
            <a:r>
              <a:rPr lang="en-AU" sz="2400" dirty="0">
                <a:latin typeface="Bookman Old Style" panose="02050604050505020204" pitchFamily="18" charset="0"/>
              </a:rPr>
              <a:t>By what diverse paths have mystics who had nothing in common save whole-hearted servitude before the one loving God, by what diverse paths have they all alike attained the blessed Presence!</a:t>
            </a:r>
          </a:p>
          <a:p>
            <a:pPr algn="r"/>
            <a:r>
              <a:rPr lang="en-AU" sz="2400" dirty="0" smtClean="0">
                <a:latin typeface="Bookman Old Style" panose="02050604050505020204" pitchFamily="18" charset="0"/>
              </a:rPr>
              <a:t>George Townshend</a:t>
            </a:r>
            <a:endParaRPr lang="en-AU" sz="2400" dirty="0">
              <a:latin typeface="Bookman Old Style" panose="02050604050505020204" pitchFamily="18" charset="0"/>
            </a:endParaRPr>
          </a:p>
        </p:txBody>
      </p:sp>
    </p:spTree>
    <p:extLst>
      <p:ext uri="{BB962C8B-B14F-4D97-AF65-F5344CB8AC3E}">
        <p14:creationId xmlns:p14="http://schemas.microsoft.com/office/powerpoint/2010/main" val="861621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836" y="1562793"/>
            <a:ext cx="2730884" cy="1199110"/>
          </a:xfrm>
        </p:spPr>
        <p:txBody>
          <a:bodyPr>
            <a:noAutofit/>
          </a:bodyPr>
          <a:lstStyle/>
          <a:p>
            <a:r>
              <a:rPr lang="en-AU" sz="3600" dirty="0" smtClean="0"/>
              <a:t>Challenges</a:t>
            </a:r>
            <a:endParaRPr lang="en-AU" sz="3600" dirty="0"/>
          </a:p>
        </p:txBody>
      </p:sp>
      <p:sp>
        <p:nvSpPr>
          <p:cNvPr id="4" name="Text Placeholder 3"/>
          <p:cNvSpPr>
            <a:spLocks noGrp="1"/>
          </p:cNvSpPr>
          <p:nvPr>
            <p:ph type="body" sz="half" idx="2"/>
          </p:nvPr>
        </p:nvSpPr>
        <p:spPr>
          <a:xfrm>
            <a:off x="677335" y="3275215"/>
            <a:ext cx="7652018" cy="3117272"/>
          </a:xfrm>
        </p:spPr>
        <p:txBody>
          <a:bodyPr>
            <a:noAutofit/>
          </a:bodyPr>
          <a:lstStyle/>
          <a:p>
            <a:pPr marL="171450" lvl="0" indent="-171450">
              <a:buFont typeface="Wingdings" panose="05000000000000000000" pitchFamily="2" charset="2"/>
              <a:buChar char="Ø"/>
            </a:pPr>
            <a:r>
              <a:rPr lang="en-AU" sz="2000" dirty="0"/>
              <a:t>The first challenge is a lack of focus. </a:t>
            </a:r>
          </a:p>
          <a:p>
            <a:pPr marL="171450" lvl="0" indent="-171450">
              <a:buFont typeface="Wingdings" panose="05000000000000000000" pitchFamily="2" charset="2"/>
              <a:buChar char="Ø"/>
            </a:pPr>
            <a:r>
              <a:rPr lang="en-AU" sz="2000" dirty="0"/>
              <a:t>The second challenge is when people feel that they need to “water down” or compromise their religious identity in order to fit in. </a:t>
            </a:r>
          </a:p>
          <a:p>
            <a:pPr marL="171450" lvl="0" indent="-171450">
              <a:buFont typeface="Wingdings" panose="05000000000000000000" pitchFamily="2" charset="2"/>
              <a:buChar char="Ø"/>
            </a:pPr>
            <a:r>
              <a:rPr lang="en-AU" sz="2000" dirty="0"/>
              <a:t>The third challenge is proselytizing, or attempting to convert others. </a:t>
            </a:r>
          </a:p>
          <a:p>
            <a:pPr algn="r"/>
            <a:r>
              <a:rPr lang="en-AU" sz="1000" dirty="0"/>
              <a:t>The Berkley </a:t>
            </a:r>
            <a:r>
              <a:rPr lang="en-AU" sz="1000" dirty="0" err="1"/>
              <a:t>Center</a:t>
            </a:r>
            <a:r>
              <a:rPr lang="en-AU" sz="1000" dirty="0"/>
              <a:t> for Religion, Peace, and World Affairs</a:t>
            </a:r>
          </a:p>
          <a:p>
            <a:endParaRPr lang="en-AU" sz="2000" dirty="0"/>
          </a:p>
        </p:txBody>
      </p:sp>
      <p:sp>
        <p:nvSpPr>
          <p:cNvPr id="5" name="TextBox 4"/>
          <p:cNvSpPr txBox="1"/>
          <p:nvPr/>
        </p:nvSpPr>
        <p:spPr>
          <a:xfrm>
            <a:off x="7171074" y="6484989"/>
            <a:ext cx="5020926" cy="246221"/>
          </a:xfrm>
          <a:prstGeom prst="rect">
            <a:avLst/>
          </a:prstGeom>
          <a:noFill/>
        </p:spPr>
        <p:txBody>
          <a:bodyPr wrap="none" rtlCol="0">
            <a:spAutoFit/>
          </a:bodyPr>
          <a:lstStyle/>
          <a:p>
            <a:r>
              <a:rPr lang="en-AU" sz="1000" dirty="0"/>
              <a:t>https://berkleycenter.georgetown.edu/posts/the-challenges-of-interfaith-dialogue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3344" y="811183"/>
            <a:ext cx="2926080" cy="1950720"/>
          </a:xfrm>
          <a:prstGeom prst="rect">
            <a:avLst/>
          </a:prstGeom>
        </p:spPr>
      </p:pic>
    </p:spTree>
    <p:extLst>
      <p:ext uri="{BB962C8B-B14F-4D97-AF65-F5344CB8AC3E}">
        <p14:creationId xmlns:p14="http://schemas.microsoft.com/office/powerpoint/2010/main" val="186939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3269" y="613766"/>
            <a:ext cx="2340186" cy="566738"/>
          </a:xfrm>
        </p:spPr>
        <p:txBody>
          <a:bodyPr>
            <a:noAutofit/>
          </a:bodyPr>
          <a:lstStyle/>
          <a:p>
            <a:r>
              <a:rPr lang="en-AU" sz="3600" b="1" dirty="0" smtClean="0"/>
              <a:t>Principles</a:t>
            </a:r>
            <a:endParaRPr lang="en-AU" sz="3600" b="1"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3964" b="3964"/>
          <a:stretch>
            <a:fillRect/>
          </a:stretch>
        </p:blipFill>
        <p:spPr>
          <a:xfrm>
            <a:off x="6758247" y="1915718"/>
            <a:ext cx="3242426" cy="3005418"/>
          </a:xfrm>
        </p:spPr>
      </p:pic>
      <p:sp>
        <p:nvSpPr>
          <p:cNvPr id="4" name="Text Placeholder 3"/>
          <p:cNvSpPr>
            <a:spLocks noGrp="1"/>
          </p:cNvSpPr>
          <p:nvPr>
            <p:ph type="body" sz="half" idx="2"/>
          </p:nvPr>
        </p:nvSpPr>
        <p:spPr>
          <a:xfrm>
            <a:off x="807624" y="1463215"/>
            <a:ext cx="5863764" cy="4256117"/>
          </a:xfrm>
        </p:spPr>
        <p:txBody>
          <a:bodyPr>
            <a:normAutofit fontScale="62500" lnSpcReduction="20000"/>
          </a:bodyPr>
          <a:lstStyle/>
          <a:p>
            <a:r>
              <a:rPr lang="en-AU" sz="3800" b="1" i="1" dirty="0" smtClean="0">
                <a:solidFill>
                  <a:srgbClr val="0070C0"/>
                </a:solidFill>
              </a:rPr>
              <a:t>Humility</a:t>
            </a:r>
          </a:p>
          <a:p>
            <a:pPr marL="171450" indent="-171450">
              <a:buFont typeface="Wingdings" panose="05000000000000000000" pitchFamily="2" charset="2"/>
              <a:buChar char="Ø"/>
            </a:pPr>
            <a:r>
              <a:rPr lang="en-AU" sz="3800" i="1" dirty="0" smtClean="0"/>
              <a:t>The </a:t>
            </a:r>
            <a:r>
              <a:rPr lang="en-AU" sz="3800" i="1" dirty="0"/>
              <a:t>essential purpose of a dialogue is to </a:t>
            </a:r>
            <a:r>
              <a:rPr lang="en-AU" sz="3800" i="1" dirty="0" smtClean="0"/>
              <a:t>learn…</a:t>
            </a:r>
          </a:p>
          <a:p>
            <a:endParaRPr lang="en-AU" sz="3800" b="1" i="1" dirty="0" smtClean="0">
              <a:solidFill>
                <a:srgbClr val="0070C0"/>
              </a:solidFill>
            </a:endParaRPr>
          </a:p>
          <a:p>
            <a:r>
              <a:rPr lang="en-AU" sz="3800" b="1" i="1" dirty="0" smtClean="0">
                <a:solidFill>
                  <a:srgbClr val="0070C0"/>
                </a:solidFill>
              </a:rPr>
              <a:t>Mutual Trust</a:t>
            </a:r>
            <a:endParaRPr lang="en-AU" sz="3800" b="1" i="1" dirty="0" smtClean="0">
              <a:solidFill>
                <a:srgbClr val="0070C0"/>
              </a:solidFill>
            </a:endParaRPr>
          </a:p>
          <a:p>
            <a:pPr marL="171450" indent="-171450">
              <a:buFont typeface="Wingdings" panose="05000000000000000000" pitchFamily="2" charset="2"/>
              <a:buChar char="Ø"/>
            </a:pPr>
            <a:r>
              <a:rPr lang="en-AU" sz="3800" i="1" dirty="0" smtClean="0"/>
              <a:t>Dialogue </a:t>
            </a:r>
            <a:r>
              <a:rPr lang="en-AU" sz="3800" i="1" dirty="0"/>
              <a:t>can only take place on the basis of mutual trust. </a:t>
            </a:r>
            <a:endParaRPr lang="en-AU" sz="3800" i="1" dirty="0" smtClean="0"/>
          </a:p>
          <a:p>
            <a:endParaRPr lang="en-AU" sz="3800" b="1" i="1" dirty="0" smtClean="0">
              <a:solidFill>
                <a:srgbClr val="0070C0"/>
              </a:solidFill>
            </a:endParaRPr>
          </a:p>
          <a:p>
            <a:r>
              <a:rPr lang="en-AU" sz="3800" b="1" i="1" dirty="0" smtClean="0">
                <a:solidFill>
                  <a:srgbClr val="0070C0"/>
                </a:solidFill>
              </a:rPr>
              <a:t>Empathy</a:t>
            </a:r>
          </a:p>
          <a:p>
            <a:pPr marL="171450" indent="-171450">
              <a:buFont typeface="Wingdings" panose="05000000000000000000" pitchFamily="2" charset="2"/>
              <a:buChar char="Ø"/>
            </a:pPr>
            <a:r>
              <a:rPr lang="en-AU" sz="3800" i="1" dirty="0" smtClean="0"/>
              <a:t>To </a:t>
            </a:r>
            <a:r>
              <a:rPr lang="en-AU" sz="3800" i="1" dirty="0"/>
              <a:t>truly understand another religion or </a:t>
            </a:r>
            <a:r>
              <a:rPr lang="en-AU" sz="3800" i="1" dirty="0" smtClean="0"/>
              <a:t>ideology…</a:t>
            </a:r>
          </a:p>
          <a:p>
            <a:pPr marL="171450" indent="-171450">
              <a:buFont typeface="Wingdings" panose="05000000000000000000" pitchFamily="2" charset="2"/>
              <a:buChar char="Ø"/>
            </a:pPr>
            <a:endParaRPr lang="en-AU" sz="3800" i="1" dirty="0" smtClean="0"/>
          </a:p>
        </p:txBody>
      </p:sp>
      <p:sp>
        <p:nvSpPr>
          <p:cNvPr id="6" name="TextBox 5"/>
          <p:cNvSpPr txBox="1"/>
          <p:nvPr/>
        </p:nvSpPr>
        <p:spPr>
          <a:xfrm>
            <a:off x="9676014" y="5976851"/>
            <a:ext cx="2090637" cy="246221"/>
          </a:xfrm>
          <a:prstGeom prst="rect">
            <a:avLst/>
          </a:prstGeom>
          <a:noFill/>
        </p:spPr>
        <p:txBody>
          <a:bodyPr wrap="none" rtlCol="0">
            <a:spAutoFit/>
          </a:bodyPr>
          <a:lstStyle/>
          <a:p>
            <a:r>
              <a:rPr lang="en-AU" sz="1000" smtClean="0"/>
              <a:t>Image: www.scarboromissions.ca</a:t>
            </a:r>
            <a:endParaRPr lang="en-AU" sz="1000" dirty="0"/>
          </a:p>
        </p:txBody>
      </p:sp>
      <p:sp>
        <p:nvSpPr>
          <p:cNvPr id="3" name="TextBox 2"/>
          <p:cNvSpPr txBox="1"/>
          <p:nvPr/>
        </p:nvSpPr>
        <p:spPr>
          <a:xfrm>
            <a:off x="5663681" y="6284754"/>
            <a:ext cx="3181739" cy="400110"/>
          </a:xfrm>
          <a:prstGeom prst="rect">
            <a:avLst/>
          </a:prstGeom>
          <a:noFill/>
        </p:spPr>
        <p:txBody>
          <a:bodyPr wrap="square" rtlCol="0">
            <a:spAutoFit/>
          </a:bodyPr>
          <a:lstStyle/>
          <a:p>
            <a:pPr algn="r"/>
            <a:r>
              <a:rPr lang="en-AU" sz="1000" dirty="0" smtClean="0"/>
              <a:t>Principles </a:t>
            </a:r>
            <a:r>
              <a:rPr lang="en-AU" sz="1000" dirty="0"/>
              <a:t>1, 8 and 10 from Leonard </a:t>
            </a:r>
            <a:r>
              <a:rPr lang="en-AU" sz="1000" dirty="0" err="1"/>
              <a:t>Swidler</a:t>
            </a:r>
            <a:r>
              <a:rPr lang="en-AU" sz="1000" dirty="0"/>
              <a:t> (Professor of Interreligious Dialogue</a:t>
            </a:r>
            <a:r>
              <a:rPr lang="en-AU" sz="1000" dirty="0" smtClean="0"/>
              <a:t>)</a:t>
            </a:r>
            <a:endParaRPr lang="en-AU" sz="1000" dirty="0"/>
          </a:p>
        </p:txBody>
      </p:sp>
    </p:spTree>
    <p:extLst>
      <p:ext uri="{BB962C8B-B14F-4D97-AF65-F5344CB8AC3E}">
        <p14:creationId xmlns:p14="http://schemas.microsoft.com/office/powerpoint/2010/main" val="1195644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8459" y="922337"/>
            <a:ext cx="2437341" cy="566738"/>
          </a:xfrm>
        </p:spPr>
        <p:txBody>
          <a:bodyPr>
            <a:noAutofit/>
          </a:bodyPr>
          <a:lstStyle/>
          <a:p>
            <a:r>
              <a:rPr lang="en-AU" sz="3600" b="1" dirty="0" smtClean="0"/>
              <a:t>Humility</a:t>
            </a:r>
            <a:endParaRPr lang="en-AU" sz="3600" b="1" dirty="0"/>
          </a:p>
        </p:txBody>
      </p:sp>
      <p:sp>
        <p:nvSpPr>
          <p:cNvPr id="4" name="Text Placeholder 3"/>
          <p:cNvSpPr>
            <a:spLocks noGrp="1"/>
          </p:cNvSpPr>
          <p:nvPr>
            <p:ph type="body" sz="half" idx="2"/>
          </p:nvPr>
        </p:nvSpPr>
        <p:spPr>
          <a:xfrm>
            <a:off x="4981575" y="3943351"/>
            <a:ext cx="5451364" cy="1409700"/>
          </a:xfrm>
        </p:spPr>
        <p:txBody>
          <a:bodyPr>
            <a:noAutofit/>
          </a:bodyPr>
          <a:lstStyle/>
          <a:p>
            <a:pPr marL="171450" indent="-171450">
              <a:buFont typeface="Wingdings" panose="05000000000000000000" pitchFamily="2" charset="2"/>
              <a:buChar char="Ø"/>
            </a:pPr>
            <a:r>
              <a:rPr lang="en-AU" sz="2400" i="1" dirty="0" smtClean="0">
                <a:solidFill>
                  <a:srgbClr val="7030A0"/>
                </a:solidFill>
              </a:rPr>
              <a:t>Dialogue </a:t>
            </a:r>
            <a:r>
              <a:rPr lang="en-AU" sz="2400" i="1" dirty="0">
                <a:solidFill>
                  <a:srgbClr val="7030A0"/>
                </a:solidFill>
              </a:rPr>
              <a:t>can only take place between equals, which means that partners learn from each other – [peer to peer] - and do not merely seek to teach one another</a:t>
            </a:r>
          </a:p>
        </p:txBody>
      </p:sp>
      <p:sp>
        <p:nvSpPr>
          <p:cNvPr id="6" name="TextBox 5"/>
          <p:cNvSpPr txBox="1"/>
          <p:nvPr/>
        </p:nvSpPr>
        <p:spPr>
          <a:xfrm>
            <a:off x="9572625" y="6343650"/>
            <a:ext cx="2406428" cy="246221"/>
          </a:xfrm>
          <a:prstGeom prst="rect">
            <a:avLst/>
          </a:prstGeom>
          <a:noFill/>
        </p:spPr>
        <p:txBody>
          <a:bodyPr wrap="none" rtlCol="0">
            <a:spAutoFit/>
          </a:bodyPr>
          <a:lstStyle/>
          <a:p>
            <a:r>
              <a:rPr lang="en-AU" sz="1000" dirty="0" smtClean="0"/>
              <a:t>Leonard </a:t>
            </a:r>
            <a:r>
              <a:rPr lang="en-AU" sz="1000" dirty="0" err="1" smtClean="0"/>
              <a:t>Swidler’s</a:t>
            </a:r>
            <a:r>
              <a:rPr lang="en-AU" sz="1000" dirty="0" smtClean="0"/>
              <a:t> principles #1 and #7</a:t>
            </a:r>
            <a:endParaRPr lang="en-AU" sz="1000" dirty="0"/>
          </a:p>
        </p:txBody>
      </p:sp>
      <p:sp>
        <p:nvSpPr>
          <p:cNvPr id="7" name="Text Placeholder 3"/>
          <p:cNvSpPr txBox="1">
            <a:spLocks/>
          </p:cNvSpPr>
          <p:nvPr/>
        </p:nvSpPr>
        <p:spPr>
          <a:xfrm>
            <a:off x="162983" y="1964134"/>
            <a:ext cx="5056717" cy="2779316"/>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9pPr>
          </a:lstStyle>
          <a:p>
            <a:pPr marL="171450" indent="-171450">
              <a:buFont typeface="Wingdings" panose="05000000000000000000" pitchFamily="2" charset="2"/>
              <a:buChar char="Ø"/>
            </a:pPr>
            <a:r>
              <a:rPr lang="en-AU" sz="2400" i="1" dirty="0" smtClean="0">
                <a:solidFill>
                  <a:srgbClr val="0070C0"/>
                </a:solidFill>
              </a:rPr>
              <a:t>The essential purpose of a dialogue is to learn, which entails change. At the very least, to learn that one’s dialogue partner views the world differently is to effect a change in oneself.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8664" r="6985"/>
          <a:stretch/>
        </p:blipFill>
        <p:spPr>
          <a:xfrm>
            <a:off x="5491713" y="549110"/>
            <a:ext cx="3823311" cy="3021014"/>
          </a:xfrm>
          <a:prstGeom prst="rect">
            <a:avLst/>
          </a:prstGeom>
        </p:spPr>
      </p:pic>
    </p:spTree>
    <p:extLst>
      <p:ext uri="{BB962C8B-B14F-4D97-AF65-F5344CB8AC3E}">
        <p14:creationId xmlns:p14="http://schemas.microsoft.com/office/powerpoint/2010/main" val="2893048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909" y="1524000"/>
            <a:ext cx="1980141" cy="1185863"/>
          </a:xfrm>
        </p:spPr>
        <p:txBody>
          <a:bodyPr>
            <a:noAutofit/>
          </a:bodyPr>
          <a:lstStyle/>
          <a:p>
            <a:r>
              <a:rPr lang="en-AU" sz="3600" b="1" dirty="0" smtClean="0"/>
              <a:t>Mutual Trust</a:t>
            </a:r>
            <a:endParaRPr lang="en-AU" sz="3600" b="1"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5391" r="15391"/>
          <a:stretch>
            <a:fillRect/>
          </a:stretch>
        </p:blipFill>
        <p:spPr>
          <a:xfrm>
            <a:off x="3714750" y="638175"/>
            <a:ext cx="3970338" cy="3844925"/>
          </a:xfrm>
        </p:spPr>
      </p:pic>
      <p:sp>
        <p:nvSpPr>
          <p:cNvPr id="4" name="Text Placeholder 3"/>
          <p:cNvSpPr>
            <a:spLocks noGrp="1"/>
          </p:cNvSpPr>
          <p:nvPr>
            <p:ph type="body" sz="half" idx="2"/>
          </p:nvPr>
        </p:nvSpPr>
        <p:spPr>
          <a:xfrm>
            <a:off x="1067859" y="4738688"/>
            <a:ext cx="7923741" cy="1395412"/>
          </a:xfrm>
        </p:spPr>
        <p:txBody>
          <a:bodyPr>
            <a:noAutofit/>
          </a:bodyPr>
          <a:lstStyle/>
          <a:p>
            <a:pPr marL="171450" indent="-171450">
              <a:buFont typeface="Wingdings" panose="05000000000000000000" pitchFamily="2" charset="2"/>
              <a:buChar char="Ø"/>
            </a:pPr>
            <a:r>
              <a:rPr lang="en-AU" sz="2400" i="1" dirty="0">
                <a:solidFill>
                  <a:srgbClr val="BA0693"/>
                </a:solidFill>
              </a:rPr>
              <a:t>Because it is persons, and not entire communities, that enter into dialogue, it is essential for personal trust to be established. </a:t>
            </a:r>
          </a:p>
        </p:txBody>
      </p:sp>
      <p:sp>
        <p:nvSpPr>
          <p:cNvPr id="5" name="TextBox 4"/>
          <p:cNvSpPr txBox="1"/>
          <p:nvPr/>
        </p:nvSpPr>
        <p:spPr>
          <a:xfrm>
            <a:off x="9715500" y="6229350"/>
            <a:ext cx="1933543" cy="246221"/>
          </a:xfrm>
          <a:prstGeom prst="rect">
            <a:avLst/>
          </a:prstGeom>
          <a:noFill/>
        </p:spPr>
        <p:txBody>
          <a:bodyPr wrap="none" rtlCol="0">
            <a:spAutoFit/>
          </a:bodyPr>
          <a:lstStyle/>
          <a:p>
            <a:r>
              <a:rPr lang="en-AU" sz="1000" dirty="0"/>
              <a:t>Leonard </a:t>
            </a:r>
            <a:r>
              <a:rPr lang="en-AU" sz="1000" dirty="0" err="1"/>
              <a:t>Swidler’s</a:t>
            </a:r>
            <a:r>
              <a:rPr lang="en-AU" sz="1000" dirty="0"/>
              <a:t> </a:t>
            </a:r>
            <a:r>
              <a:rPr lang="en-AU" sz="1000" dirty="0" smtClean="0"/>
              <a:t>principle #8</a:t>
            </a:r>
            <a:endParaRPr lang="en-AU" dirty="0"/>
          </a:p>
        </p:txBody>
      </p:sp>
    </p:spTree>
    <p:extLst>
      <p:ext uri="{BB962C8B-B14F-4D97-AF65-F5344CB8AC3E}">
        <p14:creationId xmlns:p14="http://schemas.microsoft.com/office/powerpoint/2010/main" val="357248795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695</TotalTime>
  <Words>964</Words>
  <Application>Microsoft Office PowerPoint</Application>
  <PresentationFormat>Widescreen</PresentationFormat>
  <Paragraphs>74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Bookman Old Style</vt:lpstr>
      <vt:lpstr>Trebuchet MS</vt:lpstr>
      <vt:lpstr>Wingdings</vt:lpstr>
      <vt:lpstr>Wingdings 3</vt:lpstr>
      <vt:lpstr>Facet</vt:lpstr>
      <vt:lpstr>When Aliens Meet</vt:lpstr>
      <vt:lpstr>Problem</vt:lpstr>
      <vt:lpstr>PowerPoint Presentation</vt:lpstr>
      <vt:lpstr>Bridges</vt:lpstr>
      <vt:lpstr>PowerPoint Presentation</vt:lpstr>
      <vt:lpstr>Challenges</vt:lpstr>
      <vt:lpstr>Principles</vt:lpstr>
      <vt:lpstr>Humility</vt:lpstr>
      <vt:lpstr>Mutual Trust</vt:lpstr>
      <vt:lpstr>PowerPoint Presentation</vt:lpstr>
      <vt:lpstr>Empathy</vt:lpstr>
      <vt:lpstr>PowerPoint Presentation</vt:lpstr>
      <vt:lpstr>What might we find with humility, mutual trust and empathy?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Aliens Meet</dc:title>
  <dc:creator>Colin Dibdin</dc:creator>
  <cp:lastModifiedBy>Colin Dibdin</cp:lastModifiedBy>
  <cp:revision>52</cp:revision>
  <dcterms:created xsi:type="dcterms:W3CDTF">2021-08-14T00:24:30Z</dcterms:created>
  <dcterms:modified xsi:type="dcterms:W3CDTF">2021-08-18T12:21:38Z</dcterms:modified>
</cp:coreProperties>
</file>