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2297" autoAdjust="0"/>
  </p:normalViewPr>
  <p:slideViewPr>
    <p:cSldViewPr snapToGrid="0">
      <p:cViewPr varScale="1">
        <p:scale>
          <a:sx n="54" d="100"/>
          <a:sy n="54" d="100"/>
        </p:scale>
        <p:origin x="518" y="45"/>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41" d="100"/>
          <a:sy n="41" d="100"/>
        </p:scale>
        <p:origin x="2366"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D943B-F908-47DE-B010-006C752EA8F6}" type="datetimeFigureOut">
              <a:rPr lang="en-AU" smtClean="0"/>
              <a:t>7/02/2025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7BCB7D-CF55-4598-906E-1B0DC38CA891}" type="slidenum">
              <a:rPr lang="en-AU" smtClean="0"/>
              <a:t>‹#›</a:t>
            </a:fld>
            <a:endParaRPr lang="en-AU"/>
          </a:p>
        </p:txBody>
      </p:sp>
    </p:spTree>
    <p:extLst>
      <p:ext uri="{BB962C8B-B14F-4D97-AF65-F5344CB8AC3E}">
        <p14:creationId xmlns:p14="http://schemas.microsoft.com/office/powerpoint/2010/main" val="476820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bahai.org/library/authoritative-texts/the-universal-house-of-justice/messages/#20020401_001"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namelessone.co.za/2017/12/08/progressive-interpretation-john-146-jesus-way/"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smtClean="0"/>
              <a:t>In the readings</a:t>
            </a:r>
            <a:r>
              <a:rPr lang="en-AU" baseline="0" dirty="0" smtClean="0"/>
              <a:t> we saw that the scriptures of many religions talk about the existence of “The Way” or “A Path” to follow.</a:t>
            </a:r>
          </a:p>
          <a:p>
            <a:pPr marL="171450" indent="-171450">
              <a:buFont typeface="Arial" panose="020B0604020202020204" pitchFamily="34" charset="0"/>
              <a:buChar char="•"/>
            </a:pPr>
            <a:r>
              <a:rPr lang="en-AU" baseline="0" dirty="0" smtClean="0"/>
              <a:t>One challenge with inter-faith relations is that the followers of religions sometimes see their own religion as showing the true Way, and other religions as leading people the wrong way.</a:t>
            </a:r>
          </a:p>
          <a:p>
            <a:pPr marL="171450" indent="-171450">
              <a:buFont typeface="Arial" panose="020B0604020202020204" pitchFamily="34" charset="0"/>
              <a:buChar char="•"/>
            </a:pPr>
            <a:r>
              <a:rPr lang="en-AU" baseline="0" dirty="0" smtClean="0"/>
              <a:t>This evening I want to set the tone with a quote about God’s love for humanity.</a:t>
            </a:r>
          </a:p>
          <a:p>
            <a:pPr marL="171450" indent="-171450">
              <a:buFont typeface="Arial" panose="020B0604020202020204" pitchFamily="34" charset="0"/>
              <a:buChar char="•"/>
            </a:pPr>
            <a:r>
              <a:rPr lang="en-AU" baseline="0" dirty="0" smtClean="0"/>
              <a:t>I will then read a well-known passage from the New Testament in which Jesus says to his disciples that He is the Way.</a:t>
            </a:r>
          </a:p>
          <a:p>
            <a:pPr marL="171450" indent="-171450">
              <a:buFont typeface="Arial" panose="020B0604020202020204" pitchFamily="34" charset="0"/>
              <a:buChar char="•"/>
            </a:pPr>
            <a:r>
              <a:rPr lang="en-AU" baseline="0" dirty="0" smtClean="0"/>
              <a:t>Then we will look at a several different Christian interpretations of that passage, followed by several passages from the Baha’i Writings on this subject.</a:t>
            </a:r>
          </a:p>
          <a:p>
            <a:pPr marL="171450" indent="-171450">
              <a:buFont typeface="Arial" panose="020B0604020202020204" pitchFamily="34" charset="0"/>
              <a:buChar char="•"/>
            </a:pPr>
            <a:r>
              <a:rPr lang="en-AU" baseline="0" dirty="0" smtClean="0"/>
              <a:t>I’m not a Biblical scholar, and I feel that have only understood Baha’u’llah’s Writings at a superficial level. So I would very much like to hear views everyone participating tonight, if you are comfortable to share. There’s no “wrong” view in inter-faith dialogue, but we can each improve our understanding by reflecting on sacred Scripture and sharing our insights.</a:t>
            </a:r>
          </a:p>
          <a:p>
            <a:endParaRPr lang="en-AU" dirty="0"/>
          </a:p>
        </p:txBody>
      </p:sp>
      <p:sp>
        <p:nvSpPr>
          <p:cNvPr id="4" name="Slide Number Placeholder 3"/>
          <p:cNvSpPr>
            <a:spLocks noGrp="1"/>
          </p:cNvSpPr>
          <p:nvPr>
            <p:ph type="sldNum" sz="quarter" idx="10"/>
          </p:nvPr>
        </p:nvSpPr>
        <p:spPr/>
        <p:txBody>
          <a:bodyPr/>
          <a:lstStyle/>
          <a:p>
            <a:fld id="{F27BCB7D-CF55-4598-906E-1B0DC38CA891}" type="slidenum">
              <a:rPr lang="en-AU" smtClean="0"/>
              <a:t>1</a:t>
            </a:fld>
            <a:endParaRPr lang="en-AU"/>
          </a:p>
        </p:txBody>
      </p:sp>
    </p:spTree>
    <p:extLst>
      <p:ext uri="{BB962C8B-B14F-4D97-AF65-F5344CB8AC3E}">
        <p14:creationId xmlns:p14="http://schemas.microsoft.com/office/powerpoint/2010/main" val="2759091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kern="1200" dirty="0" smtClean="0">
                <a:solidFill>
                  <a:schemeClr val="tx1"/>
                </a:solidFill>
                <a:effectLst/>
                <a:latin typeface="+mn-lt"/>
                <a:ea typeface="+mn-ea"/>
                <a:cs typeface="+mn-cs"/>
              </a:rPr>
              <a:t>This is from a document called One Common Faith, which was written to help Baha’is contribute</a:t>
            </a:r>
            <a:r>
              <a:rPr lang="en-AU" sz="1200" b="0" kern="1200" baseline="0" dirty="0" smtClean="0">
                <a:solidFill>
                  <a:schemeClr val="tx1"/>
                </a:solidFill>
                <a:effectLst/>
                <a:latin typeface="+mn-lt"/>
                <a:ea typeface="+mn-ea"/>
                <a:cs typeface="+mn-cs"/>
              </a:rPr>
              <a:t> to inter-faith dialogue in a unifying way, without insisting on our views but sharing our views as appropriate.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b="0" kern="1200" dirty="0" smtClean="0">
                <a:solidFill>
                  <a:schemeClr val="tx1"/>
                </a:solidFill>
                <a:effectLst/>
                <a:latin typeface="+mn-lt"/>
                <a:ea typeface="+mn-ea"/>
                <a:cs typeface="+mn-cs"/>
              </a:rPr>
              <a:t> This is very similar to the Christian scholarly view that perhaps the words of Jesus are</a:t>
            </a:r>
            <a:r>
              <a:rPr lang="en-AU" sz="1200" b="0" kern="1200" baseline="0" dirty="0" smtClean="0">
                <a:solidFill>
                  <a:schemeClr val="tx1"/>
                </a:solidFill>
                <a:effectLst/>
                <a:latin typeface="+mn-lt"/>
                <a:ea typeface="+mn-ea"/>
                <a:cs typeface="+mn-cs"/>
              </a:rPr>
              <a:t> not “from” Jesus as a person who was born at a certain time but were in fact the Word of God who existed “in the beginning” and has always guided humanity.</a:t>
            </a:r>
            <a:endParaRPr lang="en-AU" b="0" dirty="0"/>
          </a:p>
        </p:txBody>
      </p:sp>
      <p:sp>
        <p:nvSpPr>
          <p:cNvPr id="4" name="Slide Number Placeholder 3"/>
          <p:cNvSpPr>
            <a:spLocks noGrp="1"/>
          </p:cNvSpPr>
          <p:nvPr>
            <p:ph type="sldNum" sz="quarter" idx="10"/>
          </p:nvPr>
        </p:nvSpPr>
        <p:spPr/>
        <p:txBody>
          <a:bodyPr/>
          <a:lstStyle/>
          <a:p>
            <a:fld id="{F27BCB7D-CF55-4598-906E-1B0DC38CA891}" type="slidenum">
              <a:rPr lang="en-AU" smtClean="0"/>
              <a:t>10</a:t>
            </a:fld>
            <a:endParaRPr lang="en-AU"/>
          </a:p>
        </p:txBody>
      </p:sp>
    </p:spTree>
    <p:extLst>
      <p:ext uri="{BB962C8B-B14F-4D97-AF65-F5344CB8AC3E}">
        <p14:creationId xmlns:p14="http://schemas.microsoft.com/office/powerpoint/2010/main" val="3427308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smtClean="0"/>
              <a:t>In 2002 the Universal House of Justice (elected governing body of the Baha’i community) addressed a letter to the World’s religious leaders. </a:t>
            </a:r>
          </a:p>
          <a:p>
            <a:pPr marL="171450" indent="-171450">
              <a:buFont typeface="Arial" panose="020B0604020202020204" pitchFamily="34" charset="0"/>
              <a:buChar char="•"/>
            </a:pPr>
            <a:r>
              <a:rPr lang="en-AU" dirty="0" smtClean="0"/>
              <a:t>In that letter this passage</a:t>
            </a:r>
            <a:r>
              <a:rPr lang="en-AU" baseline="0" dirty="0" smtClean="0"/>
              <a:t> from the Writings of Baha’u’llah was shared.</a:t>
            </a:r>
            <a:endParaRPr lang="en-AU" dirty="0"/>
          </a:p>
        </p:txBody>
      </p:sp>
      <p:sp>
        <p:nvSpPr>
          <p:cNvPr id="4" name="Slide Number Placeholder 3"/>
          <p:cNvSpPr>
            <a:spLocks noGrp="1"/>
          </p:cNvSpPr>
          <p:nvPr>
            <p:ph type="sldNum" sz="quarter" idx="10"/>
          </p:nvPr>
        </p:nvSpPr>
        <p:spPr/>
        <p:txBody>
          <a:bodyPr/>
          <a:lstStyle/>
          <a:p>
            <a:fld id="{F27BCB7D-CF55-4598-906E-1B0DC38CA891}" type="slidenum">
              <a:rPr lang="en-AU" smtClean="0"/>
              <a:t>11</a:t>
            </a:fld>
            <a:endParaRPr lang="en-AU"/>
          </a:p>
        </p:txBody>
      </p:sp>
    </p:spTree>
    <p:extLst>
      <p:ext uri="{BB962C8B-B14F-4D97-AF65-F5344CB8AC3E}">
        <p14:creationId xmlns:p14="http://schemas.microsoft.com/office/powerpoint/2010/main" val="1004122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We</a:t>
            </a:r>
            <a:r>
              <a:rPr lang="en-AU" sz="1200" kern="1200" baseline="0" dirty="0" smtClean="0">
                <a:solidFill>
                  <a:schemeClr val="tx1"/>
                </a:solidFill>
                <a:effectLst/>
                <a:latin typeface="+mn-lt"/>
                <a:ea typeface="+mn-ea"/>
                <a:cs typeface="+mn-cs"/>
              </a:rPr>
              <a:t> might not all be “religious leaders” in this forum, but I think this letter dated April, addressed to leaders, is of interest to all of us.</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We just read, from the 2002 letter, that “</a:t>
            </a:r>
            <a:r>
              <a:rPr lang="en-AU" sz="1200" b="1" dirty="0" smtClean="0">
                <a:solidFill>
                  <a:srgbClr val="FFFF00"/>
                </a:solidFill>
                <a:latin typeface="Calibri" panose="020F0502020204030204" pitchFamily="34" charset="0"/>
                <a:ea typeface="Times New Roman" panose="02020603050405020304" pitchFamily="18" charset="0"/>
                <a:cs typeface="Calibri" panose="020F0502020204030204" pitchFamily="34" charset="0"/>
              </a:rPr>
              <a:t>the peoples of the world, of whatever race or religion, derive their inspiration from one heavenly Source, and are the subjects of one God</a:t>
            </a:r>
            <a:r>
              <a:rPr lang="en-AU" sz="1200" b="1" dirty="0" smtClean="0">
                <a:solidFill>
                  <a:srgbClr val="262626"/>
                </a:solidFill>
                <a:latin typeface="Calibri" panose="020F0502020204030204" pitchFamily="34" charset="0"/>
                <a:ea typeface="Times New Roman" panose="02020603050405020304" pitchFamily="18" charset="0"/>
                <a:cs typeface="Calibri" panose="020F0502020204030204" pitchFamily="34" charset="0"/>
              </a:rPr>
              <a:t>. </a:t>
            </a:r>
            <a:r>
              <a:rPr lang="en-AU" sz="1200" kern="1200" dirty="0" smtClean="0">
                <a:solidFill>
                  <a:schemeClr val="tx1"/>
                </a:solidFill>
                <a:effectLst/>
                <a:latin typeface="+mn-lt"/>
                <a:ea typeface="+mn-ea"/>
                <a:cs typeface="+mn-cs"/>
              </a:rPr>
              <a:t>”</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The 2002 letter goes on to say…</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READ from the</a:t>
            </a:r>
            <a:r>
              <a:rPr lang="en-AU" sz="1200" kern="1200" baseline="0" dirty="0" smtClean="0">
                <a:solidFill>
                  <a:schemeClr val="tx1"/>
                </a:solidFill>
                <a:effectLst/>
                <a:latin typeface="+mn-lt"/>
                <a:ea typeface="+mn-ea"/>
                <a:cs typeface="+mn-cs"/>
              </a:rPr>
              <a:t> slide</a:t>
            </a:r>
            <a:endParaRPr lang="en-AU"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AU"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Full quote below if needed.</a:t>
            </a:r>
          </a:p>
          <a:p>
            <a:r>
              <a:rPr lang="en-AU" sz="1200" u="sng" kern="1200" dirty="0" smtClean="0">
                <a:solidFill>
                  <a:schemeClr val="tx1"/>
                </a:solidFill>
                <a:effectLst/>
                <a:latin typeface="+mn-lt"/>
                <a:ea typeface="+mn-ea"/>
                <a:cs typeface="+mn-cs"/>
                <a:hlinkClick r:id="rId3"/>
              </a:rPr>
              <a:t>https://www.bahai.org/library/authoritative-texts/the-universal-house-of-justice/messages/#20020401_001</a:t>
            </a:r>
            <a:endParaRPr lang="en-AU" sz="1200" kern="1200" dirty="0" smtClean="0">
              <a:solidFill>
                <a:schemeClr val="tx1"/>
              </a:solidFill>
              <a:effectLst/>
              <a:latin typeface="+mn-lt"/>
              <a:ea typeface="+mn-ea"/>
              <a:cs typeface="+mn-cs"/>
            </a:endParaRP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a:t>
            </a:r>
          </a:p>
          <a:p>
            <a:pPr fontAlgn="base"/>
            <a:r>
              <a:rPr lang="en-AU" sz="1200" kern="1200" dirty="0" smtClean="0">
                <a:solidFill>
                  <a:schemeClr val="tx1"/>
                </a:solidFill>
                <a:effectLst/>
                <a:latin typeface="+mn-lt"/>
                <a:ea typeface="+mn-ea"/>
                <a:cs typeface="+mn-cs"/>
              </a:rPr>
              <a:t>The implications for today are summed up by </a:t>
            </a:r>
            <a:r>
              <a:rPr lang="en-AU" sz="1200" kern="1200" dirty="0" err="1" smtClean="0">
                <a:solidFill>
                  <a:schemeClr val="tx1"/>
                </a:solidFill>
                <a:effectLst/>
                <a:latin typeface="+mn-lt"/>
                <a:ea typeface="+mn-ea"/>
                <a:cs typeface="+mn-cs"/>
              </a:rPr>
              <a:t>Bahá’u’lláh</a:t>
            </a:r>
            <a:r>
              <a:rPr lang="en-AU" sz="1200" kern="1200" dirty="0" smtClean="0">
                <a:solidFill>
                  <a:schemeClr val="tx1"/>
                </a:solidFill>
                <a:effectLst/>
                <a:latin typeface="+mn-lt"/>
                <a:ea typeface="+mn-ea"/>
                <a:cs typeface="+mn-cs"/>
              </a:rPr>
              <a:t> in words written over a century ago and widely disseminated in the intervening decades:</a:t>
            </a:r>
          </a:p>
          <a:p>
            <a:pPr fontAlgn="base"/>
            <a:r>
              <a:rPr lang="en-AU" sz="1200" kern="1200" dirty="0" smtClean="0">
                <a:solidFill>
                  <a:schemeClr val="tx1"/>
                </a:solidFill>
                <a:effectLst/>
                <a:latin typeface="+mn-lt"/>
                <a:ea typeface="+mn-ea"/>
                <a:cs typeface="+mn-cs"/>
              </a:rPr>
              <a:t>There can be no doubt whatever that the peoples of the world, of whatever race or religion, derive their inspiration from one heavenly Source, and are the subjects of one God. The difference between the ordinances under which they abide should be attributed to the varying requirements and exigencies of the age in which they were revealed. All of them, except a few which are the outcome of human perversity, were ordained of God, and are a reflection of His Will and Purpose. Arise and, armed with the power of faith, shatter to pieces the gods of your vain imaginings, the sowers of dissension amongst you. Cleave unto that which </a:t>
            </a:r>
            <a:r>
              <a:rPr lang="en-AU" sz="1200" kern="1200" dirty="0" err="1" smtClean="0">
                <a:solidFill>
                  <a:schemeClr val="tx1"/>
                </a:solidFill>
                <a:effectLst/>
                <a:latin typeface="+mn-lt"/>
                <a:ea typeface="+mn-ea"/>
                <a:cs typeface="+mn-cs"/>
              </a:rPr>
              <a:t>draweth</a:t>
            </a:r>
            <a:r>
              <a:rPr lang="en-AU" sz="1200" kern="1200" dirty="0" smtClean="0">
                <a:solidFill>
                  <a:schemeClr val="tx1"/>
                </a:solidFill>
                <a:effectLst/>
                <a:latin typeface="+mn-lt"/>
                <a:ea typeface="+mn-ea"/>
                <a:cs typeface="+mn-cs"/>
              </a:rPr>
              <a:t> you together and </a:t>
            </a:r>
            <a:r>
              <a:rPr lang="en-AU" sz="1200" kern="1200" dirty="0" err="1" smtClean="0">
                <a:solidFill>
                  <a:schemeClr val="tx1"/>
                </a:solidFill>
                <a:effectLst/>
                <a:latin typeface="+mn-lt"/>
                <a:ea typeface="+mn-ea"/>
                <a:cs typeface="+mn-cs"/>
              </a:rPr>
              <a:t>uniteth</a:t>
            </a:r>
            <a:r>
              <a:rPr lang="en-AU" sz="1200" kern="1200" dirty="0" smtClean="0">
                <a:solidFill>
                  <a:schemeClr val="tx1"/>
                </a:solidFill>
                <a:effectLst/>
                <a:latin typeface="+mn-lt"/>
                <a:ea typeface="+mn-ea"/>
                <a:cs typeface="+mn-cs"/>
              </a:rPr>
              <a:t> you.</a:t>
            </a:r>
          </a:p>
          <a:p>
            <a:pPr fontAlgn="base"/>
            <a:r>
              <a:rPr lang="en-AU" sz="1200" kern="1200" dirty="0" smtClean="0">
                <a:solidFill>
                  <a:schemeClr val="tx1"/>
                </a:solidFill>
                <a:effectLst/>
                <a:latin typeface="+mn-lt"/>
                <a:ea typeface="+mn-ea"/>
                <a:cs typeface="+mn-cs"/>
              </a:rPr>
              <a:t>Such an appeal does not call for abandonment of faith in the fundamental verities of any of the world’s great belief systems. Far otherwise. Faith has its own imperative and is its own justification. What others believe—or do not believe—cannot be the authority in any individual conscience worthy of the name. What the above words do unequivocally urge is renunciation of all those claims to exclusivity or finality that, in winding their roots around the life of the spirit, have been the greatest single factor in suffocating impulses to unity and in promoting hatred and violence.</a:t>
            </a:r>
          </a:p>
          <a:p>
            <a:pPr fontAlgn="base"/>
            <a:r>
              <a:rPr lang="en-AU" sz="1200" kern="1200" dirty="0" smtClean="0">
                <a:solidFill>
                  <a:schemeClr val="tx1"/>
                </a:solidFill>
                <a:effectLst/>
                <a:latin typeface="+mn-lt"/>
                <a:ea typeface="+mn-ea"/>
                <a:cs typeface="+mn-cs"/>
              </a:rPr>
              <a:t>It is to this historic challenge that we believe leaders of religion must respond if religious leadership is to have meaning in the global society emerging from the transformative experiences of the twentieth century. </a:t>
            </a:r>
          </a:p>
          <a:p>
            <a:r>
              <a:rPr lang="en-AU" sz="1200" kern="1200" dirty="0" smtClean="0">
                <a:solidFill>
                  <a:schemeClr val="tx1"/>
                </a:solidFill>
                <a:effectLst/>
                <a:latin typeface="+mn-lt"/>
                <a:ea typeface="+mn-ea"/>
                <a:cs typeface="+mn-cs"/>
              </a:rPr>
              <a:t/>
            </a:r>
            <a:br>
              <a:rPr lang="en-AU" sz="1200" kern="1200" dirty="0" smtClean="0">
                <a:solidFill>
                  <a:schemeClr val="tx1"/>
                </a:solidFill>
                <a:effectLst/>
                <a:latin typeface="+mn-lt"/>
                <a:ea typeface="+mn-ea"/>
                <a:cs typeface="+mn-cs"/>
              </a:rPr>
            </a:br>
            <a:r>
              <a:rPr lang="en-AU" sz="1200" kern="1200" dirty="0" smtClean="0">
                <a:solidFill>
                  <a:schemeClr val="tx1"/>
                </a:solidFill>
                <a:effectLst/>
                <a:latin typeface="+mn-lt"/>
                <a:ea typeface="+mn-ea"/>
                <a:cs typeface="+mn-cs"/>
              </a:rPr>
              <a:t> </a:t>
            </a:r>
          </a:p>
          <a:p>
            <a:endParaRPr lang="en-AU" dirty="0" smtClean="0"/>
          </a:p>
          <a:p>
            <a:endParaRPr lang="en-AU" dirty="0"/>
          </a:p>
        </p:txBody>
      </p:sp>
      <p:sp>
        <p:nvSpPr>
          <p:cNvPr id="4" name="Slide Number Placeholder 3"/>
          <p:cNvSpPr>
            <a:spLocks noGrp="1"/>
          </p:cNvSpPr>
          <p:nvPr>
            <p:ph type="sldNum" sz="quarter" idx="10"/>
          </p:nvPr>
        </p:nvSpPr>
        <p:spPr/>
        <p:txBody>
          <a:bodyPr/>
          <a:lstStyle/>
          <a:p>
            <a:fld id="{F27BCB7D-CF55-4598-906E-1B0DC38CA891}" type="slidenum">
              <a:rPr lang="en-AU" smtClean="0"/>
              <a:t>12</a:t>
            </a:fld>
            <a:endParaRPr lang="en-AU"/>
          </a:p>
        </p:txBody>
      </p:sp>
    </p:spTree>
    <p:extLst>
      <p:ext uri="{BB962C8B-B14F-4D97-AF65-F5344CB8AC3E}">
        <p14:creationId xmlns:p14="http://schemas.microsoft.com/office/powerpoint/2010/main" val="398183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b="0" kern="1200" dirty="0" smtClean="0">
                <a:solidFill>
                  <a:schemeClr val="tx1"/>
                </a:solidFill>
                <a:effectLst/>
                <a:latin typeface="+mn-lt"/>
                <a:ea typeface="+mn-ea"/>
                <a:cs typeface="+mn-cs"/>
              </a:rPr>
              <a:t>This is the last slide, and</a:t>
            </a:r>
            <a:r>
              <a:rPr lang="en-AU" sz="1200" b="0" kern="1200" baseline="0" dirty="0" smtClean="0">
                <a:solidFill>
                  <a:schemeClr val="tx1"/>
                </a:solidFill>
                <a:effectLst/>
                <a:latin typeface="+mn-lt"/>
                <a:ea typeface="+mn-ea"/>
                <a:cs typeface="+mn-cs"/>
              </a:rPr>
              <a:t> it’s a lot of text, but I want to share it with you for two reasons.</a:t>
            </a:r>
          </a:p>
          <a:p>
            <a:pPr marL="685800" lvl="1" indent="-228600">
              <a:buFont typeface="+mj-lt"/>
              <a:buAutoNum type="arabicPeriod"/>
            </a:pPr>
            <a:r>
              <a:rPr lang="en-AU" sz="1200" b="0" kern="1200" baseline="0" dirty="0" smtClean="0">
                <a:solidFill>
                  <a:schemeClr val="tx1"/>
                </a:solidFill>
                <a:effectLst/>
                <a:latin typeface="+mn-lt"/>
                <a:ea typeface="+mn-ea"/>
                <a:cs typeface="+mn-cs"/>
              </a:rPr>
              <a:t>It seems to me to be the basis of a reasonable theology.</a:t>
            </a:r>
          </a:p>
          <a:p>
            <a:pPr marL="685800" lvl="1" indent="-228600">
              <a:buFont typeface="+mj-lt"/>
              <a:buAutoNum type="arabicPeriod"/>
            </a:pPr>
            <a:r>
              <a:rPr lang="en-AU" sz="1200" b="0" kern="1200" baseline="0" dirty="0" smtClean="0">
                <a:solidFill>
                  <a:schemeClr val="tx1"/>
                </a:solidFill>
                <a:effectLst/>
                <a:latin typeface="+mn-lt"/>
                <a:ea typeface="+mn-ea"/>
                <a:cs typeface="+mn-cs"/>
              </a:rPr>
              <a:t>Baha’u’llah provides a reasonable interpretation of the term “the Way of God”</a:t>
            </a:r>
          </a:p>
          <a:p>
            <a:pPr marL="171450" lvl="0" indent="-171450">
              <a:buFont typeface="Arial" panose="020B0604020202020204" pitchFamily="34" charset="0"/>
              <a:buChar char="•"/>
            </a:pPr>
            <a:r>
              <a:rPr lang="en-AU" sz="1200" b="0" kern="1200" baseline="0" dirty="0" smtClean="0">
                <a:solidFill>
                  <a:schemeClr val="tx1"/>
                </a:solidFill>
                <a:effectLst/>
                <a:latin typeface="+mn-lt"/>
                <a:ea typeface="+mn-ea"/>
                <a:cs typeface="+mn-cs"/>
              </a:rPr>
              <a:t>READ THE QUOTE</a:t>
            </a:r>
          </a:p>
          <a:p>
            <a:pPr marL="171450" lvl="0" indent="-171450">
              <a:buFont typeface="Arial" panose="020B0604020202020204" pitchFamily="34" charset="0"/>
              <a:buChar char="•"/>
            </a:pPr>
            <a:r>
              <a:rPr lang="en-AU" sz="1200" b="0" kern="1200" dirty="0" smtClean="0">
                <a:solidFill>
                  <a:schemeClr val="tx1"/>
                </a:solidFill>
                <a:effectLst/>
                <a:latin typeface="+mn-lt"/>
                <a:ea typeface="+mn-ea"/>
                <a:cs typeface="+mn-cs"/>
              </a:rPr>
              <a:t>Discussion questions:</a:t>
            </a:r>
          </a:p>
          <a:p>
            <a:pPr marL="685800" lvl="1" indent="-228600">
              <a:buFont typeface="+mj-lt"/>
              <a:buAutoNum type="arabicPeriod"/>
            </a:pPr>
            <a:r>
              <a:rPr lang="en-AU" sz="1200" b="0" kern="1200" dirty="0" smtClean="0">
                <a:solidFill>
                  <a:schemeClr val="tx1"/>
                </a:solidFill>
                <a:effectLst/>
                <a:latin typeface="+mn-lt"/>
                <a:ea typeface="+mn-ea"/>
                <a:cs typeface="+mn-cs"/>
              </a:rPr>
              <a:t>Compare with Jesus’ words “if you really know me you will know the father as well”</a:t>
            </a:r>
          </a:p>
          <a:p>
            <a:pPr marL="685800" lvl="1" indent="-228600">
              <a:buFont typeface="+mj-lt"/>
              <a:buAutoNum type="arabicPeriod"/>
            </a:pPr>
            <a:r>
              <a:rPr lang="en-AU" sz="1200" b="0" kern="1200" dirty="0" smtClean="0">
                <a:solidFill>
                  <a:schemeClr val="tx1"/>
                </a:solidFill>
                <a:effectLst/>
                <a:latin typeface="+mn-lt"/>
                <a:ea typeface="+mn-ea"/>
                <a:cs typeface="+mn-cs"/>
              </a:rPr>
              <a:t>Can we see the essentials of a Baha’i theology in this passage?</a:t>
            </a:r>
          </a:p>
          <a:p>
            <a:pPr marL="685800" lvl="1" indent="-228600">
              <a:buFont typeface="+mj-lt"/>
              <a:buAutoNum type="arabicPeriod"/>
            </a:pPr>
            <a:r>
              <a:rPr lang="en-AU" sz="1200" b="0" kern="1200" dirty="0" smtClean="0">
                <a:solidFill>
                  <a:schemeClr val="tx1"/>
                </a:solidFill>
                <a:effectLst/>
                <a:latin typeface="+mn-lt"/>
                <a:ea typeface="+mn-ea"/>
                <a:cs typeface="+mn-cs"/>
              </a:rPr>
              <a:t>In what way is the knowledge of  a Manifestation of God identical with the knowledge of God?</a:t>
            </a:r>
          </a:p>
          <a:p>
            <a:r>
              <a:rPr lang="en-AU"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F27BCB7D-CF55-4598-906E-1B0DC38CA891}" type="slidenum">
              <a:rPr lang="en-AU" smtClean="0"/>
              <a:t>13</a:t>
            </a:fld>
            <a:endParaRPr lang="en-AU"/>
          </a:p>
        </p:txBody>
      </p:sp>
    </p:spTree>
    <p:extLst>
      <p:ext uri="{BB962C8B-B14F-4D97-AF65-F5344CB8AC3E}">
        <p14:creationId xmlns:p14="http://schemas.microsoft.com/office/powerpoint/2010/main" val="4116511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000" b="0" kern="1200" dirty="0" smtClean="0">
                <a:solidFill>
                  <a:schemeClr val="tx1"/>
                </a:solidFill>
                <a:effectLst/>
                <a:latin typeface="+mn-lt"/>
                <a:ea typeface="+mn-ea"/>
                <a:cs typeface="+mn-cs"/>
              </a:rPr>
              <a:t>The terminology of “the Way” causes</a:t>
            </a:r>
            <a:r>
              <a:rPr lang="en-AU" sz="1000" b="0" kern="1200" baseline="0" dirty="0" smtClean="0">
                <a:solidFill>
                  <a:schemeClr val="tx1"/>
                </a:solidFill>
                <a:effectLst/>
                <a:latin typeface="+mn-lt"/>
                <a:ea typeface="+mn-ea"/>
                <a:cs typeface="+mn-cs"/>
              </a:rPr>
              <a:t> us to think about </a:t>
            </a:r>
            <a:r>
              <a:rPr lang="en-AU" sz="1000" b="0" kern="1200" dirty="0" smtClean="0">
                <a:solidFill>
                  <a:schemeClr val="tx1"/>
                </a:solidFill>
                <a:effectLst/>
                <a:latin typeface="+mn-lt"/>
                <a:ea typeface="+mn-ea"/>
                <a:cs typeface="+mn-cs"/>
              </a:rPr>
              <a:t>“the way we reach heaven or God or salvation”. </a:t>
            </a:r>
          </a:p>
          <a:p>
            <a:pPr marL="171450" indent="-171450">
              <a:buFont typeface="Arial" panose="020B0604020202020204" pitchFamily="34" charset="0"/>
              <a:buChar char="•"/>
            </a:pPr>
            <a:r>
              <a:rPr lang="en-AU" sz="1000" b="0" kern="1200" dirty="0" smtClean="0">
                <a:solidFill>
                  <a:schemeClr val="tx1"/>
                </a:solidFill>
                <a:effectLst/>
                <a:latin typeface="+mn-lt"/>
                <a:ea typeface="+mn-ea"/>
                <a:cs typeface="+mn-cs"/>
              </a:rPr>
              <a:t>Another meaning,</a:t>
            </a:r>
            <a:r>
              <a:rPr lang="en-AU" sz="1000" b="0" kern="1200" baseline="0" dirty="0" smtClean="0">
                <a:solidFill>
                  <a:schemeClr val="tx1"/>
                </a:solidFill>
                <a:effectLst/>
                <a:latin typeface="+mn-lt"/>
                <a:ea typeface="+mn-ea"/>
                <a:cs typeface="+mn-cs"/>
              </a:rPr>
              <a:t> which is not the focus of this presentation but is mentioned in this quote, is “the way” that Jesus and God’s Prophets experience in their earthly life. That has always, sadly, been a life of troubles and suffering at the hands of ordinary people and religious leaders. In the case of Jesus Christ, God sent John the Baptist to “prepare the way of the Lord”. Still, Jesus suffered. Why?</a:t>
            </a:r>
          </a:p>
          <a:p>
            <a:pPr marL="171450" indent="-171450">
              <a:buFont typeface="Arial" panose="020B0604020202020204" pitchFamily="34" charset="0"/>
              <a:buChar char="•"/>
            </a:pPr>
            <a:r>
              <a:rPr lang="en-AU" sz="1000" b="0" kern="1200" baseline="0" dirty="0" smtClean="0">
                <a:solidFill>
                  <a:schemeClr val="tx1"/>
                </a:solidFill>
                <a:effectLst/>
                <a:latin typeface="+mn-lt"/>
                <a:ea typeface="+mn-ea"/>
                <a:cs typeface="+mn-cs"/>
              </a:rPr>
              <a:t>[READ THE QUOTE]</a:t>
            </a:r>
          </a:p>
          <a:p>
            <a:pPr marL="171450" indent="-171450">
              <a:buFont typeface="Arial" panose="020B0604020202020204" pitchFamily="34" charset="0"/>
              <a:buChar char="•"/>
            </a:pPr>
            <a:r>
              <a:rPr lang="en-AU" sz="1000" b="0" kern="1200" dirty="0" smtClean="0">
                <a:solidFill>
                  <a:schemeClr val="tx1"/>
                </a:solidFill>
                <a:effectLst/>
                <a:latin typeface="+mn-lt"/>
                <a:ea typeface="+mn-ea"/>
                <a:cs typeface="+mn-cs"/>
              </a:rPr>
              <a:t>Questions: </a:t>
            </a:r>
          </a:p>
          <a:p>
            <a:pPr marL="628650" lvl="1" indent="-171450">
              <a:buFont typeface="Arial" panose="020B0604020202020204" pitchFamily="34" charset="0"/>
              <a:buChar char="•"/>
            </a:pPr>
            <a:r>
              <a:rPr lang="en-AU" sz="1000" b="0" kern="1200" dirty="0" smtClean="0">
                <a:solidFill>
                  <a:schemeClr val="tx1"/>
                </a:solidFill>
                <a:effectLst/>
                <a:latin typeface="+mn-lt"/>
                <a:ea typeface="+mn-ea"/>
                <a:cs typeface="+mn-cs"/>
              </a:rPr>
              <a:t>Why did Jesus accept suffering, according to ‘</a:t>
            </a:r>
            <a:r>
              <a:rPr lang="en-AU" sz="1000" b="0" kern="1200" dirty="0" err="1" smtClean="0">
                <a:solidFill>
                  <a:schemeClr val="tx1"/>
                </a:solidFill>
                <a:effectLst/>
                <a:latin typeface="+mn-lt"/>
                <a:ea typeface="+mn-ea"/>
                <a:cs typeface="+mn-cs"/>
              </a:rPr>
              <a:t>Abdu’l</a:t>
            </a:r>
            <a:r>
              <a:rPr lang="en-AU" sz="1000" b="0" kern="1200" dirty="0" smtClean="0">
                <a:solidFill>
                  <a:schemeClr val="tx1"/>
                </a:solidFill>
                <a:effectLst/>
                <a:latin typeface="+mn-lt"/>
                <a:ea typeface="+mn-ea"/>
                <a:cs typeface="+mn-cs"/>
              </a:rPr>
              <a:t>-Baha?: That God’s love takes possession of our hearts.</a:t>
            </a:r>
          </a:p>
          <a:p>
            <a:pPr marL="628650" lvl="1" indent="-171450">
              <a:buFont typeface="Arial" panose="020B0604020202020204" pitchFamily="34" charset="0"/>
              <a:buChar char="•"/>
            </a:pPr>
            <a:r>
              <a:rPr lang="en-AU" sz="1000" b="0" kern="1200" dirty="0" smtClean="0">
                <a:solidFill>
                  <a:schemeClr val="tx1"/>
                </a:solidFill>
                <a:effectLst/>
                <a:latin typeface="+mn-lt"/>
                <a:ea typeface="+mn-ea"/>
                <a:cs typeface="+mn-cs"/>
              </a:rPr>
              <a:t>Why is it important that love take possession of our hearts? Otherwise no other divine bounty can be revealed in it.</a:t>
            </a:r>
          </a:p>
          <a:p>
            <a:pPr marL="171450" indent="-171450">
              <a:buFont typeface="Arial" panose="020B0604020202020204" pitchFamily="34" charset="0"/>
              <a:buChar char="•"/>
            </a:pPr>
            <a:r>
              <a:rPr lang="en-AU" b="0" dirty="0" smtClean="0">
                <a:solidFill>
                  <a:schemeClr val="tx1"/>
                </a:solidFill>
              </a:rPr>
              <a:t>I think</a:t>
            </a:r>
            <a:r>
              <a:rPr lang="en-AU" b="0" baseline="0" dirty="0" smtClean="0">
                <a:solidFill>
                  <a:schemeClr val="tx1"/>
                </a:solidFill>
              </a:rPr>
              <a:t> this concept of love is essential for understanding “The Way”.</a:t>
            </a:r>
            <a:endParaRPr lang="en-AU" b="0" dirty="0">
              <a:solidFill>
                <a:schemeClr val="tx1"/>
              </a:solidFill>
            </a:endParaRPr>
          </a:p>
        </p:txBody>
      </p:sp>
      <p:sp>
        <p:nvSpPr>
          <p:cNvPr id="4" name="Slide Number Placeholder 3"/>
          <p:cNvSpPr>
            <a:spLocks noGrp="1"/>
          </p:cNvSpPr>
          <p:nvPr>
            <p:ph type="sldNum" sz="quarter" idx="10"/>
          </p:nvPr>
        </p:nvSpPr>
        <p:spPr/>
        <p:txBody>
          <a:bodyPr/>
          <a:lstStyle/>
          <a:p>
            <a:fld id="{F27BCB7D-CF55-4598-906E-1B0DC38CA891}" type="slidenum">
              <a:rPr lang="en-AU" smtClean="0"/>
              <a:t>2</a:t>
            </a:fld>
            <a:endParaRPr lang="en-AU"/>
          </a:p>
        </p:txBody>
      </p:sp>
    </p:spTree>
    <p:extLst>
      <p:ext uri="{BB962C8B-B14F-4D97-AF65-F5344CB8AC3E}">
        <p14:creationId xmlns:p14="http://schemas.microsoft.com/office/powerpoint/2010/main" val="4291483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b="0" kern="1200" dirty="0" smtClean="0">
                <a:solidFill>
                  <a:schemeClr val="tx1"/>
                </a:solidFill>
                <a:effectLst/>
                <a:latin typeface="+mn-lt"/>
                <a:ea typeface="+mn-ea"/>
                <a:cs typeface="+mn-cs"/>
              </a:rPr>
              <a:t>I’ve highlighted the verse of John 14:6 which is well known and included a few</a:t>
            </a:r>
            <a:r>
              <a:rPr lang="en-AU" sz="1200" b="0" kern="1200" baseline="0" dirty="0" smtClean="0">
                <a:solidFill>
                  <a:schemeClr val="tx1"/>
                </a:solidFill>
                <a:effectLst/>
                <a:latin typeface="+mn-lt"/>
                <a:ea typeface="+mn-ea"/>
                <a:cs typeface="+mn-cs"/>
              </a:rPr>
              <a:t> verses before and after for context</a:t>
            </a:r>
            <a:r>
              <a:rPr lang="en-AU" sz="1200" b="0" kern="1200" dirty="0" smtClean="0">
                <a:solidFill>
                  <a:schemeClr val="tx1"/>
                </a:solidFill>
                <a:effectLst/>
                <a:latin typeface="+mn-lt"/>
                <a:ea typeface="+mn-ea"/>
                <a:cs typeface="+mn-cs"/>
              </a:rPr>
              <a:t>.</a:t>
            </a:r>
          </a:p>
          <a:p>
            <a:pPr marL="171450" indent="-171450">
              <a:buFont typeface="Arial" panose="020B0604020202020204" pitchFamily="34" charset="0"/>
              <a:buChar char="•"/>
            </a:pPr>
            <a:r>
              <a:rPr lang="en-AU" sz="1200" b="0" kern="1200" dirty="0" smtClean="0">
                <a:solidFill>
                  <a:schemeClr val="tx1"/>
                </a:solidFill>
                <a:effectLst/>
                <a:latin typeface="+mn-lt"/>
                <a:ea typeface="+mn-ea"/>
                <a:cs typeface="+mn-cs"/>
              </a:rPr>
              <a:t>In my discussion with Christians this is often quoted. </a:t>
            </a:r>
          </a:p>
          <a:p>
            <a:pPr marL="171450" indent="-171450">
              <a:buFont typeface="Arial" panose="020B0604020202020204" pitchFamily="34" charset="0"/>
              <a:buChar char="•"/>
            </a:pPr>
            <a:r>
              <a:rPr lang="en-AU" sz="1200" b="0" kern="1200" dirty="0" smtClean="0">
                <a:solidFill>
                  <a:schemeClr val="tx1"/>
                </a:solidFill>
                <a:effectLst/>
                <a:latin typeface="+mn-lt"/>
                <a:ea typeface="+mn-ea"/>
                <a:cs typeface="+mn-cs"/>
              </a:rPr>
              <a:t>Sometimes it seems to be quoted in a way that ends discussion. </a:t>
            </a:r>
          </a:p>
          <a:p>
            <a:pPr marL="171450" indent="-171450">
              <a:buFont typeface="Arial" panose="020B0604020202020204" pitchFamily="34" charset="0"/>
              <a:buChar char="•"/>
            </a:pPr>
            <a:r>
              <a:rPr lang="en-AU" sz="1200" b="0" kern="1200" dirty="0" smtClean="0">
                <a:solidFill>
                  <a:schemeClr val="tx1"/>
                </a:solidFill>
                <a:effectLst/>
                <a:latin typeface="+mn-lt"/>
                <a:ea typeface="+mn-ea"/>
                <a:cs typeface="+mn-cs"/>
              </a:rPr>
              <a:t>READ the quote</a:t>
            </a:r>
          </a:p>
          <a:p>
            <a:pPr marL="171450" indent="-171450">
              <a:buFont typeface="Arial" panose="020B0604020202020204" pitchFamily="34" charset="0"/>
              <a:buChar char="•"/>
            </a:pPr>
            <a:r>
              <a:rPr lang="en-AU" sz="1200" b="0" kern="1200" dirty="0" smtClean="0">
                <a:solidFill>
                  <a:schemeClr val="tx1"/>
                </a:solidFill>
                <a:effectLst/>
                <a:latin typeface="+mn-lt"/>
                <a:ea typeface="+mn-ea"/>
                <a:cs typeface="+mn-cs"/>
              </a:rPr>
              <a:t>Questions:</a:t>
            </a:r>
          </a:p>
          <a:p>
            <a:pPr marL="628650" lvl="1" indent="-171450">
              <a:buFont typeface="Arial" panose="020B0604020202020204" pitchFamily="34" charset="0"/>
              <a:buChar char="•"/>
            </a:pPr>
            <a:r>
              <a:rPr lang="en-AU" sz="1200" b="0" kern="1200" dirty="0" smtClean="0">
                <a:solidFill>
                  <a:schemeClr val="tx1"/>
                </a:solidFill>
                <a:effectLst/>
                <a:latin typeface="+mn-lt"/>
                <a:ea typeface="+mn-ea"/>
                <a:cs typeface="+mn-cs"/>
              </a:rPr>
              <a:t>What do these words of Jesus mean?</a:t>
            </a:r>
          </a:p>
          <a:p>
            <a:pPr marL="628650" lvl="1" indent="-171450">
              <a:buFont typeface="Arial" panose="020B0604020202020204" pitchFamily="34" charset="0"/>
              <a:buChar char="•"/>
            </a:pPr>
            <a:r>
              <a:rPr lang="en-AU" sz="1200" b="0" kern="1200" dirty="0" smtClean="0">
                <a:solidFill>
                  <a:schemeClr val="tx1"/>
                </a:solidFill>
                <a:effectLst/>
                <a:latin typeface="+mn-lt"/>
                <a:ea typeface="+mn-ea"/>
                <a:cs typeface="+mn-cs"/>
              </a:rPr>
              <a:t>Is “the way” recognition of God, or it is following His path, or is it both?</a:t>
            </a:r>
          </a:p>
          <a:p>
            <a:pPr marL="171450" indent="-171450">
              <a:buFont typeface="Arial" panose="020B0604020202020204" pitchFamily="34" charset="0"/>
              <a:buChar char="•"/>
            </a:pPr>
            <a:r>
              <a:rPr lang="en-AU" sz="1200" b="0" kern="1200" dirty="0" smtClean="0">
                <a:solidFill>
                  <a:schemeClr val="tx1"/>
                </a:solidFill>
                <a:effectLst/>
                <a:latin typeface="+mn-lt"/>
                <a:ea typeface="+mn-ea"/>
                <a:cs typeface="+mn-cs"/>
              </a:rPr>
              <a:t>Let’s look back at some previous presentations in this interfaith forum</a:t>
            </a:r>
            <a:r>
              <a:rPr lang="en-AU" sz="1200" b="0" kern="1200" baseline="0" dirty="0" smtClean="0">
                <a:solidFill>
                  <a:schemeClr val="tx1"/>
                </a:solidFill>
                <a:effectLst/>
                <a:latin typeface="+mn-lt"/>
                <a:ea typeface="+mn-ea"/>
                <a:cs typeface="+mn-cs"/>
              </a:rPr>
              <a:t> where the verses of John have been explained in different ways.</a:t>
            </a:r>
            <a:endParaRPr lang="en-AU" sz="1200" b="0" kern="1200" dirty="0" smtClean="0">
              <a:solidFill>
                <a:schemeClr val="tx1"/>
              </a:solidFill>
              <a:effectLst/>
              <a:latin typeface="+mn-lt"/>
              <a:ea typeface="+mn-ea"/>
              <a:cs typeface="+mn-cs"/>
            </a:endParaRPr>
          </a:p>
          <a:p>
            <a:pPr marL="0" indent="0">
              <a:buFont typeface="Arial" panose="020B0604020202020204" pitchFamily="34" charset="0"/>
              <a:buNone/>
            </a:pPr>
            <a:endParaRPr lang="en-AU" sz="1200" b="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AU" sz="1200" b="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AU" b="0" dirty="0">
              <a:solidFill>
                <a:schemeClr val="tx1"/>
              </a:solidFill>
            </a:endParaRPr>
          </a:p>
        </p:txBody>
      </p:sp>
      <p:sp>
        <p:nvSpPr>
          <p:cNvPr id="4" name="Slide Number Placeholder 3"/>
          <p:cNvSpPr>
            <a:spLocks noGrp="1"/>
          </p:cNvSpPr>
          <p:nvPr>
            <p:ph type="sldNum" sz="quarter" idx="10"/>
          </p:nvPr>
        </p:nvSpPr>
        <p:spPr/>
        <p:txBody>
          <a:bodyPr/>
          <a:lstStyle/>
          <a:p>
            <a:fld id="{F27BCB7D-CF55-4598-906E-1B0DC38CA891}" type="slidenum">
              <a:rPr lang="en-AU" smtClean="0"/>
              <a:t>3</a:t>
            </a:fld>
            <a:endParaRPr lang="en-AU"/>
          </a:p>
        </p:txBody>
      </p:sp>
    </p:spTree>
    <p:extLst>
      <p:ext uri="{BB962C8B-B14F-4D97-AF65-F5344CB8AC3E}">
        <p14:creationId xmlns:p14="http://schemas.microsoft.com/office/powerpoint/2010/main" val="2156478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b="0" dirty="0" smtClean="0">
                <a:solidFill>
                  <a:schemeClr val="tx1"/>
                </a:solidFill>
                <a:latin typeface="Calibri" panose="020F0502020204030204" pitchFamily="34" charset="0"/>
                <a:cs typeface="Calibri" panose="020F0502020204030204" pitchFamily="34" charset="0"/>
              </a:rPr>
              <a:t>I was very appreciative of Peter </a:t>
            </a:r>
            <a:r>
              <a:rPr lang="en-US" b="0" dirty="0" err="1" smtClean="0">
                <a:solidFill>
                  <a:schemeClr val="tx1"/>
                </a:solidFill>
                <a:latin typeface="Calibri" panose="020F0502020204030204" pitchFamily="34" charset="0"/>
                <a:cs typeface="Calibri" panose="020F0502020204030204" pitchFamily="34" charset="0"/>
              </a:rPr>
              <a:t>Scandrett’s</a:t>
            </a:r>
            <a:r>
              <a:rPr lang="en-US" b="0" dirty="0" smtClean="0">
                <a:solidFill>
                  <a:schemeClr val="tx1"/>
                </a:solidFill>
                <a:latin typeface="Calibri" panose="020F0502020204030204" pitchFamily="34" charset="0"/>
                <a:cs typeface="Calibri" panose="020F0502020204030204" pitchFamily="34" charset="0"/>
              </a:rPr>
              <a:t> presentation on 4 November 2021.</a:t>
            </a:r>
            <a:r>
              <a:rPr lang="en-US" b="0" baseline="0" dirty="0" smtClean="0">
                <a:solidFill>
                  <a:schemeClr val="tx1"/>
                </a:solidFill>
                <a:latin typeface="Calibri" panose="020F0502020204030204" pitchFamily="34" charset="0"/>
                <a:cs typeface="Calibri" panose="020F0502020204030204" pitchFamily="34" charset="0"/>
              </a:rPr>
              <a:t> The subject was “Jesus is the Only Way”. You can find a link to the YouTube video on the web-page where all our speakers and topics are listed.</a:t>
            </a:r>
          </a:p>
          <a:p>
            <a:pPr>
              <a:buFont typeface="Arial" panose="020B0604020202020204" pitchFamily="34" charset="0"/>
              <a:buChar char="•"/>
            </a:pPr>
            <a:r>
              <a:rPr lang="en-US" b="0" baseline="0" dirty="0" smtClean="0">
                <a:solidFill>
                  <a:schemeClr val="tx1"/>
                </a:solidFill>
                <a:latin typeface="Calibri" panose="020F0502020204030204" pitchFamily="34" charset="0"/>
                <a:cs typeface="Calibri" panose="020F0502020204030204" pitchFamily="34" charset="0"/>
              </a:rPr>
              <a:t>Peter began by summarizing the 7 “I am” statements of Jesus as recorded in the Gospel of John:</a:t>
            </a:r>
            <a:endParaRPr lang="en-US" b="0" dirty="0" smtClean="0">
              <a:solidFill>
                <a:schemeClr val="tx1"/>
              </a:solidFill>
              <a:latin typeface="Calibri" panose="020F0502020204030204" pitchFamily="34" charset="0"/>
              <a:cs typeface="Calibri" panose="020F0502020204030204" pitchFamily="34" charset="0"/>
            </a:endParaRPr>
          </a:p>
          <a:p>
            <a:pPr marL="685800" lvl="1" indent="-228600">
              <a:buFont typeface="+mj-lt"/>
              <a:buAutoNum type="arabicPeriod"/>
            </a:pPr>
            <a:r>
              <a:rPr lang="en-US" b="0" dirty="0" smtClean="0">
                <a:solidFill>
                  <a:schemeClr val="tx1"/>
                </a:solidFill>
                <a:latin typeface="Calibri" panose="020F0502020204030204" pitchFamily="34" charset="0"/>
                <a:cs typeface="Calibri" panose="020F0502020204030204" pitchFamily="34" charset="0"/>
              </a:rPr>
              <a:t>I am the bread of life: John 6:35</a:t>
            </a:r>
          </a:p>
          <a:p>
            <a:pPr marL="685800" lvl="1" indent="-228600">
              <a:buFont typeface="+mj-lt"/>
              <a:buAutoNum type="arabicPeriod"/>
            </a:pPr>
            <a:r>
              <a:rPr lang="en-US" b="0" dirty="0" smtClean="0">
                <a:solidFill>
                  <a:schemeClr val="tx1"/>
                </a:solidFill>
                <a:latin typeface="Calibri" panose="020F0502020204030204" pitchFamily="34" charset="0"/>
                <a:cs typeface="Calibri" panose="020F0502020204030204" pitchFamily="34" charset="0"/>
              </a:rPr>
              <a:t>I am the light of the world: John 8:12</a:t>
            </a:r>
          </a:p>
          <a:p>
            <a:pPr marL="685800" lvl="1" indent="-228600">
              <a:buFont typeface="+mj-lt"/>
              <a:buAutoNum type="arabicPeriod"/>
            </a:pPr>
            <a:r>
              <a:rPr lang="en-US" b="0" dirty="0" smtClean="0">
                <a:solidFill>
                  <a:schemeClr val="tx1"/>
                </a:solidFill>
                <a:latin typeface="Calibri" panose="020F0502020204030204" pitchFamily="34" charset="0"/>
                <a:cs typeface="Calibri" panose="020F0502020204030204" pitchFamily="34" charset="0"/>
              </a:rPr>
              <a:t>I am the door: John 10:7</a:t>
            </a:r>
          </a:p>
          <a:p>
            <a:pPr marL="685800" lvl="1" indent="-228600">
              <a:buFont typeface="+mj-lt"/>
              <a:buAutoNum type="arabicPeriod"/>
            </a:pPr>
            <a:r>
              <a:rPr lang="en-US" b="0" dirty="0" smtClean="0">
                <a:solidFill>
                  <a:schemeClr val="tx1"/>
                </a:solidFill>
                <a:latin typeface="Calibri" panose="020F0502020204030204" pitchFamily="34" charset="0"/>
                <a:cs typeface="Calibri" panose="020F0502020204030204" pitchFamily="34" charset="0"/>
              </a:rPr>
              <a:t>I am the good shepherd: John 10:11, 14</a:t>
            </a:r>
          </a:p>
          <a:p>
            <a:pPr marL="685800" lvl="1" indent="-228600">
              <a:buFont typeface="+mj-lt"/>
              <a:buAutoNum type="arabicPeriod"/>
            </a:pPr>
            <a:r>
              <a:rPr lang="en-US" b="0" dirty="0" smtClean="0">
                <a:solidFill>
                  <a:schemeClr val="tx1"/>
                </a:solidFill>
                <a:latin typeface="Calibri" panose="020F0502020204030204" pitchFamily="34" charset="0"/>
                <a:cs typeface="Calibri" panose="020F0502020204030204" pitchFamily="34" charset="0"/>
              </a:rPr>
              <a:t>I am the resurrection and the life: John 11:25</a:t>
            </a:r>
          </a:p>
          <a:p>
            <a:pPr marL="685800" lvl="1" indent="-228600">
              <a:buFont typeface="+mj-lt"/>
              <a:buAutoNum type="arabicPeriod"/>
            </a:pPr>
            <a:r>
              <a:rPr lang="en-US" b="0" dirty="0" smtClean="0">
                <a:solidFill>
                  <a:schemeClr val="tx1"/>
                </a:solidFill>
                <a:latin typeface="Calibri" panose="020F0502020204030204" pitchFamily="34" charset="0"/>
                <a:cs typeface="Calibri" panose="020F0502020204030204" pitchFamily="34" charset="0"/>
              </a:rPr>
              <a:t>I am the way, the truth, and the life: John 14:6</a:t>
            </a:r>
          </a:p>
          <a:p>
            <a:pPr marL="685800" lvl="1" indent="-228600">
              <a:buFont typeface="+mj-lt"/>
              <a:buAutoNum type="arabicPeriod"/>
            </a:pPr>
            <a:r>
              <a:rPr lang="en-US" b="0" dirty="0" smtClean="0">
                <a:solidFill>
                  <a:schemeClr val="tx1"/>
                </a:solidFill>
                <a:latin typeface="Calibri" panose="020F0502020204030204" pitchFamily="34" charset="0"/>
                <a:cs typeface="Calibri" panose="020F0502020204030204" pitchFamily="34" charset="0"/>
              </a:rPr>
              <a:t>I am the true vine: John 15:1</a:t>
            </a:r>
            <a:endParaRPr lang="en-US" b="0" i="0" dirty="0" smtClean="0">
              <a:solidFill>
                <a:schemeClr val="tx1"/>
              </a:solidFill>
              <a:effectLst/>
              <a:latin typeface="Calibri" panose="020F0502020204030204" pitchFamily="34" charset="0"/>
              <a:cs typeface="Calibri" panose="020F0502020204030204" pitchFamily="34" charset="0"/>
            </a:endParaRPr>
          </a:p>
          <a:p>
            <a:endParaRPr lang="en-AU" b="0" dirty="0" smtClean="0">
              <a:solidFill>
                <a:schemeClr val="tx1"/>
              </a:solidFill>
              <a:latin typeface="Calibri" panose="020F0502020204030204" pitchFamily="34" charset="0"/>
              <a:cs typeface="Calibri" panose="020F0502020204030204" pitchFamily="34" charset="0"/>
            </a:endParaRPr>
          </a:p>
          <a:p>
            <a:pPr marL="171450" indent="-171450" fontAlgn="base">
              <a:buFont typeface="Arial" panose="020B0604020202020204" pitchFamily="34" charset="0"/>
              <a:buChar char="•"/>
            </a:pPr>
            <a:r>
              <a:rPr lang="en-AU" sz="1200" kern="1200" dirty="0" smtClean="0">
                <a:solidFill>
                  <a:schemeClr val="tx1"/>
                </a:solidFill>
                <a:effectLst/>
                <a:latin typeface="+mn-lt"/>
                <a:ea typeface="+mn-ea"/>
                <a:cs typeface="+mn-cs"/>
              </a:rPr>
              <a:t>[49minutes into the video] Peter interpreted</a:t>
            </a:r>
            <a:r>
              <a:rPr lang="en-AU" sz="1200" kern="1200" baseline="0" dirty="0" smtClean="0">
                <a:solidFill>
                  <a:schemeClr val="tx1"/>
                </a:solidFill>
                <a:effectLst/>
                <a:latin typeface="+mn-lt"/>
                <a:ea typeface="+mn-ea"/>
                <a:cs typeface="+mn-cs"/>
              </a:rPr>
              <a:t> the verse (John 14:6) by saying that</a:t>
            </a:r>
            <a:r>
              <a:rPr lang="en-AU" sz="1200" kern="1200" dirty="0" smtClean="0">
                <a:solidFill>
                  <a:schemeClr val="tx1"/>
                </a:solidFill>
                <a:effectLst/>
                <a:latin typeface="+mn-lt"/>
                <a:ea typeface="+mn-ea"/>
                <a:cs typeface="+mn-cs"/>
              </a:rPr>
              <a:t>: “Jesus’ claim is incredible exclusive. He’s saying that all paths do not lead to God. This is extreme but that’s what the Bible teaches. This makes sense as the only way to God is through Jesus. Why would a loving God want to confuse us with a tangle of different contradictory ways?...So if Jesus is right, no other position or religion is valid. ”</a:t>
            </a:r>
          </a:p>
          <a:p>
            <a:pPr marL="171450" indent="-171450" fontAlgn="base">
              <a:buFont typeface="Arial" panose="020B0604020202020204" pitchFamily="34" charset="0"/>
              <a:buChar char="•"/>
            </a:pPr>
            <a:r>
              <a:rPr lang="en-AU" sz="1200" kern="1200" dirty="0" smtClean="0">
                <a:solidFill>
                  <a:schemeClr val="tx1"/>
                </a:solidFill>
                <a:effectLst/>
                <a:latin typeface="+mn-lt"/>
                <a:ea typeface="+mn-ea"/>
                <a:cs typeface="+mn-cs"/>
              </a:rPr>
              <a:t>The reason I appreciated Peter’s clarity is because</a:t>
            </a:r>
            <a:r>
              <a:rPr lang="en-AU" sz="1200" kern="1200" baseline="0" dirty="0" smtClean="0">
                <a:solidFill>
                  <a:schemeClr val="tx1"/>
                </a:solidFill>
                <a:effectLst/>
                <a:latin typeface="+mn-lt"/>
                <a:ea typeface="+mn-ea"/>
                <a:cs typeface="+mn-cs"/>
              </a:rPr>
              <a:t> I have found that many Christians will quote 14:6, as if it’s the only verse one needs to know in inter-faith dialogue, and will interpret it as Peter did. </a:t>
            </a:r>
          </a:p>
          <a:p>
            <a:pPr marL="171450" indent="-171450" fontAlgn="base">
              <a:buFont typeface="Arial" panose="020B0604020202020204" pitchFamily="34" charset="0"/>
              <a:buChar char="•"/>
            </a:pPr>
            <a:r>
              <a:rPr lang="en-AU" sz="1200" kern="1200" baseline="0" dirty="0" smtClean="0">
                <a:solidFill>
                  <a:schemeClr val="tx1"/>
                </a:solidFill>
                <a:effectLst/>
                <a:latin typeface="+mn-lt"/>
                <a:ea typeface="+mn-ea"/>
                <a:cs typeface="+mn-cs"/>
              </a:rPr>
              <a:t>Anecdotes – 1) UNSW library lawn. 2) Village Church Annandale Dominic Steele.</a:t>
            </a:r>
          </a:p>
          <a:p>
            <a:endParaRPr lang="en-AU" dirty="0"/>
          </a:p>
        </p:txBody>
      </p:sp>
      <p:sp>
        <p:nvSpPr>
          <p:cNvPr id="4" name="Slide Number Placeholder 3"/>
          <p:cNvSpPr>
            <a:spLocks noGrp="1"/>
          </p:cNvSpPr>
          <p:nvPr>
            <p:ph type="sldNum" sz="quarter" idx="10"/>
          </p:nvPr>
        </p:nvSpPr>
        <p:spPr/>
        <p:txBody>
          <a:bodyPr/>
          <a:lstStyle/>
          <a:p>
            <a:fld id="{F27BCB7D-CF55-4598-906E-1B0DC38CA891}" type="slidenum">
              <a:rPr lang="en-AU" smtClean="0"/>
              <a:t>4</a:t>
            </a:fld>
            <a:endParaRPr lang="en-AU"/>
          </a:p>
        </p:txBody>
      </p:sp>
    </p:spTree>
    <p:extLst>
      <p:ext uri="{BB962C8B-B14F-4D97-AF65-F5344CB8AC3E}">
        <p14:creationId xmlns:p14="http://schemas.microsoft.com/office/powerpoint/2010/main" val="1633026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On</a:t>
            </a:r>
            <a:r>
              <a:rPr lang="en-AU" sz="1200" kern="1200" baseline="0" dirty="0" smtClean="0">
                <a:solidFill>
                  <a:schemeClr val="tx1"/>
                </a:solidFill>
                <a:effectLst/>
                <a:latin typeface="+mn-lt"/>
                <a:ea typeface="+mn-ea"/>
                <a:cs typeface="+mn-cs"/>
              </a:rPr>
              <a:t>e week after Peter </a:t>
            </a:r>
            <a:r>
              <a:rPr lang="en-AU" sz="1200" kern="1200" baseline="0" dirty="0" err="1" smtClean="0">
                <a:solidFill>
                  <a:schemeClr val="tx1"/>
                </a:solidFill>
                <a:effectLst/>
                <a:latin typeface="+mn-lt"/>
                <a:ea typeface="+mn-ea"/>
                <a:cs typeface="+mn-cs"/>
              </a:rPr>
              <a:t>Scandrett’s</a:t>
            </a:r>
            <a:r>
              <a:rPr lang="en-AU" sz="1200" kern="1200" baseline="0" dirty="0" smtClean="0">
                <a:solidFill>
                  <a:schemeClr val="tx1"/>
                </a:solidFill>
                <a:effectLst/>
                <a:latin typeface="+mn-lt"/>
                <a:ea typeface="+mn-ea"/>
                <a:cs typeface="+mn-cs"/>
              </a:rPr>
              <a:t> presentation we had an eloquent talk by Mr Ana </a:t>
            </a:r>
            <a:r>
              <a:rPr lang="en-AU" sz="1200" kern="1200" baseline="0" dirty="0" err="1" smtClean="0">
                <a:solidFill>
                  <a:schemeClr val="tx1"/>
                </a:solidFill>
                <a:effectLst/>
                <a:latin typeface="+mn-lt"/>
                <a:ea typeface="+mn-ea"/>
                <a:cs typeface="+mn-cs"/>
              </a:rPr>
              <a:t>Pararajasingham</a:t>
            </a:r>
            <a:r>
              <a:rPr lang="en-AU" sz="1200" kern="1200" baseline="0" dirty="0" smtClean="0">
                <a:solidFill>
                  <a:schemeClr val="tx1"/>
                </a:solidFill>
                <a:effectLst/>
                <a:latin typeface="+mn-lt"/>
                <a:ea typeface="+mn-ea"/>
                <a:cs typeface="+mn-cs"/>
              </a:rPr>
              <a:t> on 11 November 2021. The topic was “My Spiritual Journey, and you can find it on </a:t>
            </a:r>
            <a:r>
              <a:rPr lang="en-AU" sz="1200" kern="1200" baseline="0" dirty="0" err="1" smtClean="0">
                <a:solidFill>
                  <a:schemeClr val="tx1"/>
                </a:solidFill>
                <a:effectLst/>
                <a:latin typeface="+mn-lt"/>
                <a:ea typeface="+mn-ea"/>
                <a:cs typeface="+mn-cs"/>
              </a:rPr>
              <a:t>Youtube</a:t>
            </a:r>
            <a:r>
              <a:rPr lang="en-AU" sz="1200" kern="1200" baseline="0" dirty="0" smtClean="0">
                <a:solidFill>
                  <a:schemeClr val="tx1"/>
                </a:solidFill>
                <a:effectLst/>
                <a:latin typeface="+mn-lt"/>
                <a:ea typeface="+mn-ea"/>
                <a:cs typeface="+mn-cs"/>
              </a:rPr>
              <a:t> along with most other talks on this forum.</a:t>
            </a:r>
          </a:p>
          <a:p>
            <a:pPr marL="171450" indent="-171450">
              <a:buFont typeface="Arial" panose="020B0604020202020204" pitchFamily="34" charset="0"/>
              <a:buChar char="•"/>
            </a:pPr>
            <a:r>
              <a:rPr lang="en-AU" sz="1200" kern="1200" baseline="0" dirty="0" smtClean="0">
                <a:solidFill>
                  <a:schemeClr val="tx1"/>
                </a:solidFill>
                <a:effectLst/>
                <a:latin typeface="+mn-lt"/>
                <a:ea typeface="+mn-ea"/>
                <a:cs typeface="+mn-cs"/>
              </a:rPr>
              <a:t>Mr </a:t>
            </a:r>
            <a:r>
              <a:rPr lang="en-AU" sz="1200" kern="1200" baseline="0" dirty="0" err="1" smtClean="0">
                <a:solidFill>
                  <a:schemeClr val="tx1"/>
                </a:solidFill>
                <a:effectLst/>
                <a:latin typeface="+mn-lt"/>
                <a:ea typeface="+mn-ea"/>
                <a:cs typeface="+mn-cs"/>
              </a:rPr>
              <a:t>Pararajasingham</a:t>
            </a:r>
            <a:r>
              <a:rPr lang="en-AU" sz="1200" kern="1200" baseline="0" dirty="0" smtClean="0">
                <a:solidFill>
                  <a:schemeClr val="tx1"/>
                </a:solidFill>
                <a:effectLst/>
                <a:latin typeface="+mn-lt"/>
                <a:ea typeface="+mn-ea"/>
                <a:cs typeface="+mn-cs"/>
              </a:rPr>
              <a:t> made this profound statement: “</a:t>
            </a:r>
            <a:r>
              <a:rPr lang="en-AU" sz="1200" kern="1200" dirty="0" smtClean="0">
                <a:solidFill>
                  <a:schemeClr val="tx1"/>
                </a:solidFill>
                <a:effectLst/>
                <a:latin typeface="+mn-lt"/>
                <a:ea typeface="+mn-ea"/>
                <a:cs typeface="+mn-cs"/>
              </a:rPr>
              <a:t>I have come to the realisation that we humans, who are endowed with a finite mind, are incapable of fully comprehending an infinite reality. At best what we can hope is to gain during our search is a growing understanding of this truth.”</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Mr </a:t>
            </a:r>
            <a:r>
              <a:rPr lang="en-AU" sz="1200" kern="1200" dirty="0" err="1" smtClean="0">
                <a:solidFill>
                  <a:schemeClr val="tx1"/>
                </a:solidFill>
                <a:effectLst/>
                <a:latin typeface="+mn-lt"/>
                <a:ea typeface="+mn-ea"/>
                <a:cs typeface="+mn-cs"/>
              </a:rPr>
              <a:t>Pararajisingham</a:t>
            </a:r>
            <a:r>
              <a:rPr lang="en-AU" sz="1200" kern="1200" baseline="0" dirty="0" smtClean="0">
                <a:solidFill>
                  <a:schemeClr val="tx1"/>
                </a:solidFill>
                <a:effectLst/>
                <a:latin typeface="+mn-lt"/>
                <a:ea typeface="+mn-ea"/>
                <a:cs typeface="+mn-cs"/>
              </a:rPr>
              <a:t> explained that he was troubled by the verse “No-one cometh to the Father except by me”. He could not reconcile the idea that only Christians went to God and everyone else went to Hell. He consulted a Uniting Church minister and found a much more uplifting message in the Gospel of Matthew 25:35-40. </a:t>
            </a:r>
          </a:p>
          <a:p>
            <a:pPr marL="171450" indent="-171450">
              <a:buFont typeface="Arial" panose="020B0604020202020204" pitchFamily="34" charset="0"/>
              <a:buChar char="•"/>
            </a:pPr>
            <a:endParaRPr lang="en-AU" sz="1200" kern="1200" baseline="0" dirty="0" smtClean="0">
              <a:solidFill>
                <a:schemeClr val="tx1"/>
              </a:solidFill>
              <a:effectLst/>
              <a:latin typeface="+mn-lt"/>
              <a:ea typeface="+mn-ea"/>
              <a:cs typeface="+mn-cs"/>
            </a:endParaRPr>
          </a:p>
          <a:p>
            <a:pPr lvl="2"/>
            <a:r>
              <a:rPr lang="en-AU" dirty="0" smtClean="0">
                <a:solidFill>
                  <a:schemeClr val="tx1"/>
                </a:solidFill>
              </a:rPr>
              <a:t>Matthew 25: </a:t>
            </a:r>
            <a:r>
              <a:rPr lang="en-US" sz="1200" b="1" i="0" kern="1200" baseline="30000" dirty="0" smtClean="0">
                <a:solidFill>
                  <a:schemeClr val="tx1"/>
                </a:solidFill>
                <a:effectLst/>
                <a:latin typeface="+mn-lt"/>
                <a:ea typeface="+mn-ea"/>
                <a:cs typeface="+mn-cs"/>
              </a:rPr>
              <a:t>31 </a:t>
            </a:r>
            <a:r>
              <a:rPr lang="en-US" sz="1200" b="0" i="0" kern="1200" dirty="0" smtClean="0">
                <a:solidFill>
                  <a:schemeClr val="tx1"/>
                </a:solidFill>
                <a:effectLst/>
                <a:latin typeface="+mn-lt"/>
                <a:ea typeface="+mn-ea"/>
                <a:cs typeface="+mn-cs"/>
              </a:rPr>
              <a:t>“When the Son of Man comes in his glory, and all the angels with him, he will sit on his glorious throne. </a:t>
            </a:r>
            <a:r>
              <a:rPr lang="en-US" sz="1200" b="1" i="0" kern="1200" baseline="30000" dirty="0" smtClean="0">
                <a:solidFill>
                  <a:schemeClr val="tx1"/>
                </a:solidFill>
                <a:effectLst/>
                <a:latin typeface="+mn-lt"/>
                <a:ea typeface="+mn-ea"/>
                <a:cs typeface="+mn-cs"/>
              </a:rPr>
              <a:t>32 </a:t>
            </a:r>
            <a:r>
              <a:rPr lang="en-US" sz="1200" b="0" i="0" kern="1200" dirty="0" smtClean="0">
                <a:solidFill>
                  <a:schemeClr val="tx1"/>
                </a:solidFill>
                <a:effectLst/>
                <a:latin typeface="+mn-lt"/>
                <a:ea typeface="+mn-ea"/>
                <a:cs typeface="+mn-cs"/>
              </a:rPr>
              <a:t>All the nations will be gathered before him, and he will separate the people one from another as a shepherd separates the sheep from the goats. </a:t>
            </a:r>
            <a:r>
              <a:rPr lang="en-US" sz="1200" b="1" i="0" kern="1200" baseline="30000" dirty="0" smtClean="0">
                <a:solidFill>
                  <a:schemeClr val="tx1"/>
                </a:solidFill>
                <a:effectLst/>
                <a:latin typeface="+mn-lt"/>
                <a:ea typeface="+mn-ea"/>
                <a:cs typeface="+mn-cs"/>
              </a:rPr>
              <a:t>33 </a:t>
            </a:r>
            <a:r>
              <a:rPr lang="en-US" sz="1200" b="0" i="0" kern="1200" dirty="0" smtClean="0">
                <a:solidFill>
                  <a:schemeClr val="tx1"/>
                </a:solidFill>
                <a:effectLst/>
                <a:latin typeface="+mn-lt"/>
                <a:ea typeface="+mn-ea"/>
                <a:cs typeface="+mn-cs"/>
              </a:rPr>
              <a:t>He will put the sheep on his right and the goats on his left.</a:t>
            </a:r>
          </a:p>
          <a:p>
            <a:pPr lvl="2"/>
            <a:r>
              <a:rPr lang="en-US" sz="1200" b="1" i="0" kern="1200" baseline="30000" dirty="0" smtClean="0">
                <a:solidFill>
                  <a:schemeClr val="tx1"/>
                </a:solidFill>
                <a:effectLst/>
                <a:latin typeface="+mn-lt"/>
                <a:ea typeface="+mn-ea"/>
                <a:cs typeface="+mn-cs"/>
              </a:rPr>
              <a:t>34 </a:t>
            </a:r>
            <a:r>
              <a:rPr lang="en-US" sz="1200" b="0" i="0" kern="1200" dirty="0" smtClean="0">
                <a:solidFill>
                  <a:schemeClr val="tx1"/>
                </a:solidFill>
                <a:effectLst/>
                <a:latin typeface="+mn-lt"/>
                <a:ea typeface="+mn-ea"/>
                <a:cs typeface="+mn-cs"/>
              </a:rPr>
              <a:t>“Then the King will say to those on his right, ‘Come, you who are blessed by my Father; take your inheritance, the kingdom prepared for you since the creation of the world. </a:t>
            </a:r>
            <a:r>
              <a:rPr lang="en-US" sz="1200" b="1" i="0" kern="1200" baseline="30000" dirty="0" smtClean="0">
                <a:solidFill>
                  <a:schemeClr val="tx1"/>
                </a:solidFill>
                <a:effectLst/>
                <a:latin typeface="+mn-lt"/>
                <a:ea typeface="+mn-ea"/>
                <a:cs typeface="+mn-cs"/>
              </a:rPr>
              <a:t>35 </a:t>
            </a:r>
            <a:r>
              <a:rPr lang="en-US" sz="1200" b="0" i="0" kern="1200" dirty="0" smtClean="0">
                <a:solidFill>
                  <a:schemeClr val="tx1"/>
                </a:solidFill>
                <a:effectLst/>
                <a:latin typeface="+mn-lt"/>
                <a:ea typeface="+mn-ea"/>
                <a:cs typeface="+mn-cs"/>
              </a:rPr>
              <a:t>For I was hungry and you gave me something to eat, I was thirsty and you gave me something to drink, I was a stranger and you invited me in, </a:t>
            </a:r>
            <a:r>
              <a:rPr lang="en-US" sz="1200" b="1" i="0" kern="1200" baseline="30000" dirty="0" smtClean="0">
                <a:solidFill>
                  <a:schemeClr val="tx1"/>
                </a:solidFill>
                <a:effectLst/>
                <a:latin typeface="+mn-lt"/>
                <a:ea typeface="+mn-ea"/>
                <a:cs typeface="+mn-cs"/>
              </a:rPr>
              <a:t>36 </a:t>
            </a:r>
            <a:r>
              <a:rPr lang="en-US" sz="1200" b="0" i="0" kern="1200" dirty="0" smtClean="0">
                <a:solidFill>
                  <a:schemeClr val="tx1"/>
                </a:solidFill>
                <a:effectLst/>
                <a:latin typeface="+mn-lt"/>
                <a:ea typeface="+mn-ea"/>
                <a:cs typeface="+mn-cs"/>
              </a:rPr>
              <a:t>I needed clothes and you clothed me, I was sick and you looked after me, I was in prison and you came to visit me.’</a:t>
            </a:r>
          </a:p>
          <a:p>
            <a:pPr lvl="2"/>
            <a:r>
              <a:rPr lang="en-US" sz="1200" b="1" i="0" kern="1200" baseline="30000" dirty="0" smtClean="0">
                <a:solidFill>
                  <a:schemeClr val="tx1"/>
                </a:solidFill>
                <a:effectLst/>
                <a:latin typeface="+mn-lt"/>
                <a:ea typeface="+mn-ea"/>
                <a:cs typeface="+mn-cs"/>
              </a:rPr>
              <a:t>37 </a:t>
            </a:r>
            <a:r>
              <a:rPr lang="en-US" sz="1200" b="0" i="0" kern="1200" dirty="0" smtClean="0">
                <a:solidFill>
                  <a:schemeClr val="tx1"/>
                </a:solidFill>
                <a:effectLst/>
                <a:latin typeface="+mn-lt"/>
                <a:ea typeface="+mn-ea"/>
                <a:cs typeface="+mn-cs"/>
              </a:rPr>
              <a:t>“Then the righteous will answer him, ‘Lord, when did we see you hungry and feed you, or thirsty and give you something to drink? </a:t>
            </a:r>
            <a:r>
              <a:rPr lang="en-US" sz="1200" b="1" i="0" kern="1200" baseline="30000" dirty="0" smtClean="0">
                <a:solidFill>
                  <a:schemeClr val="tx1"/>
                </a:solidFill>
                <a:effectLst/>
                <a:latin typeface="+mn-lt"/>
                <a:ea typeface="+mn-ea"/>
                <a:cs typeface="+mn-cs"/>
              </a:rPr>
              <a:t>38 </a:t>
            </a:r>
            <a:r>
              <a:rPr lang="en-US" sz="1200" b="0" i="0" kern="1200" dirty="0" smtClean="0">
                <a:solidFill>
                  <a:schemeClr val="tx1"/>
                </a:solidFill>
                <a:effectLst/>
                <a:latin typeface="+mn-lt"/>
                <a:ea typeface="+mn-ea"/>
                <a:cs typeface="+mn-cs"/>
              </a:rPr>
              <a:t>When did we see you a stranger and invite you in, or needing clothes and clothe you? </a:t>
            </a:r>
            <a:r>
              <a:rPr lang="en-US" sz="1200" b="1" i="0" kern="1200" baseline="30000" dirty="0" smtClean="0">
                <a:solidFill>
                  <a:schemeClr val="tx1"/>
                </a:solidFill>
                <a:effectLst/>
                <a:latin typeface="+mn-lt"/>
                <a:ea typeface="+mn-ea"/>
                <a:cs typeface="+mn-cs"/>
              </a:rPr>
              <a:t>39 </a:t>
            </a:r>
            <a:r>
              <a:rPr lang="en-US" sz="1200" b="0" i="0" kern="1200" dirty="0" smtClean="0">
                <a:solidFill>
                  <a:schemeClr val="tx1"/>
                </a:solidFill>
                <a:effectLst/>
                <a:latin typeface="+mn-lt"/>
                <a:ea typeface="+mn-ea"/>
                <a:cs typeface="+mn-cs"/>
              </a:rPr>
              <a:t>When did we see you sick or in prison and go to visit you?’</a:t>
            </a:r>
          </a:p>
          <a:p>
            <a:pPr lvl="2"/>
            <a:r>
              <a:rPr lang="en-US" sz="1200" b="1" i="0" kern="1200" baseline="30000" dirty="0" smtClean="0">
                <a:solidFill>
                  <a:schemeClr val="tx1"/>
                </a:solidFill>
                <a:effectLst/>
                <a:latin typeface="+mn-lt"/>
                <a:ea typeface="+mn-ea"/>
                <a:cs typeface="+mn-cs"/>
              </a:rPr>
              <a:t>40 </a:t>
            </a:r>
            <a:r>
              <a:rPr lang="en-US" sz="1200" b="0" i="0" kern="1200" dirty="0" smtClean="0">
                <a:solidFill>
                  <a:schemeClr val="tx1"/>
                </a:solidFill>
                <a:effectLst/>
                <a:latin typeface="+mn-lt"/>
                <a:ea typeface="+mn-ea"/>
                <a:cs typeface="+mn-cs"/>
              </a:rPr>
              <a:t>“The King will reply, ‘Truly I tell you, whatever you did for one of the least of these brothers and sisters of mine, you did for me.’</a:t>
            </a:r>
          </a:p>
          <a:p>
            <a:pPr marL="171450" indent="-171450">
              <a:buFont typeface="Arial" panose="020B0604020202020204" pitchFamily="34" charset="0"/>
              <a:buChar char="•"/>
            </a:pPr>
            <a:r>
              <a:rPr lang="en-AU" sz="1200" kern="1200" baseline="0" dirty="0" smtClean="0">
                <a:solidFill>
                  <a:schemeClr val="tx1"/>
                </a:solidFill>
                <a:effectLst/>
                <a:latin typeface="+mn-lt"/>
                <a:ea typeface="+mn-ea"/>
                <a:cs typeface="+mn-cs"/>
              </a:rPr>
              <a:t>Mr </a:t>
            </a:r>
            <a:r>
              <a:rPr lang="en-AU" sz="1200" kern="1200" baseline="0" dirty="0" err="1" smtClean="0">
                <a:solidFill>
                  <a:schemeClr val="tx1"/>
                </a:solidFill>
                <a:effectLst/>
                <a:latin typeface="+mn-lt"/>
                <a:ea typeface="+mn-ea"/>
                <a:cs typeface="+mn-cs"/>
              </a:rPr>
              <a:t>Pararajisingham</a:t>
            </a:r>
            <a:r>
              <a:rPr lang="en-AU" sz="1200" kern="1200" baseline="0" dirty="0" smtClean="0">
                <a:solidFill>
                  <a:schemeClr val="tx1"/>
                </a:solidFill>
                <a:effectLst/>
                <a:latin typeface="+mn-lt"/>
                <a:ea typeface="+mn-ea"/>
                <a:cs typeface="+mn-cs"/>
              </a:rPr>
              <a:t> commented “</a:t>
            </a:r>
            <a:r>
              <a:rPr lang="en-AU" sz="1200" kern="1200" dirty="0" smtClean="0">
                <a:solidFill>
                  <a:schemeClr val="tx1"/>
                </a:solidFill>
                <a:effectLst/>
                <a:latin typeface="+mn-lt"/>
                <a:ea typeface="+mn-ea"/>
                <a:cs typeface="+mn-cs"/>
              </a:rPr>
              <a:t>To me these verses meant Jesus recognising divinity in the most wretched, marginalised, outcast of humanity. This to me was a more uplifting message. I just could not reconcile that with…the exclusivist claims by the more conservative sections of the Christian population, [which] greatly troubled me.</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He said “I needed to resolve it. I was lucky that in my early 30s, having arrived in Australia, I had started to attend the Uniting Church. Here I found the emphases was very much on social justice. And standing for the marginalised, the poor and the oppressed. This touched a chord, and I chose to remain with this Church. </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“Meanwhile the Minister helped me understand a great deal about the Bible, particularly the New Testament. [He] was able to unpack many of the sayings attributed to Jesus….These statements needed to be understood in context. </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“The exclusive claim attributed to Jesus that “no-one comes to the Father, God, except through Me” was of concern to many Christian people and theologians. One of them, Rev. </a:t>
            </a:r>
            <a:r>
              <a:rPr lang="en-AU" sz="1200" kern="1200" dirty="0" err="1" smtClean="0">
                <a:solidFill>
                  <a:schemeClr val="tx1"/>
                </a:solidFill>
                <a:effectLst/>
                <a:latin typeface="+mn-lt"/>
                <a:ea typeface="+mn-ea"/>
                <a:cs typeface="+mn-cs"/>
              </a:rPr>
              <a:t>Dr.</a:t>
            </a:r>
            <a:r>
              <a:rPr lang="en-AU" sz="1200" kern="1200" dirty="0" smtClean="0">
                <a:solidFill>
                  <a:schemeClr val="tx1"/>
                </a:solidFill>
                <a:effectLst/>
                <a:latin typeface="+mn-lt"/>
                <a:ea typeface="+mn-ea"/>
                <a:cs typeface="+mn-cs"/>
              </a:rPr>
              <a:t> Wesley </a:t>
            </a:r>
            <a:r>
              <a:rPr lang="en-AU" sz="1200" kern="1200" dirty="0" err="1" smtClean="0">
                <a:solidFill>
                  <a:schemeClr val="tx1"/>
                </a:solidFill>
                <a:effectLst/>
                <a:latin typeface="+mn-lt"/>
                <a:ea typeface="+mn-ea"/>
                <a:cs typeface="+mn-cs"/>
              </a:rPr>
              <a:t>Ariarajah</a:t>
            </a:r>
            <a:r>
              <a:rPr lang="en-AU" sz="1200" kern="1200" dirty="0" smtClean="0">
                <a:solidFill>
                  <a:schemeClr val="tx1"/>
                </a:solidFill>
                <a:effectLst/>
                <a:latin typeface="+mn-lt"/>
                <a:ea typeface="+mn-ea"/>
                <a:cs typeface="+mn-cs"/>
              </a:rPr>
              <a:t> ( a director with WWC was moved to write books called: </a:t>
            </a:r>
          </a:p>
          <a:p>
            <a:pPr lvl="1"/>
            <a:r>
              <a:rPr lang="en-AU" sz="1200" b="0" i="1" kern="1200" dirty="0" smtClean="0">
                <a:solidFill>
                  <a:schemeClr val="tx1"/>
                </a:solidFill>
                <a:effectLst/>
                <a:latin typeface="+mn-lt"/>
                <a:ea typeface="+mn-ea"/>
                <a:cs typeface="+mn-cs"/>
              </a:rPr>
              <a:t>Not Without My Neighbour –Issues in Interreligious Relations</a:t>
            </a:r>
            <a:r>
              <a:rPr lang="en-AU" sz="1200" b="0" kern="1200" dirty="0" smtClean="0">
                <a:solidFill>
                  <a:schemeClr val="tx1"/>
                </a:solidFill>
                <a:effectLst/>
                <a:latin typeface="+mn-lt"/>
                <a:ea typeface="+mn-ea"/>
                <a:cs typeface="+mn-cs"/>
              </a:rPr>
              <a:t> (Geneva: WCC Publications, 1999)</a:t>
            </a:r>
            <a:endParaRPr lang="en-AU" sz="1400" b="1" kern="1200" dirty="0" smtClean="0">
              <a:solidFill>
                <a:schemeClr val="tx1"/>
              </a:solidFill>
              <a:effectLst/>
              <a:latin typeface="+mn-lt"/>
              <a:ea typeface="+mn-ea"/>
              <a:cs typeface="+mn-cs"/>
            </a:endParaRPr>
          </a:p>
          <a:p>
            <a:pPr lvl="1"/>
            <a:r>
              <a:rPr lang="en-AU" sz="1200" b="0" i="1" kern="1200" dirty="0" smtClean="0">
                <a:solidFill>
                  <a:schemeClr val="tx1"/>
                </a:solidFill>
                <a:effectLst/>
                <a:latin typeface="+mn-lt"/>
                <a:ea typeface="+mn-ea"/>
                <a:cs typeface="+mn-cs"/>
              </a:rPr>
              <a:t>The Bible and People of Other Faiths,</a:t>
            </a:r>
            <a:r>
              <a:rPr lang="en-AU" sz="1200" b="0" kern="1200" dirty="0" smtClean="0">
                <a:solidFill>
                  <a:schemeClr val="tx1"/>
                </a:solidFill>
                <a:effectLst/>
                <a:latin typeface="+mn-lt"/>
                <a:ea typeface="+mn-ea"/>
                <a:cs typeface="+mn-cs"/>
              </a:rPr>
              <a:t> (Geneva: WCC Publications, 1985)</a:t>
            </a:r>
            <a:endParaRPr lang="en-AU" sz="1400" b="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“One of the main themes of both books was to provide a theological and historical background to this very problematic statement. …“The argument by Dr Wesley </a:t>
            </a:r>
            <a:r>
              <a:rPr lang="en-AU" sz="1200" kern="1200" dirty="0" err="1" smtClean="0">
                <a:solidFill>
                  <a:schemeClr val="tx1"/>
                </a:solidFill>
                <a:effectLst/>
                <a:latin typeface="+mn-lt"/>
                <a:ea typeface="+mn-ea"/>
                <a:cs typeface="+mn-cs"/>
              </a:rPr>
              <a:t>Ariarajah</a:t>
            </a:r>
            <a:r>
              <a:rPr lang="en-AU" sz="1200" kern="1200" dirty="0" smtClean="0">
                <a:solidFill>
                  <a:schemeClr val="tx1"/>
                </a:solidFill>
                <a:effectLst/>
                <a:latin typeface="+mn-lt"/>
                <a:ea typeface="+mn-ea"/>
                <a:cs typeface="+mn-cs"/>
              </a:rPr>
              <a:t> was quite persuasive”</a:t>
            </a:r>
          </a:p>
          <a:p>
            <a:pPr marL="171450" lvl="0" indent="-171450">
              <a:buFont typeface="Arial" panose="020B0604020202020204" pitchFamily="34" charset="0"/>
              <a:buChar char="•"/>
            </a:pPr>
            <a:r>
              <a:rPr lang="en-AU" sz="1200" kern="1200" dirty="0" smtClean="0">
                <a:solidFill>
                  <a:schemeClr val="tx1"/>
                </a:solidFill>
                <a:effectLst/>
                <a:latin typeface="+mn-lt"/>
                <a:ea typeface="+mn-ea"/>
                <a:cs typeface="+mn-cs"/>
              </a:rPr>
              <a:t>Unfortunately Mr </a:t>
            </a:r>
            <a:r>
              <a:rPr lang="en-AU" sz="1200" kern="1200" baseline="0" dirty="0" err="1" smtClean="0">
                <a:solidFill>
                  <a:schemeClr val="tx1"/>
                </a:solidFill>
                <a:effectLst/>
                <a:latin typeface="+mn-lt"/>
                <a:ea typeface="+mn-ea"/>
                <a:cs typeface="+mn-cs"/>
              </a:rPr>
              <a:t>Pararajisingham</a:t>
            </a:r>
            <a:r>
              <a:rPr lang="en-AU" sz="1200" kern="1200" baseline="0" dirty="0" smtClean="0">
                <a:solidFill>
                  <a:schemeClr val="tx1"/>
                </a:solidFill>
                <a:effectLst/>
                <a:latin typeface="+mn-lt"/>
                <a:ea typeface="+mn-ea"/>
                <a:cs typeface="+mn-cs"/>
              </a:rPr>
              <a:t> did not share the persuasive argument with us. And I don’t have those books (although they are available through Amazon). Fortunately, however, I found part of the persuasive argument on-line – next slide.</a:t>
            </a:r>
            <a:endParaRPr lang="en-AU"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AU"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7BCB7D-CF55-4598-906E-1B0DC38CA891}" type="slidenum">
              <a:rPr lang="en-AU" smtClean="0"/>
              <a:t>5</a:t>
            </a:fld>
            <a:endParaRPr lang="en-AU"/>
          </a:p>
        </p:txBody>
      </p:sp>
    </p:spTree>
    <p:extLst>
      <p:ext uri="{BB962C8B-B14F-4D97-AF65-F5344CB8AC3E}">
        <p14:creationId xmlns:p14="http://schemas.microsoft.com/office/powerpoint/2010/main" val="980515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u="sng" kern="1200" dirty="0" smtClean="0">
                <a:solidFill>
                  <a:schemeClr val="tx1"/>
                </a:solidFill>
                <a:effectLst/>
                <a:latin typeface="+mn-lt"/>
                <a:ea typeface="+mn-ea"/>
                <a:cs typeface="+mn-cs"/>
                <a:hlinkClick r:id="rId3"/>
              </a:rPr>
              <a:t/>
            </a:r>
            <a:br>
              <a:rPr lang="en-AU" sz="1200" u="sng" kern="1200" dirty="0" smtClean="0">
                <a:solidFill>
                  <a:schemeClr val="tx1"/>
                </a:solidFill>
                <a:effectLst/>
                <a:latin typeface="+mn-lt"/>
                <a:ea typeface="+mn-ea"/>
                <a:cs typeface="+mn-cs"/>
                <a:hlinkClick r:id="rId3"/>
              </a:rPr>
            </a:br>
            <a:r>
              <a:rPr lang="en-AU" sz="1200" u="sng" kern="1200" dirty="0" smtClean="0">
                <a:solidFill>
                  <a:schemeClr val="tx1"/>
                </a:solidFill>
                <a:effectLst/>
                <a:latin typeface="+mn-lt"/>
                <a:ea typeface="+mn-ea"/>
                <a:cs typeface="+mn-cs"/>
                <a:hlinkClick r:id="rId3"/>
              </a:rPr>
              <a:t>https://namelessone.co.za/2017/12/08/progressive-interpretation-john-146-jesus-way/</a:t>
            </a:r>
            <a:endParaRPr lang="en-AU" sz="1200" kern="1200" dirty="0" smtClean="0">
              <a:solidFill>
                <a:schemeClr val="tx1"/>
              </a:solidFill>
              <a:effectLst/>
              <a:latin typeface="+mn-lt"/>
              <a:ea typeface="+mn-ea"/>
              <a:cs typeface="+mn-cs"/>
            </a:endParaRPr>
          </a:p>
          <a:p>
            <a:pPr fontAlgn="base"/>
            <a:r>
              <a:rPr lang="en-AU" sz="1200" kern="1200" dirty="0" smtClean="0">
                <a:solidFill>
                  <a:schemeClr val="tx1"/>
                </a:solidFill>
                <a:effectLst/>
                <a:latin typeface="+mn-lt"/>
                <a:ea typeface="+mn-ea"/>
                <a:cs typeface="+mn-cs"/>
              </a:rPr>
              <a:t/>
            </a:r>
            <a:br>
              <a:rPr lang="en-AU" sz="1200" kern="1200" dirty="0" smtClean="0">
                <a:solidFill>
                  <a:schemeClr val="tx1"/>
                </a:solidFill>
                <a:effectLst/>
                <a:latin typeface="+mn-lt"/>
                <a:ea typeface="+mn-ea"/>
                <a:cs typeface="+mn-cs"/>
              </a:rPr>
            </a:br>
            <a:r>
              <a:rPr lang="en-AU" sz="1200" kern="1200" dirty="0" smtClean="0">
                <a:solidFill>
                  <a:schemeClr val="tx1"/>
                </a:solidFill>
                <a:effectLst/>
                <a:latin typeface="+mn-lt"/>
                <a:ea typeface="+mn-ea"/>
                <a:cs typeface="+mn-cs"/>
              </a:rPr>
              <a:t>Christian theologian Wesley </a:t>
            </a:r>
            <a:r>
              <a:rPr lang="en-AU" sz="1200" kern="1200" dirty="0" err="1" smtClean="0">
                <a:solidFill>
                  <a:schemeClr val="tx1"/>
                </a:solidFill>
                <a:effectLst/>
                <a:latin typeface="+mn-lt"/>
                <a:ea typeface="+mn-ea"/>
                <a:cs typeface="+mn-cs"/>
              </a:rPr>
              <a:t>Ariarajah</a:t>
            </a:r>
            <a:r>
              <a:rPr lang="en-AU" sz="1200" kern="1200" dirty="0" smtClean="0">
                <a:solidFill>
                  <a:schemeClr val="tx1"/>
                </a:solidFill>
                <a:effectLst/>
                <a:latin typeface="+mn-lt"/>
                <a:ea typeface="+mn-ea"/>
                <a:cs typeface="+mn-cs"/>
              </a:rPr>
              <a:t> writes that,</a:t>
            </a:r>
          </a:p>
          <a:p>
            <a:pPr marL="171450" indent="-171450" fontAlgn="base">
              <a:buFont typeface="Arial" panose="020B0604020202020204" pitchFamily="34" charset="0"/>
              <a:buChar char="•"/>
            </a:pPr>
            <a:r>
              <a:rPr lang="en-AU" sz="1200" kern="1200" dirty="0" smtClean="0">
                <a:solidFill>
                  <a:schemeClr val="tx1"/>
                </a:solidFill>
                <a:effectLst/>
                <a:latin typeface="+mn-lt"/>
                <a:ea typeface="+mn-ea"/>
                <a:cs typeface="+mn-cs"/>
              </a:rPr>
              <a:t>When my daughter tells me I’m the best daddy in the world, and there can be no other father like me, she is speaking the truth, for this comes out of her experience. She is honest about it; she knows no other person in the role of her father. But of course it is not true in another sense. For one thing, I myself know friends who, I think, are better fathers than I am. Even more importantly, one should be aware that in the next house there is another little girl who also thinks her daddy is the best father in the world. And she too is right. In fact as the level of the way the two children relate to their two fathers, no one can compare the truth content of the statements of the two girls. For here we are not dealing with the absolute truths, but with the language of faith and love. …</a:t>
            </a:r>
          </a:p>
          <a:p>
            <a:pPr marL="171450" indent="-171450" fontAlgn="base">
              <a:buFont typeface="Arial" panose="020B0604020202020204" pitchFamily="34" charset="0"/>
              <a:buChar char="•"/>
            </a:pPr>
            <a:r>
              <a:rPr lang="en-AU" sz="1200" kern="1200" dirty="0" smtClean="0">
                <a:solidFill>
                  <a:schemeClr val="tx1"/>
                </a:solidFill>
                <a:effectLst/>
                <a:latin typeface="+mn-lt"/>
                <a:ea typeface="+mn-ea"/>
                <a:cs typeface="+mn-cs"/>
              </a:rPr>
              <a:t>The language of the Bible is also the language of faith….The problem begins when we take these confessions in the language of faith and love and turn them into absolute truths. It becomes much more serious when we turn them into truths on the basis of which we begin to measure the truth or otherwise of other faith claims. My daughter cannot say to her little friend in the next house that there is no way she can have the best father, for the best one is right there in her house. If she does, we’ll have to dismiss it as child-talk!</a:t>
            </a:r>
          </a:p>
          <a:p>
            <a:r>
              <a:rPr lang="en-AU" sz="1200" kern="1200" dirty="0" smtClean="0">
                <a:solidFill>
                  <a:schemeClr val="tx1"/>
                </a:solidFill>
                <a:effectLst/>
                <a:latin typeface="+mn-lt"/>
                <a:ea typeface="+mn-ea"/>
                <a:cs typeface="+mn-cs"/>
              </a:rPr>
              <a:t> </a:t>
            </a:r>
          </a:p>
          <a:p>
            <a:r>
              <a:rPr lang="en-AU" sz="1200" kern="1200" dirty="0" smtClean="0">
                <a:solidFill>
                  <a:schemeClr val="tx1"/>
                </a:solidFill>
                <a:effectLst/>
                <a:latin typeface="+mn-lt"/>
                <a:ea typeface="+mn-ea"/>
                <a:cs typeface="+mn-cs"/>
              </a:rPr>
              <a:t> </a:t>
            </a:r>
          </a:p>
          <a:p>
            <a:endParaRPr lang="en-AU" dirty="0"/>
          </a:p>
        </p:txBody>
      </p:sp>
      <p:sp>
        <p:nvSpPr>
          <p:cNvPr id="4" name="Slide Number Placeholder 3"/>
          <p:cNvSpPr>
            <a:spLocks noGrp="1"/>
          </p:cNvSpPr>
          <p:nvPr>
            <p:ph type="sldNum" sz="quarter" idx="10"/>
          </p:nvPr>
        </p:nvSpPr>
        <p:spPr/>
        <p:txBody>
          <a:bodyPr/>
          <a:lstStyle/>
          <a:p>
            <a:fld id="{F27BCB7D-CF55-4598-906E-1B0DC38CA891}" type="slidenum">
              <a:rPr lang="en-AU" smtClean="0"/>
              <a:t>6</a:t>
            </a:fld>
            <a:endParaRPr lang="en-AU"/>
          </a:p>
        </p:txBody>
      </p:sp>
    </p:spTree>
    <p:extLst>
      <p:ext uri="{BB962C8B-B14F-4D97-AF65-F5344CB8AC3E}">
        <p14:creationId xmlns:p14="http://schemas.microsoft.com/office/powerpoint/2010/main" val="712102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smtClean="0"/>
              <a:t>On 27 January 2022 our presenter was retired</a:t>
            </a:r>
            <a:r>
              <a:rPr lang="en-AU" baseline="0" dirty="0" smtClean="0"/>
              <a:t> Catholic Priest Father Michael Fallon.</a:t>
            </a:r>
          </a:p>
          <a:p>
            <a:pPr marL="171450" indent="-171450">
              <a:buFont typeface="Arial" panose="020B0604020202020204" pitchFamily="34" charset="0"/>
              <a:buChar char="•"/>
            </a:pPr>
            <a:r>
              <a:rPr lang="en-AU" baseline="0" dirty="0" smtClean="0"/>
              <a:t>Michael’s presentation was based on his recently published book called “Jesus as Portrayed in the New Testament: Divine Love in a Human Heart”.</a:t>
            </a:r>
          </a:p>
          <a:p>
            <a:pPr marL="171450" indent="-171450">
              <a:buFont typeface="Arial" panose="020B0604020202020204" pitchFamily="34" charset="0"/>
              <a:buChar char="•"/>
            </a:pPr>
            <a:r>
              <a:rPr lang="en-AU" baseline="0" dirty="0" smtClean="0"/>
              <a:t>The extract on screen was not part of the presentation but I have chosen it from his book because it illustrates an interpretation based on love and inclusion.</a:t>
            </a:r>
          </a:p>
          <a:p>
            <a:pPr marL="171450" indent="-171450">
              <a:buFont typeface="Arial" panose="020B0604020202020204" pitchFamily="34" charset="0"/>
              <a:buChar char="•"/>
            </a:pPr>
            <a:r>
              <a:rPr lang="en-AU" baseline="0" dirty="0" smtClean="0"/>
              <a:t>READ the quote.</a:t>
            </a:r>
          </a:p>
          <a:p>
            <a:endParaRPr lang="en-AU" dirty="0"/>
          </a:p>
        </p:txBody>
      </p:sp>
      <p:sp>
        <p:nvSpPr>
          <p:cNvPr id="4" name="Slide Number Placeholder 3"/>
          <p:cNvSpPr>
            <a:spLocks noGrp="1"/>
          </p:cNvSpPr>
          <p:nvPr>
            <p:ph type="sldNum" sz="quarter" idx="10"/>
          </p:nvPr>
        </p:nvSpPr>
        <p:spPr/>
        <p:txBody>
          <a:bodyPr/>
          <a:lstStyle/>
          <a:p>
            <a:fld id="{F27BCB7D-CF55-4598-906E-1B0DC38CA891}" type="slidenum">
              <a:rPr lang="en-AU" smtClean="0"/>
              <a:t>7</a:t>
            </a:fld>
            <a:endParaRPr lang="en-AU"/>
          </a:p>
        </p:txBody>
      </p:sp>
    </p:spTree>
    <p:extLst>
      <p:ext uri="{BB962C8B-B14F-4D97-AF65-F5344CB8AC3E}">
        <p14:creationId xmlns:p14="http://schemas.microsoft.com/office/powerpoint/2010/main" val="941873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 We have seen a diversity of interpretations.</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An</a:t>
            </a:r>
            <a:r>
              <a:rPr lang="en-AU" sz="1200" kern="1200" baseline="0" dirty="0" smtClean="0">
                <a:solidFill>
                  <a:schemeClr val="tx1"/>
                </a:solidFill>
                <a:effectLst/>
                <a:latin typeface="+mn-lt"/>
                <a:ea typeface="+mn-ea"/>
                <a:cs typeface="+mn-cs"/>
              </a:rPr>
              <a:t> article by Dr </a:t>
            </a:r>
            <a:r>
              <a:rPr lang="en-AU" sz="1200" kern="1200" baseline="0" dirty="0" err="1" smtClean="0">
                <a:solidFill>
                  <a:schemeClr val="tx1"/>
                </a:solidFill>
                <a:effectLst/>
                <a:latin typeface="+mn-lt"/>
                <a:ea typeface="+mn-ea"/>
                <a:cs typeface="+mn-cs"/>
              </a:rPr>
              <a:t>Seena</a:t>
            </a:r>
            <a:r>
              <a:rPr lang="en-AU" sz="1200" kern="1200" baseline="0" dirty="0" smtClean="0">
                <a:solidFill>
                  <a:schemeClr val="tx1"/>
                </a:solidFill>
                <a:effectLst/>
                <a:latin typeface="+mn-lt"/>
                <a:ea typeface="+mn-ea"/>
                <a:cs typeface="+mn-cs"/>
              </a:rPr>
              <a:t> </a:t>
            </a:r>
            <a:r>
              <a:rPr lang="en-AU" sz="1200" kern="1200" baseline="0" dirty="0" err="1" smtClean="0">
                <a:solidFill>
                  <a:schemeClr val="tx1"/>
                </a:solidFill>
                <a:effectLst/>
                <a:latin typeface="+mn-lt"/>
                <a:ea typeface="+mn-ea"/>
                <a:cs typeface="+mn-cs"/>
              </a:rPr>
              <a:t>Fazel</a:t>
            </a:r>
            <a:r>
              <a:rPr lang="en-AU" sz="1200" kern="1200" baseline="0" dirty="0" smtClean="0">
                <a:solidFill>
                  <a:schemeClr val="tx1"/>
                </a:solidFill>
                <a:effectLst/>
                <a:latin typeface="+mn-lt"/>
                <a:ea typeface="+mn-ea"/>
                <a:cs typeface="+mn-cs"/>
              </a:rPr>
              <a:t> “Understanding Exclusivist Texts” has this interesting Christian view which I think is consistent with a Baha’i understanding</a:t>
            </a:r>
          </a:p>
          <a:p>
            <a:pPr marL="171450" indent="-171450">
              <a:buFont typeface="Arial" panose="020B0604020202020204" pitchFamily="34" charset="0"/>
              <a:buChar char="•"/>
            </a:pPr>
            <a:r>
              <a:rPr lang="en-AU" sz="1200" kern="1200" baseline="0" dirty="0" smtClean="0">
                <a:solidFill>
                  <a:schemeClr val="tx1"/>
                </a:solidFill>
                <a:effectLst/>
                <a:latin typeface="+mn-lt"/>
                <a:ea typeface="+mn-ea"/>
                <a:cs typeface="+mn-cs"/>
              </a:rPr>
              <a:t>I’ll read two paragraphs including the sections missing on screen:</a:t>
            </a:r>
          </a:p>
          <a:p>
            <a:pPr marL="171450" indent="-171450">
              <a:buFont typeface="Arial" panose="020B0604020202020204" pitchFamily="34" charset="0"/>
              <a:buChar char="•"/>
            </a:pPr>
            <a:r>
              <a:rPr lang="en-AU" sz="1200" kern="1200" baseline="0" dirty="0" smtClean="0">
                <a:solidFill>
                  <a:schemeClr val="tx1"/>
                </a:solidFill>
                <a:effectLst/>
                <a:latin typeface="+mn-lt"/>
                <a:ea typeface="+mn-ea"/>
                <a:cs typeface="+mn-cs"/>
              </a:rPr>
              <a:t>“</a:t>
            </a:r>
            <a:r>
              <a:rPr lang="en-AU" sz="1200" kern="1200" dirty="0" smtClean="0">
                <a:solidFill>
                  <a:schemeClr val="tx1"/>
                </a:solidFill>
                <a:effectLst/>
                <a:latin typeface="+mn-lt"/>
                <a:ea typeface="+mn-ea"/>
                <a:cs typeface="+mn-cs"/>
              </a:rPr>
              <a:t>…some Christian scholars have argued that exclusivist claims are based on an incorrect interpretation of scripture. This is highlighted by discussions over the interpretation of John 14:6--the classic exclusivist New Testament verse. In this verse, Jesus states, "I am the light, the way and the truth. No man comes to Father but my me." Traditional Christians thought has understood this to refer specifically to the historical Jesus Christ.</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“The structure of John's Gospel is significant in that it starts with the incarnation of the Word rather than the story of Jesus' birth. It describes the appearance in this world of the Word, the divine Logos, that had been with God from the beginning, "the Word was with God." John Cobb, a Protestant scholar of interreligious dialogue, has concluded that, "It is this Word that speaks as `I' in the pages of the gospel.“</a:t>
            </a:r>
          </a:p>
          <a:p>
            <a:pPr marL="0" indent="0">
              <a:buFont typeface="Arial" panose="020B0604020202020204" pitchFamily="34" charset="0"/>
              <a:buNone/>
            </a:pPr>
            <a:endParaRPr lang="en-AU"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Further quotes (optional to read):</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“It is affirmed, then, that the Word who is incarnate in Jesus is the Way, the Truth, the Life, and that no one comes to the Father except through that Word. This cannot mean that the Word is present and active </a:t>
            </a:r>
            <a:r>
              <a:rPr lang="en-AU" sz="1200" i="1" kern="1200" dirty="0" smtClean="0">
                <a:solidFill>
                  <a:schemeClr val="tx1"/>
                </a:solidFill>
                <a:effectLst/>
                <a:latin typeface="+mn-lt"/>
                <a:ea typeface="+mn-ea"/>
                <a:cs typeface="+mn-cs"/>
              </a:rPr>
              <a:t>only</a:t>
            </a:r>
            <a:r>
              <a:rPr lang="en-AU" sz="1200" kern="1200" dirty="0" smtClean="0">
                <a:solidFill>
                  <a:schemeClr val="tx1"/>
                </a:solidFill>
                <a:effectLst/>
                <a:latin typeface="+mn-lt"/>
                <a:ea typeface="+mn-ea"/>
                <a:cs typeface="+mn-cs"/>
              </a:rPr>
              <a:t> in Jesus; for in the prologue to the Gospel it is stated that in the Word that was from the beginning was life, that this life was also the true light that enlightens everyone (</a:t>
            </a:r>
            <a:r>
              <a:rPr lang="en-AU" sz="1200" kern="1200" dirty="0" err="1" smtClean="0">
                <a:solidFill>
                  <a:schemeClr val="tx1"/>
                </a:solidFill>
                <a:effectLst/>
                <a:latin typeface="+mn-lt"/>
                <a:ea typeface="+mn-ea"/>
                <a:cs typeface="+mn-cs"/>
              </a:rPr>
              <a:t>Jn</a:t>
            </a:r>
            <a:r>
              <a:rPr lang="en-AU" sz="1200" kern="1200" dirty="0" smtClean="0">
                <a:solidFill>
                  <a:schemeClr val="tx1"/>
                </a:solidFill>
                <a:effectLst/>
                <a:latin typeface="+mn-lt"/>
                <a:ea typeface="+mn-ea"/>
                <a:cs typeface="+mn-cs"/>
              </a:rPr>
              <a:t> 1:9). (Cobb, </a:t>
            </a:r>
            <a:r>
              <a:rPr lang="en-AU" sz="1200" i="1" kern="1200" dirty="0" smtClean="0">
                <a:solidFill>
                  <a:schemeClr val="tx1"/>
                </a:solidFill>
                <a:effectLst/>
                <a:latin typeface="+mn-lt"/>
                <a:ea typeface="+mn-ea"/>
                <a:cs typeface="+mn-cs"/>
              </a:rPr>
              <a:t>Death</a:t>
            </a:r>
            <a:r>
              <a:rPr lang="en-AU" sz="1200" kern="1200" dirty="0" smtClean="0">
                <a:solidFill>
                  <a:schemeClr val="tx1"/>
                </a:solidFill>
                <a:effectLst/>
                <a:latin typeface="+mn-lt"/>
                <a:ea typeface="+mn-ea"/>
                <a:cs typeface="+mn-cs"/>
              </a:rPr>
              <a:t> 16-7)</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“John </a:t>
            </a:r>
            <a:r>
              <a:rPr lang="en-AU" sz="1200" kern="1200" dirty="0" err="1" smtClean="0">
                <a:solidFill>
                  <a:schemeClr val="tx1"/>
                </a:solidFill>
                <a:effectLst/>
                <a:latin typeface="+mn-lt"/>
                <a:ea typeface="+mn-ea"/>
                <a:cs typeface="+mn-cs"/>
              </a:rPr>
              <a:t>Macquarrie</a:t>
            </a:r>
            <a:r>
              <a:rPr lang="en-AU" sz="1200" kern="1200" dirty="0" smtClean="0">
                <a:solidFill>
                  <a:schemeClr val="tx1"/>
                </a:solidFill>
                <a:effectLst/>
                <a:latin typeface="+mn-lt"/>
                <a:ea typeface="+mn-ea"/>
                <a:cs typeface="+mn-cs"/>
              </a:rPr>
              <a:t>, a professor of religious studies at Oxford, comments on John 14:6 in a similar way. "In John's gospel, let us remember, the words of Jesus are the words of the Logos, not just of the individual human being, Jesus of Nazareth. That Word or Logos enlightens every one who comes into the world" (</a:t>
            </a:r>
            <a:r>
              <a:rPr lang="en-AU" sz="1200" i="1" kern="1200" dirty="0" smtClean="0">
                <a:solidFill>
                  <a:schemeClr val="tx1"/>
                </a:solidFill>
                <a:effectLst/>
                <a:latin typeface="+mn-lt"/>
                <a:ea typeface="+mn-ea"/>
                <a:cs typeface="+mn-cs"/>
              </a:rPr>
              <a:t>Jesus Christ </a:t>
            </a:r>
            <a:r>
              <a:rPr lang="en-AU" sz="1200" kern="1200" dirty="0" smtClean="0">
                <a:solidFill>
                  <a:schemeClr val="tx1"/>
                </a:solidFill>
                <a:effectLst/>
                <a:latin typeface="+mn-lt"/>
                <a:ea typeface="+mn-ea"/>
                <a:cs typeface="+mn-cs"/>
              </a:rPr>
              <a:t>422). </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“Diana Eck writes that she believes that it is "a world-spanning Christ who speaks this `I'. To see the Logos, the Word, is to see God. ... Christ is the Logos, the Word, the divine intention to speak, to disclose, to reveal." Thus, Eck argues that there is no "way" to God as "God </a:t>
            </a:r>
            <a:r>
              <a:rPr lang="en-AU" sz="1200" i="1" kern="1200" dirty="0" smtClean="0">
                <a:solidFill>
                  <a:schemeClr val="tx1"/>
                </a:solidFill>
                <a:effectLst/>
                <a:latin typeface="+mn-lt"/>
                <a:ea typeface="+mn-ea"/>
                <a:cs typeface="+mn-cs"/>
              </a:rPr>
              <a:t>is</a:t>
            </a:r>
            <a:r>
              <a:rPr lang="en-AU" sz="1200" kern="1200" dirty="0" smtClean="0">
                <a:solidFill>
                  <a:schemeClr val="tx1"/>
                </a:solidFill>
                <a:effectLst/>
                <a:latin typeface="+mn-lt"/>
                <a:ea typeface="+mn-ea"/>
                <a:cs typeface="+mn-cs"/>
              </a:rPr>
              <a:t> the Way, the Truth, the Life" (Eck, </a:t>
            </a:r>
            <a:r>
              <a:rPr lang="en-AU" sz="1200" i="1" kern="1200" dirty="0" smtClean="0">
                <a:solidFill>
                  <a:schemeClr val="tx1"/>
                </a:solidFill>
                <a:effectLst/>
                <a:latin typeface="+mn-lt"/>
                <a:ea typeface="+mn-ea"/>
                <a:cs typeface="+mn-cs"/>
              </a:rPr>
              <a:t>Encountering</a:t>
            </a:r>
            <a:r>
              <a:rPr lang="en-AU" sz="1200" kern="1200" dirty="0" smtClean="0">
                <a:solidFill>
                  <a:schemeClr val="tx1"/>
                </a:solidFill>
                <a:effectLst/>
                <a:latin typeface="+mn-lt"/>
                <a:ea typeface="+mn-ea"/>
                <a:cs typeface="+mn-cs"/>
              </a:rPr>
              <a:t> 95).</a:t>
            </a:r>
          </a:p>
          <a:p>
            <a:r>
              <a:rPr lang="en-AU" sz="1200" kern="1200" dirty="0" smtClean="0">
                <a:solidFill>
                  <a:schemeClr val="tx1"/>
                </a:solidFill>
                <a:effectLst/>
                <a:latin typeface="+mn-lt"/>
                <a:ea typeface="+mn-ea"/>
                <a:cs typeface="+mn-cs"/>
              </a:rPr>
              <a:t/>
            </a:r>
            <a:br>
              <a:rPr lang="en-AU" sz="1200" kern="1200" dirty="0" smtClean="0">
                <a:solidFill>
                  <a:schemeClr val="tx1"/>
                </a:solidFill>
                <a:effectLst/>
                <a:latin typeface="+mn-lt"/>
                <a:ea typeface="+mn-ea"/>
                <a:cs typeface="+mn-cs"/>
              </a:rPr>
            </a:b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F27BCB7D-CF55-4598-906E-1B0DC38CA891}" type="slidenum">
              <a:rPr lang="en-AU" smtClean="0"/>
              <a:t>8</a:t>
            </a:fld>
            <a:endParaRPr lang="en-AU"/>
          </a:p>
        </p:txBody>
      </p:sp>
    </p:spTree>
    <p:extLst>
      <p:ext uri="{BB962C8B-B14F-4D97-AF65-F5344CB8AC3E}">
        <p14:creationId xmlns:p14="http://schemas.microsoft.com/office/powerpoint/2010/main" val="13636211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sz="1200" b="0" kern="1200" dirty="0" smtClean="0">
                <a:solidFill>
                  <a:schemeClr val="tx1"/>
                </a:solidFill>
                <a:effectLst/>
                <a:latin typeface="+mn-lt"/>
                <a:ea typeface="+mn-ea"/>
                <a:cs typeface="+mn-cs"/>
              </a:rPr>
              <a:t>In the readings earlier, the Islamic</a:t>
            </a:r>
            <a:r>
              <a:rPr lang="en-AU" sz="1200" b="0" kern="1200" baseline="0" dirty="0" smtClean="0">
                <a:solidFill>
                  <a:schemeClr val="tx1"/>
                </a:solidFill>
                <a:effectLst/>
                <a:latin typeface="+mn-lt"/>
                <a:ea typeface="+mn-ea"/>
                <a:cs typeface="+mn-cs"/>
              </a:rPr>
              <a:t> Scripture included the prayer “</a:t>
            </a:r>
            <a:r>
              <a:rPr lang="en-AU" sz="1200" b="0" kern="1200" dirty="0" smtClean="0">
                <a:solidFill>
                  <a:schemeClr val="tx1"/>
                </a:solidFill>
                <a:effectLst/>
                <a:latin typeface="+mn-lt"/>
                <a:ea typeface="+mn-ea"/>
                <a:cs typeface="+mn-cs"/>
              </a:rPr>
              <a:t>Show us the right way”</a:t>
            </a: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The</a:t>
            </a:r>
            <a:r>
              <a:rPr lang="en-AU" sz="1200" kern="1200" baseline="0" dirty="0" smtClean="0">
                <a:solidFill>
                  <a:schemeClr val="tx1"/>
                </a:solidFill>
                <a:effectLst/>
                <a:latin typeface="+mn-lt"/>
                <a:ea typeface="+mn-ea"/>
                <a:cs typeface="+mn-cs"/>
              </a:rPr>
              <a:t> readings also included this passage written by Baha’u’llah. It is so meaningful, in my opinion, that I will read it again:</a:t>
            </a:r>
            <a:endParaRPr lang="en-AU"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AU" sz="1200" kern="1200" dirty="0" smtClean="0">
                <a:solidFill>
                  <a:schemeClr val="tx1"/>
                </a:solidFill>
                <a:effectLst/>
                <a:latin typeface="+mn-lt"/>
                <a:ea typeface="+mn-ea"/>
                <a:cs typeface="+mn-cs"/>
              </a:rPr>
              <a:t>“Wherefore </a:t>
            </a:r>
            <a:r>
              <a:rPr lang="en-AU" sz="1200" u="sng" kern="1200" dirty="0" err="1" smtClean="0">
                <a:solidFill>
                  <a:schemeClr val="tx1"/>
                </a:solidFill>
                <a:effectLst/>
                <a:latin typeface="+mn-lt"/>
                <a:ea typeface="+mn-ea"/>
                <a:cs typeface="+mn-cs"/>
              </a:rPr>
              <a:t>Kh</a:t>
            </a:r>
            <a:r>
              <a:rPr lang="en-AU" sz="1200" kern="1200" dirty="0" err="1" smtClean="0">
                <a:solidFill>
                  <a:schemeClr val="tx1"/>
                </a:solidFill>
                <a:effectLst/>
                <a:latin typeface="+mn-lt"/>
                <a:ea typeface="+mn-ea"/>
                <a:cs typeface="+mn-cs"/>
              </a:rPr>
              <a:t>ájih</a:t>
            </a:r>
            <a:r>
              <a:rPr lang="en-AU" sz="1200" kern="1200" dirty="0" smtClean="0">
                <a:solidFill>
                  <a:schemeClr val="tx1"/>
                </a:solidFill>
                <a:effectLst/>
                <a:latin typeface="+mn-lt"/>
                <a:ea typeface="+mn-ea"/>
                <a:cs typeface="+mn-cs"/>
              </a:rPr>
              <a:t> ‘</a:t>
            </a:r>
            <a:r>
              <a:rPr lang="en-AU" sz="1200" kern="1200" dirty="0" err="1" smtClean="0">
                <a:solidFill>
                  <a:schemeClr val="tx1"/>
                </a:solidFill>
                <a:effectLst/>
                <a:latin typeface="+mn-lt"/>
                <a:ea typeface="+mn-ea"/>
                <a:cs typeface="+mn-cs"/>
              </a:rPr>
              <a:t>Abdu’lláh</a:t>
            </a:r>
            <a:r>
              <a:rPr lang="en-AU" sz="1200" kern="1200" dirty="0" smtClean="0">
                <a:solidFill>
                  <a:schemeClr val="tx1"/>
                </a:solidFill>
                <a:effectLst/>
                <a:latin typeface="+mn-lt"/>
                <a:ea typeface="+mn-ea"/>
                <a:cs typeface="+mn-cs"/>
              </a:rPr>
              <a:t> [a Sufi leader] —may God the Most High sanctify his blessed soul—hath made, in this connection, a subtle point and spoken an eloquent word as to the meaning of “Guide Thou us on the straight path”,[Qur’an 1:5] which is: “Show us the right way; that is, honour us with the love of Thine Essence, that we may be freed from occupation with ourselves and aught else save Thee, and may become wholly Thine; that we may know only Thee, and see only Thee, and think of none save Thee.”</a:t>
            </a:r>
          </a:p>
          <a:p>
            <a:pPr marL="171450" indent="-171450">
              <a:buFont typeface="Arial" panose="020B0604020202020204" pitchFamily="34" charset="0"/>
              <a:buChar char="•"/>
            </a:pPr>
            <a:r>
              <a:rPr lang="en-AU" sz="1200" b="1" kern="1200" dirty="0" smtClean="0">
                <a:solidFill>
                  <a:schemeClr val="tx1"/>
                </a:solidFill>
                <a:effectLst/>
                <a:latin typeface="+mn-lt"/>
                <a:ea typeface="+mn-ea"/>
                <a:cs typeface="+mn-cs"/>
              </a:rPr>
              <a:t>Comments: </a:t>
            </a:r>
          </a:p>
          <a:p>
            <a:pPr marL="628650" lvl="1" indent="-171450">
              <a:buFont typeface="Arial" panose="020B0604020202020204" pitchFamily="34" charset="0"/>
              <a:buChar char="•"/>
            </a:pPr>
            <a:r>
              <a:rPr lang="en-AU" sz="1200" b="0" kern="1200" dirty="0" smtClean="0">
                <a:solidFill>
                  <a:schemeClr val="tx1"/>
                </a:solidFill>
                <a:effectLst/>
                <a:latin typeface="+mn-lt"/>
                <a:ea typeface="+mn-ea"/>
                <a:cs typeface="+mn-cs"/>
              </a:rPr>
              <a:t>Compare this with the earlier quoted passage of ‘</a:t>
            </a:r>
            <a:r>
              <a:rPr lang="en-AU" sz="1200" b="0" kern="1200" dirty="0" err="1" smtClean="0">
                <a:solidFill>
                  <a:schemeClr val="tx1"/>
                </a:solidFill>
                <a:effectLst/>
                <a:latin typeface="+mn-lt"/>
                <a:ea typeface="+mn-ea"/>
                <a:cs typeface="+mn-cs"/>
              </a:rPr>
              <a:t>Abdu’l</a:t>
            </a:r>
            <a:r>
              <a:rPr lang="en-AU" sz="1200" b="0" kern="1200" dirty="0" smtClean="0">
                <a:solidFill>
                  <a:schemeClr val="tx1"/>
                </a:solidFill>
                <a:effectLst/>
                <a:latin typeface="+mn-lt"/>
                <a:ea typeface="+mn-ea"/>
                <a:cs typeface="+mn-cs"/>
              </a:rPr>
              <a:t>-Baha – “we must strive with heart and soul that this love may take possession of us”</a:t>
            </a:r>
          </a:p>
          <a:p>
            <a:pPr marL="628650" lvl="1" indent="-171450">
              <a:buFont typeface="Arial" panose="020B0604020202020204" pitchFamily="34" charset="0"/>
              <a:buChar char="•"/>
            </a:pPr>
            <a:r>
              <a:rPr lang="en-AU" sz="1200" b="0" kern="1200" dirty="0" smtClean="0">
                <a:solidFill>
                  <a:schemeClr val="tx1"/>
                </a:solidFill>
                <a:effectLst/>
                <a:latin typeface="+mn-lt"/>
                <a:ea typeface="+mn-ea"/>
                <a:cs typeface="+mn-cs"/>
              </a:rPr>
              <a:t>The right way seems to be a condition of purity of heart, where we think only of God, and God’s love transforms us. It seems to be more than “a theology” of “We</a:t>
            </a:r>
            <a:r>
              <a:rPr lang="en-AU" sz="1200" b="0" kern="1200" baseline="0" dirty="0" smtClean="0">
                <a:solidFill>
                  <a:schemeClr val="tx1"/>
                </a:solidFill>
                <a:effectLst/>
                <a:latin typeface="+mn-lt"/>
                <a:ea typeface="+mn-ea"/>
                <a:cs typeface="+mn-cs"/>
              </a:rPr>
              <a:t> are saved. You are not saved”</a:t>
            </a:r>
            <a:r>
              <a:rPr lang="en-AU" sz="1200" b="0" kern="1200" dirty="0" smtClean="0">
                <a:solidFill>
                  <a:schemeClr val="tx1"/>
                </a:solidFill>
                <a:effectLst/>
                <a:latin typeface="+mn-lt"/>
                <a:ea typeface="+mn-ea"/>
                <a:cs typeface="+mn-cs"/>
              </a:rPr>
              <a:t>. </a:t>
            </a:r>
          </a:p>
          <a:p>
            <a:pPr marL="628650" lvl="1" indent="-171450">
              <a:buFont typeface="Arial" panose="020B0604020202020204" pitchFamily="34" charset="0"/>
              <a:buChar char="•"/>
            </a:pPr>
            <a:r>
              <a:rPr lang="en-AU" sz="1200" b="0" kern="1200" dirty="0" smtClean="0">
                <a:solidFill>
                  <a:schemeClr val="tx1"/>
                </a:solidFill>
                <a:effectLst/>
                <a:latin typeface="+mn-lt"/>
                <a:ea typeface="+mn-ea"/>
                <a:cs typeface="+mn-cs"/>
              </a:rPr>
              <a:t>Theology gives us a sense of understanding things intellectually, and sometimes reduces love to a word. Sadly an all-embracing love is too often reduced to an exclusive doctrine. </a:t>
            </a:r>
          </a:p>
          <a:p>
            <a:pPr marL="628650" lvl="1" indent="-171450">
              <a:buFont typeface="Arial" panose="020B0604020202020204" pitchFamily="34" charset="0"/>
              <a:buChar char="•"/>
            </a:pPr>
            <a:r>
              <a:rPr lang="en-AU" sz="1200" b="0" kern="1200" dirty="0" smtClean="0">
                <a:solidFill>
                  <a:schemeClr val="tx1"/>
                </a:solidFill>
                <a:effectLst/>
                <a:latin typeface="+mn-lt"/>
                <a:ea typeface="+mn-ea"/>
                <a:cs typeface="+mn-cs"/>
              </a:rPr>
              <a:t>This takes me to  the next slide “The central truth of revealed religion”.</a:t>
            </a:r>
          </a:p>
          <a:p>
            <a:pPr marL="457200" lvl="1" indent="0">
              <a:buFont typeface="Arial" panose="020B0604020202020204" pitchFamily="34" charset="0"/>
              <a:buNone/>
            </a:pPr>
            <a:endParaRPr lang="en-AU" sz="1200" b="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F27BCB7D-CF55-4598-906E-1B0DC38CA891}" type="slidenum">
              <a:rPr lang="en-AU" smtClean="0"/>
              <a:t>9</a:t>
            </a:fld>
            <a:endParaRPr lang="en-AU"/>
          </a:p>
        </p:txBody>
      </p:sp>
    </p:spTree>
    <p:extLst>
      <p:ext uri="{BB962C8B-B14F-4D97-AF65-F5344CB8AC3E}">
        <p14:creationId xmlns:p14="http://schemas.microsoft.com/office/powerpoint/2010/main" val="547702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BF65F86-AE15-4E44-B41A-7502D17721C1}" type="datetimeFigureOut">
              <a:rPr lang="en-AU" smtClean="0"/>
              <a:t>7/02/2025</a:t>
            </a:fld>
            <a:endParaRPr lang="en-AU"/>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AU"/>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AC63FCF9-3A27-461B-8DA1-B59AB4D07F91}" type="slidenum">
              <a:rPr lang="en-AU" smtClean="0"/>
              <a:t>‹#›</a:t>
            </a:fld>
            <a:endParaRPr lang="en-AU"/>
          </a:p>
        </p:txBody>
      </p:sp>
    </p:spTree>
    <p:extLst>
      <p:ext uri="{BB962C8B-B14F-4D97-AF65-F5344CB8AC3E}">
        <p14:creationId xmlns:p14="http://schemas.microsoft.com/office/powerpoint/2010/main" val="3899826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F65F86-AE15-4E44-B41A-7502D17721C1}" type="datetimeFigureOut">
              <a:rPr lang="en-AU" smtClean="0"/>
              <a:t>7/02/2025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63FCF9-3A27-461B-8DA1-B59AB4D07F91}" type="slidenum">
              <a:rPr lang="en-AU" smtClean="0"/>
              <a:t>‹#›</a:t>
            </a:fld>
            <a:endParaRPr lang="en-AU"/>
          </a:p>
        </p:txBody>
      </p:sp>
    </p:spTree>
    <p:extLst>
      <p:ext uri="{BB962C8B-B14F-4D97-AF65-F5344CB8AC3E}">
        <p14:creationId xmlns:p14="http://schemas.microsoft.com/office/powerpoint/2010/main" val="136973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F65F86-AE15-4E44-B41A-7502D17721C1}" type="datetimeFigureOut">
              <a:rPr lang="en-AU" smtClean="0"/>
              <a:t>7/02/2025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63FCF9-3A27-461B-8DA1-B59AB4D07F91}" type="slidenum">
              <a:rPr lang="en-AU" smtClean="0"/>
              <a:t>‹#›</a:t>
            </a:fld>
            <a:endParaRPr lang="en-AU"/>
          </a:p>
        </p:txBody>
      </p:sp>
    </p:spTree>
    <p:extLst>
      <p:ext uri="{BB962C8B-B14F-4D97-AF65-F5344CB8AC3E}">
        <p14:creationId xmlns:p14="http://schemas.microsoft.com/office/powerpoint/2010/main" val="460305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F65F86-AE15-4E44-B41A-7502D17721C1}" type="datetimeFigureOut">
              <a:rPr lang="en-AU" smtClean="0"/>
              <a:t>7/02/2025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63FCF9-3A27-461B-8DA1-B59AB4D07F91}" type="slidenum">
              <a:rPr lang="en-AU" smtClean="0"/>
              <a:t>‹#›</a:t>
            </a:fld>
            <a:endParaRPr lang="en-AU"/>
          </a:p>
        </p:txBody>
      </p:sp>
    </p:spTree>
    <p:extLst>
      <p:ext uri="{BB962C8B-B14F-4D97-AF65-F5344CB8AC3E}">
        <p14:creationId xmlns:p14="http://schemas.microsoft.com/office/powerpoint/2010/main" val="3212317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F65F86-AE15-4E44-B41A-7502D17721C1}" type="datetimeFigureOut">
              <a:rPr lang="en-AU" smtClean="0"/>
              <a:t>7/02/2025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C63FCF9-3A27-461B-8DA1-B59AB4D07F91}" type="slidenum">
              <a:rPr lang="en-AU" smtClean="0"/>
              <a:t>‹#›</a:t>
            </a:fld>
            <a:endParaRPr lang="en-AU"/>
          </a:p>
        </p:txBody>
      </p:sp>
    </p:spTree>
    <p:extLst>
      <p:ext uri="{BB962C8B-B14F-4D97-AF65-F5344CB8AC3E}">
        <p14:creationId xmlns:p14="http://schemas.microsoft.com/office/powerpoint/2010/main" val="1045926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F65F86-AE15-4E44-B41A-7502D17721C1}" type="datetimeFigureOut">
              <a:rPr lang="en-AU" smtClean="0"/>
              <a:t>7/02/2025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C63FCF9-3A27-461B-8DA1-B59AB4D07F91}" type="slidenum">
              <a:rPr lang="en-AU" smtClean="0"/>
              <a:t>‹#›</a:t>
            </a:fld>
            <a:endParaRPr lang="en-AU"/>
          </a:p>
        </p:txBody>
      </p:sp>
    </p:spTree>
    <p:extLst>
      <p:ext uri="{BB962C8B-B14F-4D97-AF65-F5344CB8AC3E}">
        <p14:creationId xmlns:p14="http://schemas.microsoft.com/office/powerpoint/2010/main" val="1770128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F65F86-AE15-4E44-B41A-7502D17721C1}" type="datetimeFigureOut">
              <a:rPr lang="en-AU" smtClean="0"/>
              <a:t>7/02/2025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C63FCF9-3A27-461B-8DA1-B59AB4D07F91}" type="slidenum">
              <a:rPr lang="en-AU" smtClean="0"/>
              <a:t>‹#›</a:t>
            </a:fld>
            <a:endParaRPr lang="en-AU"/>
          </a:p>
        </p:txBody>
      </p:sp>
    </p:spTree>
    <p:extLst>
      <p:ext uri="{BB962C8B-B14F-4D97-AF65-F5344CB8AC3E}">
        <p14:creationId xmlns:p14="http://schemas.microsoft.com/office/powerpoint/2010/main" val="3238066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F65F86-AE15-4E44-B41A-7502D17721C1}" type="datetimeFigureOut">
              <a:rPr lang="en-AU" smtClean="0"/>
              <a:t>7/02/2025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C63FCF9-3A27-461B-8DA1-B59AB4D07F91}" type="slidenum">
              <a:rPr lang="en-AU" smtClean="0"/>
              <a:t>‹#›</a:t>
            </a:fld>
            <a:endParaRPr lang="en-AU"/>
          </a:p>
        </p:txBody>
      </p:sp>
    </p:spTree>
    <p:extLst>
      <p:ext uri="{BB962C8B-B14F-4D97-AF65-F5344CB8AC3E}">
        <p14:creationId xmlns:p14="http://schemas.microsoft.com/office/powerpoint/2010/main" val="2647659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F65F86-AE15-4E44-B41A-7502D17721C1}" type="datetimeFigureOut">
              <a:rPr lang="en-AU" smtClean="0"/>
              <a:t>7/02/2025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C63FCF9-3A27-461B-8DA1-B59AB4D07F91}" type="slidenum">
              <a:rPr lang="en-AU" smtClean="0"/>
              <a:t>‹#›</a:t>
            </a:fld>
            <a:endParaRPr lang="en-AU"/>
          </a:p>
        </p:txBody>
      </p:sp>
    </p:spTree>
    <p:extLst>
      <p:ext uri="{BB962C8B-B14F-4D97-AF65-F5344CB8AC3E}">
        <p14:creationId xmlns:p14="http://schemas.microsoft.com/office/powerpoint/2010/main" val="1955116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Edit Master text styles</a:t>
            </a:r>
          </a:p>
        </p:txBody>
      </p:sp>
      <p:sp>
        <p:nvSpPr>
          <p:cNvPr id="5" name="Date Placeholder 4"/>
          <p:cNvSpPr>
            <a:spLocks noGrp="1"/>
          </p:cNvSpPr>
          <p:nvPr>
            <p:ph type="dt" sz="half" idx="10"/>
          </p:nvPr>
        </p:nvSpPr>
        <p:spPr/>
        <p:txBody>
          <a:bodyPr/>
          <a:lstStyle/>
          <a:p>
            <a:fld id="{CBF65F86-AE15-4E44-B41A-7502D17721C1}" type="datetimeFigureOut">
              <a:rPr lang="en-AU" smtClean="0"/>
              <a:t>7/02/2025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AC63FCF9-3A27-461B-8DA1-B59AB4D07F91}" type="slidenum">
              <a:rPr lang="en-AU" smtClean="0"/>
              <a:t>‹#›</a:t>
            </a:fld>
            <a:endParaRPr lang="en-AU"/>
          </a:p>
        </p:txBody>
      </p:sp>
    </p:spTree>
    <p:extLst>
      <p:ext uri="{BB962C8B-B14F-4D97-AF65-F5344CB8AC3E}">
        <p14:creationId xmlns:p14="http://schemas.microsoft.com/office/powerpoint/2010/main" val="1647969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CBF65F86-AE15-4E44-B41A-7502D17721C1}" type="datetimeFigureOut">
              <a:rPr lang="en-AU" smtClean="0"/>
              <a:t>7/02/2025</a:t>
            </a:fld>
            <a:endParaRPr lang="en-AU"/>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AU"/>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AC63FCF9-3A27-461B-8DA1-B59AB4D07F91}" type="slidenum">
              <a:rPr lang="en-AU" smtClean="0"/>
              <a:t>‹#›</a:t>
            </a:fld>
            <a:endParaRPr lang="en-AU"/>
          </a:p>
        </p:txBody>
      </p:sp>
    </p:spTree>
    <p:extLst>
      <p:ext uri="{BB962C8B-B14F-4D97-AF65-F5344CB8AC3E}">
        <p14:creationId xmlns:p14="http://schemas.microsoft.com/office/powerpoint/2010/main" val="109938684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70C0"/>
            </a:gs>
            <a:gs pos="28000">
              <a:srgbClr val="00B0F0"/>
            </a:gs>
            <a:gs pos="100000">
              <a:srgbClr val="FFFF00"/>
            </a:gs>
            <a:gs pos="84000">
              <a:srgbClr val="92D050"/>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CBF65F86-AE15-4E44-B41A-7502D17721C1}" type="datetimeFigureOut">
              <a:rPr lang="en-AU" smtClean="0"/>
              <a:t>7/02/2025</a:t>
            </a:fld>
            <a:endParaRPr lang="en-AU"/>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AU"/>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AC63FCF9-3A27-461B-8DA1-B59AB4D07F91}" type="slidenum">
              <a:rPr lang="en-AU" smtClean="0"/>
              <a:t>‹#›</a:t>
            </a:fld>
            <a:endParaRPr lang="en-AU"/>
          </a:p>
        </p:txBody>
      </p:sp>
    </p:spTree>
    <p:extLst>
      <p:ext uri="{BB962C8B-B14F-4D97-AF65-F5344CB8AC3E}">
        <p14:creationId xmlns:p14="http://schemas.microsoft.com/office/powerpoint/2010/main" val="171730377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bahai.org/library/other-literature/official-statements-commentaries/one-common-faith/"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bahai.org/library/authoritative-texts/bahaullah/gleanings-writings-bahaullah/"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bahai.org/library/authoritative-texts/abdul-baha/promulgation-universal-peac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John%2014&amp;version=NIV"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www.youtube.com/watch?v=7VVPwEMp4Z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7VVPwEMp4Zg"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hyperlink" Target="https://www.youtube.com/watch?v=h5m1WJ_aWw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namelessone.co.za/2017/12/08/progressive-interpretation-john-146-jesus-way/"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H0VDDuIzZ7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s://bahai-library.com/fazel_understanding_exclusivist_text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6900" y="914399"/>
            <a:ext cx="10134600" cy="2800767"/>
          </a:xfrm>
          <a:prstGeom prst="rect">
            <a:avLst/>
          </a:prstGeom>
          <a:noFill/>
        </p:spPr>
        <p:txBody>
          <a:bodyPr wrap="square" rtlCol="0">
            <a:spAutoFit/>
          </a:bodyPr>
          <a:lstStyle/>
          <a:p>
            <a:r>
              <a:rPr lang="en-AU" sz="8800" b="1" dirty="0" smtClean="0">
                <a:ln w="25400">
                  <a:solidFill>
                    <a:srgbClr val="002060"/>
                  </a:solidFill>
                </a:ln>
                <a:solidFill>
                  <a:srgbClr val="FFFFFF"/>
                </a:solidFill>
                <a:latin typeface="Bookman Old Style" panose="02050604050505020204" pitchFamily="18" charset="0"/>
              </a:rPr>
              <a:t>Reflections</a:t>
            </a:r>
            <a:r>
              <a:rPr lang="en-AU" sz="8800" b="1" dirty="0" smtClean="0">
                <a:ln w="50800">
                  <a:solidFill>
                    <a:srgbClr val="002060"/>
                  </a:solidFill>
                </a:ln>
                <a:solidFill>
                  <a:srgbClr val="FFFFFF"/>
                </a:solidFill>
                <a:latin typeface="Bookman Old Style" panose="02050604050505020204" pitchFamily="18" charset="0"/>
              </a:rPr>
              <a:t> </a:t>
            </a:r>
            <a:r>
              <a:rPr lang="en-AU" sz="8800" b="1" dirty="0" smtClean="0">
                <a:ln w="25400">
                  <a:solidFill>
                    <a:srgbClr val="002060"/>
                  </a:solidFill>
                </a:ln>
                <a:solidFill>
                  <a:srgbClr val="FFFFFF"/>
                </a:solidFill>
                <a:latin typeface="Bookman Old Style" panose="02050604050505020204" pitchFamily="18" charset="0"/>
              </a:rPr>
              <a:t>on “The Way”</a:t>
            </a:r>
            <a:endParaRPr lang="en-AU" sz="8800" b="1" dirty="0">
              <a:ln w="25400">
                <a:solidFill>
                  <a:srgbClr val="002060"/>
                </a:solidFill>
              </a:ln>
              <a:solidFill>
                <a:srgbClr val="FFFFFF"/>
              </a:solidFill>
              <a:latin typeface="Bookman Old Style" panose="02050604050505020204" pitchFamily="18" charset="0"/>
            </a:endParaRPr>
          </a:p>
        </p:txBody>
      </p:sp>
      <p:sp>
        <p:nvSpPr>
          <p:cNvPr id="5" name="TextBox 4"/>
          <p:cNvSpPr txBox="1"/>
          <p:nvPr/>
        </p:nvSpPr>
        <p:spPr>
          <a:xfrm>
            <a:off x="8788400" y="5504180"/>
            <a:ext cx="3312160" cy="923330"/>
          </a:xfrm>
          <a:prstGeom prst="rect">
            <a:avLst/>
          </a:prstGeom>
          <a:noFill/>
        </p:spPr>
        <p:txBody>
          <a:bodyPr wrap="square" rtlCol="0">
            <a:spAutoFit/>
          </a:bodyPr>
          <a:lstStyle/>
          <a:p>
            <a:r>
              <a:rPr lang="en-AU" dirty="0" smtClean="0">
                <a:solidFill>
                  <a:schemeClr val="bg1"/>
                </a:solidFill>
              </a:rPr>
              <a:t>Presentation by Colin Dibdin </a:t>
            </a:r>
          </a:p>
          <a:p>
            <a:r>
              <a:rPr lang="en-AU" dirty="0" smtClean="0">
                <a:solidFill>
                  <a:schemeClr val="bg1"/>
                </a:solidFill>
              </a:rPr>
              <a:t>6 February </a:t>
            </a:r>
            <a:r>
              <a:rPr lang="en-AU" dirty="0" smtClean="0">
                <a:solidFill>
                  <a:schemeClr val="bg1"/>
                </a:solidFill>
              </a:rPr>
              <a:t>2025</a:t>
            </a:r>
          </a:p>
          <a:p>
            <a:r>
              <a:rPr lang="en-AU" dirty="0" smtClean="0">
                <a:solidFill>
                  <a:schemeClr val="bg1"/>
                </a:solidFill>
              </a:rPr>
              <a:t>colin.dibdin@gmail.com</a:t>
            </a:r>
            <a:endParaRPr lang="en-AU" dirty="0">
              <a:solidFill>
                <a:schemeClr val="bg1"/>
              </a:solidFill>
            </a:endParaRPr>
          </a:p>
        </p:txBody>
      </p:sp>
      <p:pic>
        <p:nvPicPr>
          <p:cNvPr id="6" name="Picture Placeholder 14" descr="Mountains under near dusk sky">
            <a:extLst>
              <a:ext uri="{FF2B5EF4-FFF2-40B4-BE49-F238E27FC236}">
                <a16:creationId xmlns:a16="http://schemas.microsoft.com/office/drawing/2014/main" id="{DE72DC91-8DC9-B68C-C1D3-8F5273481A74}"/>
              </a:ext>
            </a:extLst>
          </p:cNvPr>
          <p:cNvPicPr>
            <a:picLocks noChangeAspect="1"/>
          </p:cNvPicPr>
          <p:nvPr/>
        </p:nvPicPr>
        <p:blipFill rotWithShape="1">
          <a:blip r:embed="rId3"/>
          <a:srcRect l="13191" r="13191"/>
          <a:stretch/>
        </p:blipFill>
        <p:spPr>
          <a:xfrm>
            <a:off x="8501223" y="2193625"/>
            <a:ext cx="3043077" cy="3043083"/>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pic>
      <p:sp>
        <p:nvSpPr>
          <p:cNvPr id="2" name="TextBox 1"/>
          <p:cNvSpPr txBox="1"/>
          <p:nvPr/>
        </p:nvSpPr>
        <p:spPr>
          <a:xfrm>
            <a:off x="2362199" y="3962400"/>
            <a:ext cx="5736771" cy="2215991"/>
          </a:xfrm>
          <a:prstGeom prst="rect">
            <a:avLst/>
          </a:prstGeom>
          <a:noFill/>
        </p:spPr>
        <p:txBody>
          <a:bodyPr wrap="square" rtlCol="0">
            <a:spAutoFit/>
          </a:bodyPr>
          <a:lstStyle/>
          <a:p>
            <a:pPr marL="285750" indent="-285750">
              <a:buFont typeface="Arial" panose="020B0604020202020204" pitchFamily="34" charset="0"/>
              <a:buChar char="•"/>
            </a:pPr>
            <a:r>
              <a:rPr lang="en-AU" sz="2400" b="1" dirty="0" smtClean="0">
                <a:latin typeface="Calibri" panose="020F0502020204030204" pitchFamily="34" charset="0"/>
                <a:cs typeface="Calibri" panose="020F0502020204030204" pitchFamily="34" charset="0"/>
              </a:rPr>
              <a:t>Love</a:t>
            </a:r>
          </a:p>
          <a:p>
            <a:pPr marL="285750" indent="-285750">
              <a:buFont typeface="Arial" panose="020B0604020202020204" pitchFamily="34" charset="0"/>
              <a:buChar char="•"/>
            </a:pPr>
            <a:r>
              <a:rPr lang="en-AU" sz="2400" b="1" dirty="0" smtClean="0">
                <a:latin typeface="Calibri" panose="020F0502020204030204" pitchFamily="34" charset="0"/>
                <a:cs typeface="Calibri" panose="020F0502020204030204" pitchFamily="34" charset="0"/>
              </a:rPr>
              <a:t>“The Way”</a:t>
            </a:r>
          </a:p>
          <a:p>
            <a:pPr marL="285750" indent="-285750">
              <a:buFont typeface="Arial" panose="020B0604020202020204" pitchFamily="34" charset="0"/>
              <a:buChar char="•"/>
            </a:pPr>
            <a:r>
              <a:rPr lang="en-AU" sz="2400" b="1" dirty="0" smtClean="0">
                <a:latin typeface="Calibri" panose="020F0502020204030204" pitchFamily="34" charset="0"/>
                <a:cs typeface="Calibri" panose="020F0502020204030204" pitchFamily="34" charset="0"/>
              </a:rPr>
              <a:t>Christian Perspectives (5 slides)</a:t>
            </a:r>
          </a:p>
          <a:p>
            <a:pPr marL="285750" indent="-285750">
              <a:buFont typeface="Arial" panose="020B0604020202020204" pitchFamily="34" charset="0"/>
              <a:buChar char="•"/>
            </a:pPr>
            <a:r>
              <a:rPr lang="en-AU" sz="2400" b="1" dirty="0" smtClean="0">
                <a:latin typeface="Calibri" panose="020F0502020204030204" pitchFamily="34" charset="0"/>
                <a:cs typeface="Calibri" panose="020F0502020204030204" pitchFamily="34" charset="0"/>
              </a:rPr>
              <a:t>Baha’i Writings and Perspective (5 slides) </a:t>
            </a:r>
          </a:p>
          <a:p>
            <a:pPr marL="285750" indent="-285750">
              <a:buFont typeface="Arial" panose="020B0604020202020204" pitchFamily="34" charset="0"/>
              <a:buChar char="•"/>
            </a:pPr>
            <a:r>
              <a:rPr lang="en-AU" sz="2400" b="1" dirty="0" smtClean="0">
                <a:latin typeface="Calibri" panose="020F0502020204030204" pitchFamily="34" charset="0"/>
                <a:cs typeface="Calibri" panose="020F0502020204030204" pitchFamily="34" charset="0"/>
              </a:rPr>
              <a:t>Discussion Points</a:t>
            </a:r>
          </a:p>
          <a:p>
            <a:pPr marL="285750" indent="-285750">
              <a:buFont typeface="Arial" panose="020B0604020202020204" pitchFamily="34" charset="0"/>
              <a:buChar char="•"/>
            </a:pPr>
            <a:endParaRPr lang="en-AU" dirty="0"/>
          </a:p>
        </p:txBody>
      </p:sp>
    </p:spTree>
    <p:extLst>
      <p:ext uri="{BB962C8B-B14F-4D97-AF65-F5344CB8AC3E}">
        <p14:creationId xmlns:p14="http://schemas.microsoft.com/office/powerpoint/2010/main" val="2558331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28000">
              <a:srgbClr val="00B0F0"/>
            </a:gs>
            <a:gs pos="100000">
              <a:srgbClr val="FFFF00"/>
            </a:gs>
            <a:gs pos="97000">
              <a:srgbClr val="92D050"/>
            </a:gs>
          </a:gsLst>
          <a:path path="circle">
            <a:fillToRect l="100000" t="100000"/>
          </a:path>
          <a:tileRect/>
        </a:gradFill>
        <a:effectLst/>
      </p:bgPr>
    </p:bg>
    <p:spTree>
      <p:nvGrpSpPr>
        <p:cNvPr id="1" name=""/>
        <p:cNvGrpSpPr/>
        <p:nvPr/>
      </p:nvGrpSpPr>
      <p:grpSpPr>
        <a:xfrm>
          <a:off x="0" y="0"/>
          <a:ext cx="0" cy="0"/>
          <a:chOff x="0" y="0"/>
          <a:chExt cx="0" cy="0"/>
        </a:xfrm>
      </p:grpSpPr>
      <p:sp>
        <p:nvSpPr>
          <p:cNvPr id="4" name="Rectangle 3"/>
          <p:cNvSpPr/>
          <p:nvPr/>
        </p:nvSpPr>
        <p:spPr>
          <a:xfrm>
            <a:off x="642256" y="472200"/>
            <a:ext cx="5225144" cy="1186397"/>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p:cNvSpPr/>
          <p:nvPr/>
        </p:nvSpPr>
        <p:spPr>
          <a:xfrm>
            <a:off x="609600" y="380683"/>
            <a:ext cx="6248400" cy="1277914"/>
          </a:xfrm>
          <a:prstGeom prst="rect">
            <a:avLst/>
          </a:prstGeom>
        </p:spPr>
        <p:txBody>
          <a:bodyPr wrap="square">
            <a:spAutoFit/>
          </a:bodyPr>
          <a:lstStyle/>
          <a:p>
            <a:pPr>
              <a:lnSpc>
                <a:spcPct val="107000"/>
              </a:lnSpc>
            </a:pPr>
            <a:r>
              <a:rPr lang="en-AU" sz="3600" b="1" dirty="0" smtClean="0">
                <a:solidFill>
                  <a:srgbClr val="00B0F0"/>
                </a:solidFill>
                <a:latin typeface="Bookman Old Style" panose="02050604050505020204" pitchFamily="18" charset="0"/>
              </a:rPr>
              <a:t>“The central truth of revealed religion”</a:t>
            </a:r>
            <a:endParaRPr lang="en-AU" sz="3600" dirty="0">
              <a:solidFill>
                <a:srgbClr val="00B0F0"/>
              </a:solidFill>
              <a:latin typeface="Bookman Old Style" panose="02050604050505020204" pitchFamily="18" charset="0"/>
            </a:endParaRPr>
          </a:p>
        </p:txBody>
      </p:sp>
      <p:sp>
        <p:nvSpPr>
          <p:cNvPr id="3" name="Rectangle 2"/>
          <p:cNvSpPr/>
          <p:nvPr/>
        </p:nvSpPr>
        <p:spPr>
          <a:xfrm>
            <a:off x="2008414" y="1658597"/>
            <a:ext cx="7717971" cy="5109091"/>
          </a:xfrm>
          <a:prstGeom prst="rect">
            <a:avLst/>
          </a:prstGeom>
        </p:spPr>
        <p:txBody>
          <a:bodyPr wrap="square">
            <a:spAutoFit/>
          </a:bodyPr>
          <a:lstStyle/>
          <a:p>
            <a:pPr>
              <a:spcAft>
                <a:spcPts val="0"/>
              </a:spcAft>
            </a:pPr>
            <a:r>
              <a:rPr lang="en-AU" sz="2400" b="1" dirty="0">
                <a:latin typeface="Calibri" panose="020F0502020204030204" pitchFamily="34" charset="0"/>
                <a:ea typeface="Times New Roman" panose="02020603050405020304" pitchFamily="18" charset="0"/>
                <a:cs typeface="Calibri" panose="020F0502020204030204" pitchFamily="34" charset="0"/>
              </a:rPr>
              <a:t>…the soul’s ability to attain to an understanding of its Creator’s purpose is the product not merely of its own effort, but of interventions of the Divine that open the way. The point was made with memorable clarity by Jesus: “I am the way, the truth, and the life: no man cometh unto the Father, but by me.” If one is not to see in this assertion merely a dogmatic challenge to other stages of the one ongoing process of Divine guidance, it is obviously the expression of the central truth of revealed religion: that </a:t>
            </a:r>
            <a:r>
              <a:rPr lang="en-AU" sz="24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access to the unknowable Reality that creates and sustains existence is possible only through awakening to the illumination shed from that Realm</a:t>
            </a:r>
            <a:r>
              <a:rPr lang="en-AU" sz="2400" b="1" dirty="0" smtClean="0">
                <a:latin typeface="Calibri" panose="020F0502020204030204" pitchFamily="34" charset="0"/>
                <a:ea typeface="Times New Roman" panose="02020603050405020304" pitchFamily="18" charset="0"/>
                <a:cs typeface="Calibri" panose="020F0502020204030204" pitchFamily="34" charset="0"/>
              </a:rPr>
              <a:t>.</a:t>
            </a:r>
          </a:p>
          <a:p>
            <a:pPr>
              <a:spcAft>
                <a:spcPts val="0"/>
              </a:spcAft>
            </a:pPr>
            <a:endParaRPr lang="en-AU" sz="2000" b="1" dirty="0">
              <a:latin typeface="Calibri" panose="020F0502020204030204" pitchFamily="34" charset="0"/>
              <a:ea typeface="Times New Roman" panose="02020603050405020304" pitchFamily="18" charset="0"/>
              <a:cs typeface="Calibri" panose="020F0502020204030204" pitchFamily="34" charset="0"/>
            </a:endParaRPr>
          </a:p>
          <a:p>
            <a:pPr algn="r">
              <a:spcAft>
                <a:spcPts val="0"/>
              </a:spcAft>
            </a:pPr>
            <a:r>
              <a:rPr lang="en-AU" b="1" dirty="0">
                <a:latin typeface="Calibri" panose="020F0502020204030204" pitchFamily="34" charset="0"/>
                <a:ea typeface="Times New Roman" panose="02020603050405020304" pitchFamily="18" charset="0"/>
                <a:cs typeface="Calibri" panose="020F0502020204030204" pitchFamily="34" charset="0"/>
              </a:rPr>
              <a:t>From </a:t>
            </a:r>
            <a:r>
              <a:rPr lang="en-AU" b="1" i="1" u="sng" dirty="0">
                <a:latin typeface="Calibri" panose="020F0502020204030204" pitchFamily="34" charset="0"/>
                <a:ea typeface="Times New Roman" panose="02020603050405020304" pitchFamily="18" charset="0"/>
                <a:cs typeface="Calibri" panose="020F0502020204030204" pitchFamily="34" charset="0"/>
                <a:hlinkClick r:id="rId3"/>
              </a:rPr>
              <a:t>One Common Faith</a:t>
            </a:r>
            <a:r>
              <a:rPr lang="en-AU" b="1" dirty="0">
                <a:latin typeface="Calibri" panose="020F0502020204030204" pitchFamily="34" charset="0"/>
                <a:ea typeface="Times New Roman" panose="02020603050405020304" pitchFamily="18" charset="0"/>
                <a:cs typeface="Calibri" panose="020F0502020204030204" pitchFamily="34" charset="0"/>
              </a:rPr>
              <a:t>, Baha’i World Centre, 2005</a:t>
            </a:r>
            <a:endParaRPr lang="en-AU" sz="2000" b="1"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5" name="Picture Placeholder 14" descr="Mountains under near dusk sky">
            <a:extLst>
              <a:ext uri="{FF2B5EF4-FFF2-40B4-BE49-F238E27FC236}">
                <a16:creationId xmlns:a16="http://schemas.microsoft.com/office/drawing/2014/main" id="{DE72DC91-8DC9-B68C-C1D3-8F5273481A74}"/>
              </a:ext>
            </a:extLst>
          </p:cNvPr>
          <p:cNvPicPr>
            <a:picLocks noChangeAspect="1"/>
          </p:cNvPicPr>
          <p:nvPr/>
        </p:nvPicPr>
        <p:blipFill rotWithShape="1">
          <a:blip r:embed="rId4"/>
          <a:srcRect l="13191" r="13191"/>
          <a:stretch/>
        </p:blipFill>
        <p:spPr>
          <a:xfrm>
            <a:off x="10162801" y="596899"/>
            <a:ext cx="1416798" cy="1416801"/>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pic>
      <p:sp>
        <p:nvSpPr>
          <p:cNvPr id="8" name="Rectangle 7"/>
          <p:cNvSpPr/>
          <p:nvPr/>
        </p:nvSpPr>
        <p:spPr>
          <a:xfrm>
            <a:off x="642256" y="83504"/>
            <a:ext cx="1933478" cy="375552"/>
          </a:xfrm>
          <a:prstGeom prst="rect">
            <a:avLst/>
          </a:prstGeom>
        </p:spPr>
        <p:txBody>
          <a:bodyPr wrap="none">
            <a:spAutoFit/>
          </a:bodyPr>
          <a:lstStyle/>
          <a:p>
            <a:pPr>
              <a:lnSpc>
                <a:spcPct val="107000"/>
              </a:lnSpc>
            </a:pPr>
            <a:r>
              <a:rPr lang="en-AU" b="1" dirty="0" smtClean="0">
                <a:latin typeface="Calibri" panose="020F0502020204030204" pitchFamily="34" charset="0"/>
                <a:ea typeface="Calibri" panose="020F0502020204030204" pitchFamily="34" charset="0"/>
                <a:cs typeface="Times New Roman" panose="02020603050405020304" pitchFamily="18" charset="0"/>
              </a:rPr>
              <a:t>Baha’i Perspective</a:t>
            </a:r>
            <a:endParaRPr lang="en-AU"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1836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28000">
              <a:srgbClr val="00B0F0"/>
            </a:gs>
            <a:gs pos="100000">
              <a:srgbClr val="FFFF00"/>
            </a:gs>
            <a:gs pos="95000">
              <a:srgbClr val="92D050"/>
            </a:gs>
          </a:gsLst>
          <a:path path="circle">
            <a:fillToRect l="100000" t="100000"/>
          </a:path>
          <a:tileRect/>
        </a:gradFill>
        <a:effectLst/>
      </p:bgPr>
    </p:bg>
    <p:spTree>
      <p:nvGrpSpPr>
        <p:cNvPr id="1" name=""/>
        <p:cNvGrpSpPr/>
        <p:nvPr/>
      </p:nvGrpSpPr>
      <p:grpSpPr>
        <a:xfrm>
          <a:off x="0" y="0"/>
          <a:ext cx="0" cy="0"/>
          <a:chOff x="0" y="0"/>
          <a:chExt cx="0" cy="0"/>
        </a:xfrm>
      </p:grpSpPr>
      <p:sp>
        <p:nvSpPr>
          <p:cNvPr id="4" name="Rectangle 3"/>
          <p:cNvSpPr/>
          <p:nvPr/>
        </p:nvSpPr>
        <p:spPr>
          <a:xfrm>
            <a:off x="642256" y="472200"/>
            <a:ext cx="5339444" cy="1186397"/>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p:cNvSpPr/>
          <p:nvPr/>
        </p:nvSpPr>
        <p:spPr>
          <a:xfrm>
            <a:off x="609600" y="380683"/>
            <a:ext cx="6248400" cy="1277914"/>
          </a:xfrm>
          <a:prstGeom prst="rect">
            <a:avLst/>
          </a:prstGeom>
        </p:spPr>
        <p:txBody>
          <a:bodyPr wrap="square">
            <a:spAutoFit/>
          </a:bodyPr>
          <a:lstStyle/>
          <a:p>
            <a:pPr>
              <a:lnSpc>
                <a:spcPct val="107000"/>
              </a:lnSpc>
            </a:pPr>
            <a:r>
              <a:rPr lang="en-AU" sz="3600" b="1" dirty="0" smtClean="0">
                <a:solidFill>
                  <a:srgbClr val="00B0F0"/>
                </a:solidFill>
                <a:latin typeface="Bookman Old Style" panose="02050604050505020204" pitchFamily="18" charset="0"/>
              </a:rPr>
              <a:t>“Inspiration from one heavenly Source”</a:t>
            </a:r>
            <a:endParaRPr lang="en-AU" sz="3600" dirty="0">
              <a:solidFill>
                <a:srgbClr val="00B0F0"/>
              </a:solidFill>
              <a:latin typeface="Bookman Old Style" panose="02050604050505020204" pitchFamily="18" charset="0"/>
            </a:endParaRPr>
          </a:p>
        </p:txBody>
      </p:sp>
      <p:sp>
        <p:nvSpPr>
          <p:cNvPr id="3" name="Rectangle 2"/>
          <p:cNvSpPr/>
          <p:nvPr/>
        </p:nvSpPr>
        <p:spPr>
          <a:xfrm>
            <a:off x="1970314" y="1925827"/>
            <a:ext cx="9446986" cy="4154984"/>
          </a:xfrm>
          <a:prstGeom prst="rect">
            <a:avLst/>
          </a:prstGeom>
        </p:spPr>
        <p:txBody>
          <a:bodyPr wrap="square">
            <a:spAutoFit/>
          </a:bodyPr>
          <a:lstStyle/>
          <a:p>
            <a:pPr fontAlgn="base">
              <a:spcAft>
                <a:spcPts val="0"/>
              </a:spcAft>
            </a:pPr>
            <a:r>
              <a:rPr lang="en-AU" sz="2400" b="1" dirty="0" smtClean="0">
                <a:solidFill>
                  <a:srgbClr val="262626"/>
                </a:solidFill>
                <a:latin typeface="Calibri" panose="020F0502020204030204" pitchFamily="34" charset="0"/>
                <a:ea typeface="Times New Roman" panose="02020603050405020304" pitchFamily="18" charset="0"/>
                <a:cs typeface="Calibri" panose="020F0502020204030204" pitchFamily="34" charset="0"/>
              </a:rPr>
              <a:t>There </a:t>
            </a:r>
            <a:r>
              <a:rPr lang="en-AU" sz="2400" b="1" dirty="0">
                <a:solidFill>
                  <a:srgbClr val="262626"/>
                </a:solidFill>
                <a:latin typeface="Calibri" panose="020F0502020204030204" pitchFamily="34" charset="0"/>
                <a:ea typeface="Times New Roman" panose="02020603050405020304" pitchFamily="18" charset="0"/>
                <a:cs typeface="Calibri" panose="020F0502020204030204" pitchFamily="34" charset="0"/>
              </a:rPr>
              <a:t>can be no doubt whatever that </a:t>
            </a:r>
            <a:r>
              <a:rPr lang="en-AU" sz="24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the peoples of the world, of whatever race or religion, derive their inspiration from one heavenly Source, and are the subjects of one God</a:t>
            </a:r>
            <a:r>
              <a:rPr lang="en-AU" sz="2400" b="1" dirty="0">
                <a:solidFill>
                  <a:srgbClr val="262626"/>
                </a:solidFill>
                <a:latin typeface="Calibri" panose="020F0502020204030204" pitchFamily="34" charset="0"/>
                <a:ea typeface="Times New Roman" panose="02020603050405020304" pitchFamily="18" charset="0"/>
                <a:cs typeface="Calibri" panose="020F0502020204030204" pitchFamily="34" charset="0"/>
              </a:rPr>
              <a:t>. The difference between the ordinances under which they abide should be attributed to the varying requirements and exigencies of the age in which they were revealed. All of them, except a few which are the outcome of human perversity, were ordained of God, and are a reflection of His Will and Purpose. Arise and, armed with the power of faith, shatter to pieces the gods of your vain imaginings, the sowers of dissension amongst you. Cleave unto that which </a:t>
            </a:r>
            <a:r>
              <a:rPr lang="en-AU" sz="2400" b="1" dirty="0" err="1">
                <a:solidFill>
                  <a:srgbClr val="262626"/>
                </a:solidFill>
                <a:latin typeface="Calibri" panose="020F0502020204030204" pitchFamily="34" charset="0"/>
                <a:ea typeface="Times New Roman" panose="02020603050405020304" pitchFamily="18" charset="0"/>
                <a:cs typeface="Calibri" panose="020F0502020204030204" pitchFamily="34" charset="0"/>
              </a:rPr>
              <a:t>draweth</a:t>
            </a:r>
            <a:r>
              <a:rPr lang="en-AU" sz="2400" b="1" dirty="0">
                <a:solidFill>
                  <a:srgbClr val="262626"/>
                </a:solidFill>
                <a:latin typeface="Calibri" panose="020F0502020204030204" pitchFamily="34" charset="0"/>
                <a:ea typeface="Times New Roman" panose="02020603050405020304" pitchFamily="18" charset="0"/>
                <a:cs typeface="Calibri" panose="020F0502020204030204" pitchFamily="34" charset="0"/>
              </a:rPr>
              <a:t> you together and </a:t>
            </a:r>
            <a:r>
              <a:rPr lang="en-AU" sz="2400" b="1" dirty="0" err="1">
                <a:solidFill>
                  <a:srgbClr val="262626"/>
                </a:solidFill>
                <a:latin typeface="Calibri" panose="020F0502020204030204" pitchFamily="34" charset="0"/>
                <a:ea typeface="Times New Roman" panose="02020603050405020304" pitchFamily="18" charset="0"/>
                <a:cs typeface="Calibri" panose="020F0502020204030204" pitchFamily="34" charset="0"/>
              </a:rPr>
              <a:t>uniteth</a:t>
            </a:r>
            <a:r>
              <a:rPr lang="en-AU" sz="2400" b="1" dirty="0">
                <a:solidFill>
                  <a:srgbClr val="262626"/>
                </a:solidFill>
                <a:latin typeface="Calibri" panose="020F0502020204030204" pitchFamily="34" charset="0"/>
                <a:ea typeface="Times New Roman" panose="02020603050405020304" pitchFamily="18" charset="0"/>
                <a:cs typeface="Calibri" panose="020F0502020204030204" pitchFamily="34" charset="0"/>
              </a:rPr>
              <a:t> you</a:t>
            </a:r>
            <a:r>
              <a:rPr lang="en-AU" sz="2400" b="1" dirty="0" smtClean="0">
                <a:solidFill>
                  <a:srgbClr val="262626"/>
                </a:solidFill>
                <a:latin typeface="Calibri" panose="020F0502020204030204" pitchFamily="34" charset="0"/>
                <a:ea typeface="Times New Roman" panose="02020603050405020304" pitchFamily="18" charset="0"/>
                <a:cs typeface="Calibri" panose="020F0502020204030204" pitchFamily="34" charset="0"/>
              </a:rPr>
              <a:t>.</a:t>
            </a:r>
          </a:p>
          <a:p>
            <a:pPr algn="r" fontAlgn="base">
              <a:spcAft>
                <a:spcPts val="0"/>
              </a:spcAft>
            </a:pPr>
            <a:r>
              <a:rPr lang="en-AU" sz="2400" b="1" dirty="0" err="1">
                <a:solidFill>
                  <a:srgbClr val="262626"/>
                </a:solidFill>
                <a:latin typeface="Calibri" panose="020F0502020204030204" pitchFamily="34" charset="0"/>
                <a:ea typeface="Times New Roman" panose="02020603050405020304" pitchFamily="18" charset="0"/>
                <a:cs typeface="Calibri" panose="020F0502020204030204" pitchFamily="34" charset="0"/>
              </a:rPr>
              <a:t>Bahá’u’lláh</a:t>
            </a:r>
            <a:endParaRPr lang="en-AU" sz="2400" b="1"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5" name="Picture Placeholder 14" descr="Mountains under near dusk sky">
            <a:extLst>
              <a:ext uri="{FF2B5EF4-FFF2-40B4-BE49-F238E27FC236}">
                <a16:creationId xmlns:a16="http://schemas.microsoft.com/office/drawing/2014/main" id="{DE72DC91-8DC9-B68C-C1D3-8F5273481A74}"/>
              </a:ext>
            </a:extLst>
          </p:cNvPr>
          <p:cNvPicPr>
            <a:picLocks noChangeAspect="1"/>
          </p:cNvPicPr>
          <p:nvPr/>
        </p:nvPicPr>
        <p:blipFill rotWithShape="1">
          <a:blip r:embed="rId3"/>
          <a:srcRect l="13191" r="13191"/>
          <a:stretch/>
        </p:blipFill>
        <p:spPr>
          <a:xfrm>
            <a:off x="10327901" y="311239"/>
            <a:ext cx="1416798" cy="1416801"/>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pic>
      <p:sp>
        <p:nvSpPr>
          <p:cNvPr id="6" name="Rectangle 5"/>
          <p:cNvSpPr/>
          <p:nvPr/>
        </p:nvSpPr>
        <p:spPr>
          <a:xfrm>
            <a:off x="642256" y="83504"/>
            <a:ext cx="2184701" cy="375552"/>
          </a:xfrm>
          <a:prstGeom prst="rect">
            <a:avLst/>
          </a:prstGeom>
        </p:spPr>
        <p:txBody>
          <a:bodyPr wrap="none">
            <a:spAutoFit/>
          </a:bodyPr>
          <a:lstStyle/>
          <a:p>
            <a:pPr>
              <a:lnSpc>
                <a:spcPct val="107000"/>
              </a:lnSpc>
            </a:pPr>
            <a:r>
              <a:rPr lang="en-AU" b="1" dirty="0" smtClean="0">
                <a:latin typeface="Calibri" panose="020F0502020204030204" pitchFamily="34" charset="0"/>
                <a:ea typeface="Calibri" panose="020F0502020204030204" pitchFamily="34" charset="0"/>
                <a:cs typeface="Times New Roman" panose="02020603050405020304" pitchFamily="18" charset="0"/>
              </a:rPr>
              <a:t>From Baha’i Writings</a:t>
            </a:r>
            <a:endParaRPr lang="en-AU"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7662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28000">
              <a:srgbClr val="00B0F0"/>
            </a:gs>
            <a:gs pos="100000">
              <a:srgbClr val="FFFF00"/>
            </a:gs>
            <a:gs pos="95000">
              <a:srgbClr val="92D050"/>
            </a:gs>
          </a:gsLst>
          <a:path path="circle">
            <a:fillToRect l="100000" t="100000"/>
          </a:path>
          <a:tileRect/>
        </a:gradFill>
        <a:effectLst/>
      </p:bgPr>
    </p:bg>
    <p:spTree>
      <p:nvGrpSpPr>
        <p:cNvPr id="1" name=""/>
        <p:cNvGrpSpPr/>
        <p:nvPr/>
      </p:nvGrpSpPr>
      <p:grpSpPr>
        <a:xfrm>
          <a:off x="0" y="0"/>
          <a:ext cx="0" cy="0"/>
          <a:chOff x="0" y="0"/>
          <a:chExt cx="0" cy="0"/>
        </a:xfrm>
      </p:grpSpPr>
      <p:sp>
        <p:nvSpPr>
          <p:cNvPr id="4" name="Rectangle 3"/>
          <p:cNvSpPr/>
          <p:nvPr/>
        </p:nvSpPr>
        <p:spPr>
          <a:xfrm>
            <a:off x="642256" y="472200"/>
            <a:ext cx="5695044" cy="1186397"/>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p:cNvSpPr/>
          <p:nvPr/>
        </p:nvSpPr>
        <p:spPr>
          <a:xfrm>
            <a:off x="609600" y="380683"/>
            <a:ext cx="6248400" cy="1277914"/>
          </a:xfrm>
          <a:prstGeom prst="rect">
            <a:avLst/>
          </a:prstGeom>
        </p:spPr>
        <p:txBody>
          <a:bodyPr wrap="square">
            <a:spAutoFit/>
          </a:bodyPr>
          <a:lstStyle/>
          <a:p>
            <a:pPr>
              <a:lnSpc>
                <a:spcPct val="107000"/>
              </a:lnSpc>
            </a:pPr>
            <a:r>
              <a:rPr lang="en-AU" sz="3600" b="1" dirty="0" smtClean="0">
                <a:solidFill>
                  <a:srgbClr val="00B0F0"/>
                </a:solidFill>
                <a:latin typeface="Bookman Old Style" panose="02050604050505020204" pitchFamily="18" charset="0"/>
              </a:rPr>
              <a:t>“Religious leadership, prejudice and violence”</a:t>
            </a:r>
            <a:endParaRPr lang="en-AU" sz="3600" dirty="0">
              <a:solidFill>
                <a:srgbClr val="00B0F0"/>
              </a:solidFill>
              <a:latin typeface="Bookman Old Style" panose="02050604050505020204" pitchFamily="18" charset="0"/>
            </a:endParaRPr>
          </a:p>
        </p:txBody>
      </p:sp>
      <p:sp>
        <p:nvSpPr>
          <p:cNvPr id="3" name="Rectangle 2"/>
          <p:cNvSpPr/>
          <p:nvPr/>
        </p:nvSpPr>
        <p:spPr>
          <a:xfrm>
            <a:off x="762000" y="1658597"/>
            <a:ext cx="10667999" cy="4985980"/>
          </a:xfrm>
          <a:prstGeom prst="rect">
            <a:avLst/>
          </a:prstGeom>
        </p:spPr>
        <p:txBody>
          <a:bodyPr wrap="square">
            <a:spAutoFit/>
          </a:bodyPr>
          <a:lstStyle/>
          <a:p>
            <a:pPr fontAlgn="base">
              <a:spcAft>
                <a:spcPts val="0"/>
              </a:spcAft>
            </a:pPr>
            <a:r>
              <a:rPr lang="en-AU" sz="2400" b="1" dirty="0">
                <a:solidFill>
                  <a:srgbClr val="262626"/>
                </a:solidFill>
                <a:latin typeface="Calibri" panose="020F0502020204030204" pitchFamily="34" charset="0"/>
                <a:ea typeface="Times New Roman" panose="02020603050405020304" pitchFamily="18" charset="0"/>
                <a:cs typeface="Calibri" panose="020F0502020204030204" pitchFamily="34" charset="0"/>
              </a:rPr>
              <a:t>Such an appeal does not call for abandonment of faith in the fundamental verities of any of the world’s great belief systems. Far otherwise. Faith has its own imperative and is its own justification. What others believe—or do not believe—cannot be the authority in any individual conscience worthy of the name. What the above words do unequivocally urge is </a:t>
            </a:r>
            <a:r>
              <a:rPr lang="en-AU" sz="24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renunciation of all those claims to exclusivity or finality that, in winding their roots around the life of the spirit, have been the greatest single factor in suffocating impulses to unity and in promoting hatred and violence.</a:t>
            </a:r>
          </a:p>
          <a:p>
            <a:pPr fontAlgn="base">
              <a:spcAft>
                <a:spcPts val="0"/>
              </a:spcAft>
            </a:pPr>
            <a:r>
              <a:rPr lang="en-AU" sz="2400" b="1" dirty="0">
                <a:solidFill>
                  <a:srgbClr val="262626"/>
                </a:solidFill>
                <a:latin typeface="Calibri" panose="020F0502020204030204" pitchFamily="34" charset="0"/>
                <a:ea typeface="Times New Roman" panose="02020603050405020304" pitchFamily="18" charset="0"/>
                <a:cs typeface="Calibri" panose="020F0502020204030204" pitchFamily="34" charset="0"/>
              </a:rPr>
              <a:t>It is to this historic challenge that we believe leaders of religion must respond if religious leadership is to have meaning in the global society emerging from the transformative experiences of the twentieth century. </a:t>
            </a:r>
            <a:endParaRPr lang="en-AU" sz="2400" b="1" dirty="0" smtClean="0">
              <a:solidFill>
                <a:srgbClr val="262626"/>
              </a:solidFill>
              <a:latin typeface="Calibri" panose="020F0502020204030204" pitchFamily="34" charset="0"/>
              <a:ea typeface="Times New Roman" panose="02020603050405020304" pitchFamily="18" charset="0"/>
              <a:cs typeface="Calibri" panose="020F0502020204030204" pitchFamily="34" charset="0"/>
            </a:endParaRPr>
          </a:p>
          <a:p>
            <a:pPr fontAlgn="base">
              <a:spcAft>
                <a:spcPts val="0"/>
              </a:spcAft>
            </a:pPr>
            <a:endParaRPr lang="en-AU" b="1" dirty="0" smtClean="0">
              <a:solidFill>
                <a:srgbClr val="262626"/>
              </a:solidFill>
              <a:latin typeface="Calibri" panose="020F0502020204030204" pitchFamily="34" charset="0"/>
              <a:ea typeface="Times New Roman" panose="02020603050405020304" pitchFamily="18" charset="0"/>
              <a:cs typeface="Calibri" panose="020F0502020204030204" pitchFamily="34" charset="0"/>
            </a:endParaRPr>
          </a:p>
          <a:p>
            <a:pPr algn="r" fontAlgn="base"/>
            <a:r>
              <a:rPr lang="en-AU" b="1" dirty="0">
                <a:latin typeface="Calibri" panose="020F0502020204030204" pitchFamily="34" charset="0"/>
                <a:cs typeface="Calibri" panose="020F0502020204030204" pitchFamily="34" charset="0"/>
              </a:rPr>
              <a:t>April 2002 – </a:t>
            </a:r>
            <a:r>
              <a:rPr lang="en-AU" b="1" dirty="0" smtClean="0">
                <a:latin typeface="Calibri" panose="020F0502020204030204" pitchFamily="34" charset="0"/>
                <a:cs typeface="Calibri" panose="020F0502020204030204" pitchFamily="34" charset="0"/>
              </a:rPr>
              <a:t>To </a:t>
            </a:r>
            <a:r>
              <a:rPr lang="en-AU" b="1" dirty="0">
                <a:latin typeface="Calibri" panose="020F0502020204030204" pitchFamily="34" charset="0"/>
                <a:cs typeface="Calibri" panose="020F0502020204030204" pitchFamily="34" charset="0"/>
              </a:rPr>
              <a:t>The World’s Religious </a:t>
            </a:r>
            <a:r>
              <a:rPr lang="en-AU" b="1" dirty="0" smtClean="0">
                <a:latin typeface="Calibri" panose="020F0502020204030204" pitchFamily="34" charset="0"/>
                <a:cs typeface="Calibri" panose="020F0502020204030204" pitchFamily="34" charset="0"/>
              </a:rPr>
              <a:t>Leaders from the Universal House of Justice</a:t>
            </a:r>
            <a:endParaRPr lang="en-AU" b="1" dirty="0">
              <a:latin typeface="Calibri" panose="020F0502020204030204" pitchFamily="34" charset="0"/>
              <a:cs typeface="Calibri" panose="020F0502020204030204" pitchFamily="34" charset="0"/>
            </a:endParaRPr>
          </a:p>
          <a:p>
            <a:pPr fontAlgn="base">
              <a:spcAft>
                <a:spcPts val="0"/>
              </a:spcAft>
            </a:pPr>
            <a:endParaRPr lang="en-AU"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5" name="Picture Placeholder 14" descr="Mountains under near dusk sky">
            <a:extLst>
              <a:ext uri="{FF2B5EF4-FFF2-40B4-BE49-F238E27FC236}">
                <a16:creationId xmlns:a16="http://schemas.microsoft.com/office/drawing/2014/main" id="{DE72DC91-8DC9-B68C-C1D3-8F5273481A74}"/>
              </a:ext>
            </a:extLst>
          </p:cNvPr>
          <p:cNvPicPr>
            <a:picLocks noChangeAspect="1"/>
          </p:cNvPicPr>
          <p:nvPr/>
        </p:nvPicPr>
        <p:blipFill rotWithShape="1">
          <a:blip r:embed="rId3"/>
          <a:srcRect l="13191" r="13191"/>
          <a:stretch/>
        </p:blipFill>
        <p:spPr>
          <a:xfrm>
            <a:off x="8928099" y="472200"/>
            <a:ext cx="975099" cy="975101"/>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pic>
      <p:sp>
        <p:nvSpPr>
          <p:cNvPr id="6" name="Rectangle 5"/>
          <p:cNvSpPr/>
          <p:nvPr/>
        </p:nvSpPr>
        <p:spPr>
          <a:xfrm>
            <a:off x="642256" y="83504"/>
            <a:ext cx="4582280" cy="388696"/>
          </a:xfrm>
          <a:prstGeom prst="rect">
            <a:avLst/>
          </a:prstGeom>
        </p:spPr>
        <p:txBody>
          <a:bodyPr wrap="none">
            <a:spAutoFit/>
          </a:bodyPr>
          <a:lstStyle/>
          <a:p>
            <a:pPr>
              <a:lnSpc>
                <a:spcPct val="107000"/>
              </a:lnSpc>
            </a:pPr>
            <a:r>
              <a:rPr lang="en-AU" b="1" dirty="0" smtClean="0">
                <a:latin typeface="Calibri" panose="020F0502020204030204" pitchFamily="34" charset="0"/>
                <a:ea typeface="Calibri" panose="020F0502020204030204" pitchFamily="34" charset="0"/>
                <a:cs typeface="Times New Roman" panose="02020603050405020304" pitchFamily="18" charset="0"/>
              </a:rPr>
              <a:t>Baha’i appeal to the World’s Religious Leaders</a:t>
            </a:r>
            <a:endParaRPr lang="en-AU"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8074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28000">
              <a:srgbClr val="00B0F0"/>
            </a:gs>
            <a:gs pos="100000">
              <a:srgbClr val="FFFF00"/>
            </a:gs>
            <a:gs pos="97000">
              <a:srgbClr val="92D050"/>
            </a:gs>
          </a:gsLst>
          <a:path path="circle">
            <a:fillToRect l="100000" t="100000"/>
          </a:path>
          <a:tileRect/>
        </a:gradFill>
        <a:effectLst/>
      </p:bgPr>
    </p:bg>
    <p:spTree>
      <p:nvGrpSpPr>
        <p:cNvPr id="1" name=""/>
        <p:cNvGrpSpPr/>
        <p:nvPr/>
      </p:nvGrpSpPr>
      <p:grpSpPr>
        <a:xfrm>
          <a:off x="0" y="0"/>
          <a:ext cx="0" cy="0"/>
          <a:chOff x="0" y="0"/>
          <a:chExt cx="0" cy="0"/>
        </a:xfrm>
      </p:grpSpPr>
      <p:sp>
        <p:nvSpPr>
          <p:cNvPr id="4" name="Rectangle 3"/>
          <p:cNvSpPr/>
          <p:nvPr/>
        </p:nvSpPr>
        <p:spPr>
          <a:xfrm>
            <a:off x="642256" y="472200"/>
            <a:ext cx="4310744" cy="558276"/>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p:cNvSpPr/>
          <p:nvPr/>
        </p:nvSpPr>
        <p:spPr>
          <a:xfrm>
            <a:off x="609600" y="380683"/>
            <a:ext cx="6248400" cy="649793"/>
          </a:xfrm>
          <a:prstGeom prst="rect">
            <a:avLst/>
          </a:prstGeom>
        </p:spPr>
        <p:txBody>
          <a:bodyPr wrap="square">
            <a:spAutoFit/>
          </a:bodyPr>
          <a:lstStyle/>
          <a:p>
            <a:pPr>
              <a:lnSpc>
                <a:spcPct val="107000"/>
              </a:lnSpc>
            </a:pPr>
            <a:r>
              <a:rPr lang="en-AU" sz="3600" b="1" dirty="0" smtClean="0">
                <a:solidFill>
                  <a:srgbClr val="00B0F0"/>
                </a:solidFill>
                <a:latin typeface="Bookman Old Style" panose="02050604050505020204" pitchFamily="18" charset="0"/>
              </a:rPr>
              <a:t>“The Way of God”</a:t>
            </a:r>
            <a:endParaRPr lang="en-AU" sz="3600" dirty="0">
              <a:solidFill>
                <a:srgbClr val="00B0F0"/>
              </a:solidFill>
              <a:latin typeface="Bookman Old Style" panose="02050604050505020204" pitchFamily="18" charset="0"/>
            </a:endParaRPr>
          </a:p>
        </p:txBody>
      </p:sp>
      <p:sp>
        <p:nvSpPr>
          <p:cNvPr id="3" name="Rectangle 2"/>
          <p:cNvSpPr/>
          <p:nvPr/>
        </p:nvSpPr>
        <p:spPr>
          <a:xfrm>
            <a:off x="609600" y="1236345"/>
            <a:ext cx="11315700" cy="5447645"/>
          </a:xfrm>
          <a:prstGeom prst="rect">
            <a:avLst/>
          </a:prstGeom>
        </p:spPr>
        <p:txBody>
          <a:bodyPr wrap="square">
            <a:spAutoFit/>
          </a:bodyPr>
          <a:lstStyle/>
          <a:p>
            <a:pPr>
              <a:spcAft>
                <a:spcPts val="0"/>
              </a:spcAft>
            </a:pP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….The door of the knowledge of the Ancient Being hath ever been, and will continue for ever to be, closed in the face of men. No man’s understanding shall ever gain access unto His holy court. As a token of His mercy, however, and as a proof of His loving-kindness, He hath manifested unto men the Day Stars of His divine guidance, the Symbols of His divine unity, and hath ordained the knowledge of these sanctified Beings to be identical with the knowledge of His own Self. </a:t>
            </a:r>
            <a:r>
              <a:rPr lang="en-AU" sz="24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Whoso </a:t>
            </a:r>
            <a:r>
              <a:rPr lang="en-AU" sz="2400" b="1" dirty="0" err="1">
                <a:solidFill>
                  <a:srgbClr val="FFFF00"/>
                </a:solidFill>
                <a:latin typeface="Calibri" panose="020F0502020204030204" pitchFamily="34" charset="0"/>
                <a:ea typeface="Times New Roman" panose="02020603050405020304" pitchFamily="18" charset="0"/>
                <a:cs typeface="Calibri" panose="020F0502020204030204" pitchFamily="34" charset="0"/>
              </a:rPr>
              <a:t>recognizeth</a:t>
            </a:r>
            <a:r>
              <a:rPr lang="en-AU" sz="24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 them hath recognized God. Whoso </a:t>
            </a:r>
            <a:r>
              <a:rPr lang="en-AU" sz="2400" b="1" dirty="0" err="1">
                <a:solidFill>
                  <a:srgbClr val="FFFF00"/>
                </a:solidFill>
                <a:latin typeface="Calibri" panose="020F0502020204030204" pitchFamily="34" charset="0"/>
                <a:ea typeface="Times New Roman" panose="02020603050405020304" pitchFamily="18" charset="0"/>
                <a:cs typeface="Calibri" panose="020F0502020204030204" pitchFamily="34" charset="0"/>
              </a:rPr>
              <a:t>hearkeneth</a:t>
            </a:r>
            <a:r>
              <a:rPr lang="en-AU" sz="24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 to their call, hath hearkened to the Voice of God, and whoso </a:t>
            </a:r>
            <a:r>
              <a:rPr lang="en-AU" sz="2400" b="1" dirty="0" err="1">
                <a:solidFill>
                  <a:srgbClr val="FFFF00"/>
                </a:solidFill>
                <a:latin typeface="Calibri" panose="020F0502020204030204" pitchFamily="34" charset="0"/>
                <a:ea typeface="Times New Roman" panose="02020603050405020304" pitchFamily="18" charset="0"/>
                <a:cs typeface="Calibri" panose="020F0502020204030204" pitchFamily="34" charset="0"/>
              </a:rPr>
              <a:t>testifieth</a:t>
            </a:r>
            <a:r>
              <a:rPr lang="en-AU" sz="24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 to the truth of their Revelation, hath testified to the truth of God Himself. </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Whoso </a:t>
            </a:r>
            <a:r>
              <a:rPr lang="en-AU" sz="2400" b="1" dirty="0" err="1">
                <a:solidFill>
                  <a:srgbClr val="252525"/>
                </a:solidFill>
                <a:latin typeface="Calibri" panose="020F0502020204030204" pitchFamily="34" charset="0"/>
                <a:ea typeface="Times New Roman" panose="02020603050405020304" pitchFamily="18" charset="0"/>
                <a:cs typeface="Calibri" panose="020F0502020204030204" pitchFamily="34" charset="0"/>
              </a:rPr>
              <a:t>turneth</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 away from them, hath turned away from God, and whoso </a:t>
            </a:r>
            <a:r>
              <a:rPr lang="en-AU" sz="2400" b="1" dirty="0" err="1">
                <a:solidFill>
                  <a:srgbClr val="252525"/>
                </a:solidFill>
                <a:latin typeface="Calibri" panose="020F0502020204030204" pitchFamily="34" charset="0"/>
                <a:ea typeface="Times New Roman" panose="02020603050405020304" pitchFamily="18" charset="0"/>
                <a:cs typeface="Calibri" panose="020F0502020204030204" pitchFamily="34" charset="0"/>
              </a:rPr>
              <a:t>disbelieveth</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 in them, hath disbelieved in God. Every one of them is the Way of God that </a:t>
            </a:r>
            <a:r>
              <a:rPr lang="en-AU" sz="2400" b="1" dirty="0" err="1">
                <a:solidFill>
                  <a:srgbClr val="252525"/>
                </a:solidFill>
                <a:latin typeface="Calibri" panose="020F0502020204030204" pitchFamily="34" charset="0"/>
                <a:ea typeface="Times New Roman" panose="02020603050405020304" pitchFamily="18" charset="0"/>
                <a:cs typeface="Calibri" panose="020F0502020204030204" pitchFamily="34" charset="0"/>
              </a:rPr>
              <a:t>connecteth</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 this world with the realms above, and the Standard of His Truth unto every one in the kingdoms of earth and heaven. They are the Manifestations of God amidst men, the evidences of His Truth, and the signs of His glory</a:t>
            </a: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a:t>
            </a:r>
          </a:p>
          <a:p>
            <a:pPr>
              <a:spcAft>
                <a:spcPts val="0"/>
              </a:spcAft>
            </a:pPr>
            <a:endParaRPr lang="en-AU" b="1" dirty="0">
              <a:latin typeface="Calibri" panose="020F0502020204030204" pitchFamily="34" charset="0"/>
              <a:ea typeface="Times New Roman" panose="02020603050405020304" pitchFamily="18" charset="0"/>
              <a:cs typeface="Calibri" panose="020F0502020204030204" pitchFamily="34" charset="0"/>
            </a:endParaRPr>
          </a:p>
          <a:p>
            <a:pPr algn="r">
              <a:spcAft>
                <a:spcPts val="0"/>
              </a:spcAft>
            </a:pPr>
            <a:r>
              <a:rPr lang="en-AU" b="1" i="1" u="sng" dirty="0">
                <a:solidFill>
                  <a:srgbClr val="78C3FB"/>
                </a:solidFill>
                <a:latin typeface="Calibri" panose="020F0502020204030204" pitchFamily="34" charset="0"/>
                <a:ea typeface="Times New Roman" panose="02020603050405020304" pitchFamily="18" charset="0"/>
                <a:cs typeface="Calibri" panose="020F0502020204030204" pitchFamily="34" charset="0"/>
                <a:hlinkClick r:id="rId3"/>
              </a:rPr>
              <a:t>Gleanings from the Writings of </a:t>
            </a:r>
            <a:r>
              <a:rPr lang="en-AU" b="1" i="1" u="sng" dirty="0" err="1">
                <a:solidFill>
                  <a:srgbClr val="78C3FB"/>
                </a:solidFill>
                <a:latin typeface="Calibri" panose="020F0502020204030204" pitchFamily="34" charset="0"/>
                <a:ea typeface="Times New Roman" panose="02020603050405020304" pitchFamily="18" charset="0"/>
                <a:cs typeface="Calibri" panose="020F0502020204030204" pitchFamily="34" charset="0"/>
                <a:hlinkClick r:id="rId3"/>
              </a:rPr>
              <a:t>Bahá’u’lláh</a:t>
            </a:r>
            <a:endParaRPr lang="en-AU" b="1"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5" name="Picture Placeholder 14" descr="Mountains under near dusk sky">
            <a:extLst>
              <a:ext uri="{FF2B5EF4-FFF2-40B4-BE49-F238E27FC236}">
                <a16:creationId xmlns:a16="http://schemas.microsoft.com/office/drawing/2014/main" id="{DE72DC91-8DC9-B68C-C1D3-8F5273481A74}"/>
              </a:ext>
            </a:extLst>
          </p:cNvPr>
          <p:cNvPicPr>
            <a:picLocks noChangeAspect="1"/>
          </p:cNvPicPr>
          <p:nvPr/>
        </p:nvPicPr>
        <p:blipFill rotWithShape="1">
          <a:blip r:embed="rId4"/>
          <a:srcRect l="13191" r="13191"/>
          <a:stretch/>
        </p:blipFill>
        <p:spPr>
          <a:xfrm>
            <a:off x="10599550" y="259909"/>
            <a:ext cx="873499" cy="873501"/>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pic>
      <p:sp>
        <p:nvSpPr>
          <p:cNvPr id="6" name="Rectangle 5"/>
          <p:cNvSpPr/>
          <p:nvPr/>
        </p:nvSpPr>
        <p:spPr>
          <a:xfrm>
            <a:off x="642256" y="83504"/>
            <a:ext cx="2184701" cy="375552"/>
          </a:xfrm>
          <a:prstGeom prst="rect">
            <a:avLst/>
          </a:prstGeom>
        </p:spPr>
        <p:txBody>
          <a:bodyPr wrap="none">
            <a:spAutoFit/>
          </a:bodyPr>
          <a:lstStyle/>
          <a:p>
            <a:pPr>
              <a:lnSpc>
                <a:spcPct val="107000"/>
              </a:lnSpc>
            </a:pPr>
            <a:r>
              <a:rPr lang="en-AU" b="1" dirty="0" smtClean="0">
                <a:latin typeface="Calibri" panose="020F0502020204030204" pitchFamily="34" charset="0"/>
                <a:ea typeface="Calibri" panose="020F0502020204030204" pitchFamily="34" charset="0"/>
                <a:cs typeface="Times New Roman" panose="02020603050405020304" pitchFamily="18" charset="0"/>
              </a:rPr>
              <a:t>From Baha’i Writings</a:t>
            </a:r>
            <a:endParaRPr lang="en-AU"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1705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28000">
              <a:srgbClr val="00B0F0"/>
            </a:gs>
            <a:gs pos="100000">
              <a:srgbClr val="FFFF00"/>
            </a:gs>
            <a:gs pos="96000">
              <a:srgbClr val="92D050"/>
            </a:gs>
          </a:gsLst>
          <a:path path="circle">
            <a:fillToRect l="100000" t="100000"/>
          </a:path>
          <a:tileRect/>
        </a:gradFill>
        <a:effectLst/>
      </p:bgPr>
    </p:bg>
    <p:spTree>
      <p:nvGrpSpPr>
        <p:cNvPr id="1" name=""/>
        <p:cNvGrpSpPr/>
        <p:nvPr/>
      </p:nvGrpSpPr>
      <p:grpSpPr>
        <a:xfrm>
          <a:off x="0" y="0"/>
          <a:ext cx="0" cy="0"/>
          <a:chOff x="0" y="0"/>
          <a:chExt cx="0" cy="0"/>
        </a:xfrm>
      </p:grpSpPr>
      <p:sp>
        <p:nvSpPr>
          <p:cNvPr id="4" name="Rectangle 3"/>
          <p:cNvSpPr/>
          <p:nvPr/>
        </p:nvSpPr>
        <p:spPr>
          <a:xfrm>
            <a:off x="642256" y="437632"/>
            <a:ext cx="7015844" cy="1200329"/>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p:cNvSpPr/>
          <p:nvPr/>
        </p:nvSpPr>
        <p:spPr>
          <a:xfrm>
            <a:off x="642256" y="1906150"/>
            <a:ext cx="10571844" cy="3416320"/>
          </a:xfrm>
          <a:prstGeom prst="rect">
            <a:avLst/>
          </a:prstGeom>
          <a:ln w="25400">
            <a:solidFill>
              <a:srgbClr val="FFFFFF"/>
            </a:solidFill>
          </a:ln>
        </p:spPr>
        <p:txBody>
          <a:bodyPr wrap="square">
            <a:spAutoFit/>
          </a:bodyPr>
          <a:lstStyle/>
          <a:p>
            <a:pPr>
              <a:spcAft>
                <a:spcPts val="0"/>
              </a:spcAft>
            </a:pP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Until </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love takes possession of the heart no other divine bounty can be revealed in it</a:t>
            </a: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a:t>
            </a:r>
          </a:p>
          <a:p>
            <a:pPr>
              <a:spcAft>
                <a:spcPts val="0"/>
              </a:spcAft>
            </a:pP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All </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the prophets have striven to make love manifest in the hearts of men. </a:t>
            </a:r>
            <a:r>
              <a:rPr lang="en-AU" sz="24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His Holiness Jesus Christ sought to create this love in the hearts. He suffered all difficulties and ordeals that perchance the human heart might become the fountain-source of love. </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Therefore we must strive with all our heart and soul that this love may take possession of us so that all humanity whether it be in the east or in the west may be connected through the bond of this divine affection; </a:t>
            </a: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a:t>
            </a:r>
          </a:p>
          <a:p>
            <a:pPr algn="r">
              <a:spcAft>
                <a:spcPts val="0"/>
              </a:spcAft>
            </a:pP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a:t>
            </a:r>
            <a:r>
              <a:rPr lang="en-AU" sz="2400" b="1" dirty="0" err="1">
                <a:solidFill>
                  <a:srgbClr val="252525"/>
                </a:solidFill>
                <a:latin typeface="Calibri" panose="020F0502020204030204" pitchFamily="34" charset="0"/>
                <a:ea typeface="Times New Roman" panose="02020603050405020304" pitchFamily="18" charset="0"/>
                <a:cs typeface="Calibri" panose="020F0502020204030204" pitchFamily="34" charset="0"/>
              </a:rPr>
              <a:t>Abdu’l-Bahá</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 </a:t>
            </a:r>
            <a:r>
              <a:rPr lang="en-AU" sz="2400" b="1" i="1" u="sng" dirty="0">
                <a:solidFill>
                  <a:srgbClr val="78C3FB"/>
                </a:solidFill>
                <a:latin typeface="Calibri" panose="020F0502020204030204" pitchFamily="34" charset="0"/>
                <a:ea typeface="Times New Roman" panose="02020603050405020304" pitchFamily="18" charset="0"/>
                <a:cs typeface="Calibri" panose="020F0502020204030204" pitchFamily="34" charset="0"/>
                <a:hlinkClick r:id="rId3"/>
              </a:rPr>
              <a:t>The Promulgation of Universal Peace</a:t>
            </a:r>
            <a:endParaRPr lang="en-AU" sz="2400" b="1"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3" name="Picture Placeholder 14" descr="Mountains under near dusk sky">
            <a:extLst>
              <a:ext uri="{FF2B5EF4-FFF2-40B4-BE49-F238E27FC236}">
                <a16:creationId xmlns:a16="http://schemas.microsoft.com/office/drawing/2014/main" id="{DE72DC91-8DC9-B68C-C1D3-8F5273481A74}"/>
              </a:ext>
            </a:extLst>
          </p:cNvPr>
          <p:cNvPicPr>
            <a:picLocks noChangeAspect="1"/>
          </p:cNvPicPr>
          <p:nvPr/>
        </p:nvPicPr>
        <p:blipFill rotWithShape="1">
          <a:blip r:embed="rId4"/>
          <a:srcRect l="13191" r="13191"/>
          <a:stretch/>
        </p:blipFill>
        <p:spPr>
          <a:xfrm>
            <a:off x="10162801" y="596899"/>
            <a:ext cx="1416798" cy="1416801"/>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pic>
      <p:sp>
        <p:nvSpPr>
          <p:cNvPr id="5" name="Rectangle 4"/>
          <p:cNvSpPr/>
          <p:nvPr/>
        </p:nvSpPr>
        <p:spPr>
          <a:xfrm>
            <a:off x="806871" y="437633"/>
            <a:ext cx="7270329" cy="1200329"/>
          </a:xfrm>
          <a:prstGeom prst="rect">
            <a:avLst/>
          </a:prstGeom>
        </p:spPr>
        <p:txBody>
          <a:bodyPr wrap="square">
            <a:spAutoFit/>
          </a:bodyPr>
          <a:lstStyle/>
          <a:p>
            <a:pPr>
              <a:spcAft>
                <a:spcPts val="0"/>
              </a:spcAft>
            </a:pPr>
            <a:r>
              <a:rPr lang="en-AU" sz="3600" b="1" dirty="0">
                <a:solidFill>
                  <a:srgbClr val="00B0F0"/>
                </a:solidFill>
                <a:latin typeface="Bookman Old Style" panose="02050604050505020204" pitchFamily="18" charset="0"/>
              </a:rPr>
              <a:t>Love is the source of all the bestowals of God</a:t>
            </a:r>
            <a:endParaRPr lang="en-AU" sz="3600" b="1" dirty="0">
              <a:solidFill>
                <a:srgbClr val="00B0F0"/>
              </a:solidFill>
              <a:latin typeface="Bookman Old Style" panose="02050604050505020204" pitchFamily="18" charset="0"/>
              <a:ea typeface="Times New Roman" panose="02020603050405020304" pitchFamily="18" charset="0"/>
            </a:endParaRPr>
          </a:p>
        </p:txBody>
      </p:sp>
    </p:spTree>
    <p:extLst>
      <p:ext uri="{BB962C8B-B14F-4D97-AF65-F5344CB8AC3E}">
        <p14:creationId xmlns:p14="http://schemas.microsoft.com/office/powerpoint/2010/main" val="288841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0226" y="190779"/>
            <a:ext cx="7679873" cy="1267700"/>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p:cNvSpPr/>
          <p:nvPr/>
        </p:nvSpPr>
        <p:spPr>
          <a:xfrm>
            <a:off x="625927" y="1600479"/>
            <a:ext cx="10969173" cy="4893647"/>
          </a:xfrm>
          <a:prstGeom prst="rect">
            <a:avLst/>
          </a:prstGeom>
        </p:spPr>
        <p:txBody>
          <a:bodyPr wrap="square">
            <a:spAutoFit/>
          </a:bodyPr>
          <a:lstStyle/>
          <a:p>
            <a:pPr>
              <a:spcAft>
                <a:spcPts val="0"/>
              </a:spcAft>
            </a:pP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  You know the way to the place where I am going</a:t>
            </a: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a:t>
            </a:r>
          </a:p>
          <a:p>
            <a:pPr>
              <a:spcAft>
                <a:spcPts val="0"/>
              </a:spcAft>
            </a:pP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Thomas </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said to him, “Lord, we don’t know where you are going, so how can we know the way</a:t>
            </a: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a:t>
            </a:r>
          </a:p>
          <a:p>
            <a:pPr>
              <a:spcAft>
                <a:spcPts val="0"/>
              </a:spcAft>
            </a:pP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Jesus </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answered, “</a:t>
            </a:r>
            <a:r>
              <a:rPr lang="en-AU" sz="2400" b="1" dirty="0">
                <a:solidFill>
                  <a:srgbClr val="252525"/>
                </a:solidFill>
                <a:highlight>
                  <a:srgbClr val="FFFF00"/>
                </a:highlight>
                <a:latin typeface="Calibri" panose="020F0502020204030204" pitchFamily="34" charset="0"/>
                <a:ea typeface="Times New Roman" panose="02020603050405020304" pitchFamily="18" charset="0"/>
                <a:cs typeface="Calibri" panose="020F0502020204030204" pitchFamily="34" charset="0"/>
              </a:rPr>
              <a:t>I am the way and the truth and the life. No one comes to the Father except through me.</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  If you really know me, you will know my Father as well. From now on, you do know him and have seen him</a:t>
            </a: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a:t>
            </a:r>
          </a:p>
          <a:p>
            <a:pPr>
              <a:spcAft>
                <a:spcPts val="0"/>
              </a:spcAft>
            </a:pP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Philip </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said, “Lord, show us the Father and that will be enough for us</a:t>
            </a: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a:t>
            </a:r>
          </a:p>
          <a:p>
            <a:pPr>
              <a:spcAft>
                <a:spcPts val="0"/>
              </a:spcAft>
            </a:pP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Jesus </a:t>
            </a:r>
            <a:r>
              <a:rPr lang="en-AU" sz="2400" b="1" dirty="0">
                <a:solidFill>
                  <a:srgbClr val="252525"/>
                </a:solidFill>
                <a:latin typeface="Calibri" panose="020F0502020204030204" pitchFamily="34" charset="0"/>
                <a:ea typeface="Times New Roman" panose="02020603050405020304" pitchFamily="18" charset="0"/>
                <a:cs typeface="Calibri" panose="020F0502020204030204" pitchFamily="34" charset="0"/>
              </a:rPr>
              <a:t>answered: “Don’t you know me, Philip, even after I have been among you such a long time? Anyone who has seen me has seen the Father. How can you say, ‘Show us the Father’?  Don’t you believe that I am in the Father, and that the Father is in me? The words I say to you I do not speak on my own authority. Rather, it is the Father, living in me, who is doing his work</a:t>
            </a:r>
            <a:r>
              <a:rPr lang="en-AU" sz="2400" b="1" dirty="0" smtClean="0">
                <a:solidFill>
                  <a:srgbClr val="252525"/>
                </a:solidFill>
                <a:latin typeface="Calibri" panose="020F0502020204030204" pitchFamily="34" charset="0"/>
                <a:ea typeface="Times New Roman" panose="02020603050405020304" pitchFamily="18" charset="0"/>
                <a:cs typeface="Calibri" panose="020F0502020204030204" pitchFamily="34" charset="0"/>
              </a:rPr>
              <a:t>…”</a:t>
            </a:r>
            <a:endParaRPr lang="en-AU" sz="2400" b="1" dirty="0">
              <a:latin typeface="Calibri" panose="020F0502020204030204" pitchFamily="34" charset="0"/>
              <a:ea typeface="Times New Roman" panose="02020603050405020304" pitchFamily="18" charset="0"/>
              <a:cs typeface="Calibri" panose="020F0502020204030204" pitchFamily="34" charset="0"/>
            </a:endParaRPr>
          </a:p>
          <a:p>
            <a:pPr algn="r">
              <a:spcAft>
                <a:spcPts val="0"/>
              </a:spcAft>
            </a:pPr>
            <a:r>
              <a:rPr lang="en-AU" sz="2400" b="1" i="1" dirty="0">
                <a:solidFill>
                  <a:srgbClr val="78C3FB"/>
                </a:solidFill>
                <a:latin typeface="Calibri" panose="020F0502020204030204" pitchFamily="34" charset="0"/>
                <a:ea typeface="Times New Roman" panose="02020603050405020304" pitchFamily="18" charset="0"/>
                <a:cs typeface="Calibri" panose="020F0502020204030204" pitchFamily="34" charset="0"/>
                <a:hlinkClick r:id="rId3"/>
              </a:rPr>
              <a:t>The New Testament</a:t>
            </a:r>
            <a:r>
              <a:rPr lang="en-AU" sz="2400" b="1" u="sng" dirty="0">
                <a:solidFill>
                  <a:srgbClr val="78C3FB"/>
                </a:solidFill>
                <a:latin typeface="Calibri" panose="020F0502020204030204" pitchFamily="34" charset="0"/>
                <a:ea typeface="Times New Roman" panose="02020603050405020304" pitchFamily="18" charset="0"/>
                <a:cs typeface="Calibri" panose="020F0502020204030204" pitchFamily="34" charset="0"/>
                <a:hlinkClick r:id="rId3"/>
              </a:rPr>
              <a:t>, John 14: 1-10</a:t>
            </a:r>
            <a:endParaRPr lang="en-AU" sz="2400" b="1"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3" name="Picture Placeholder 14" descr="Mountains under near dusk sky">
            <a:extLst>
              <a:ext uri="{FF2B5EF4-FFF2-40B4-BE49-F238E27FC236}">
                <a16:creationId xmlns:a16="http://schemas.microsoft.com/office/drawing/2014/main" id="{DE72DC91-8DC9-B68C-C1D3-8F5273481A74}"/>
              </a:ext>
            </a:extLst>
          </p:cNvPr>
          <p:cNvPicPr>
            <a:picLocks noChangeAspect="1"/>
          </p:cNvPicPr>
          <p:nvPr/>
        </p:nvPicPr>
        <p:blipFill rotWithShape="1">
          <a:blip r:embed="rId4"/>
          <a:srcRect l="13191" r="13191"/>
          <a:stretch/>
        </p:blipFill>
        <p:spPr>
          <a:xfrm>
            <a:off x="9829800" y="428096"/>
            <a:ext cx="1393209" cy="1393212"/>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pic>
      <p:sp>
        <p:nvSpPr>
          <p:cNvPr id="5" name="Rectangle 4"/>
          <p:cNvSpPr/>
          <p:nvPr/>
        </p:nvSpPr>
        <p:spPr>
          <a:xfrm>
            <a:off x="740227" y="190779"/>
            <a:ext cx="6917874" cy="1200329"/>
          </a:xfrm>
          <a:prstGeom prst="rect">
            <a:avLst/>
          </a:prstGeom>
        </p:spPr>
        <p:txBody>
          <a:bodyPr wrap="square">
            <a:spAutoFit/>
          </a:bodyPr>
          <a:lstStyle/>
          <a:p>
            <a:pPr>
              <a:spcAft>
                <a:spcPts val="0"/>
              </a:spcAft>
            </a:pPr>
            <a:r>
              <a:rPr lang="en-AU" sz="3600" b="1" dirty="0">
                <a:solidFill>
                  <a:srgbClr val="00B0F0"/>
                </a:solidFill>
                <a:latin typeface="Bookman Old Style" panose="02050604050505020204" pitchFamily="18" charset="0"/>
                <a:ea typeface="Times New Roman" panose="02020603050405020304" pitchFamily="18" charset="0"/>
              </a:rPr>
              <a:t>I am the way and the truth and the life.</a:t>
            </a:r>
          </a:p>
        </p:txBody>
      </p:sp>
    </p:spTree>
    <p:extLst>
      <p:ext uri="{BB962C8B-B14F-4D97-AF65-F5344CB8AC3E}">
        <p14:creationId xmlns:p14="http://schemas.microsoft.com/office/powerpoint/2010/main" val="2201612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736600"/>
            <a:ext cx="5956300" cy="596106"/>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p:cNvSpPr/>
          <p:nvPr/>
        </p:nvSpPr>
        <p:spPr>
          <a:xfrm>
            <a:off x="381000" y="300126"/>
            <a:ext cx="6139543" cy="1080296"/>
          </a:xfrm>
          <a:prstGeom prst="rect">
            <a:avLst/>
          </a:prstGeom>
        </p:spPr>
        <p:txBody>
          <a:bodyPr wrap="square">
            <a:spAutoFit/>
          </a:bodyPr>
          <a:lstStyle/>
          <a:p>
            <a:pPr>
              <a:lnSpc>
                <a:spcPct val="107000"/>
              </a:lnSpc>
            </a:pPr>
            <a:r>
              <a:rPr lang="en-AU" sz="2400" b="1" dirty="0" smtClean="0">
                <a:latin typeface="Calibri" panose="020F0502020204030204" pitchFamily="34" charset="0"/>
                <a:ea typeface="Calibri" panose="020F0502020204030204" pitchFamily="34" charset="0"/>
                <a:cs typeface="Times New Roman" panose="02020603050405020304" pitchFamily="18" charset="0"/>
              </a:rPr>
              <a:t>A Christian View </a:t>
            </a:r>
            <a:r>
              <a:rPr lang="en-AU" sz="2400" b="1" dirty="0">
                <a:latin typeface="Calibri" panose="020F0502020204030204" pitchFamily="34" charset="0"/>
                <a:ea typeface="Calibri" panose="020F0502020204030204" pitchFamily="34" charset="0"/>
                <a:cs typeface="Times New Roman" panose="02020603050405020304" pitchFamily="18" charset="0"/>
              </a:rPr>
              <a:t>#</a:t>
            </a:r>
            <a:r>
              <a:rPr lang="en-AU" sz="2400" b="1" dirty="0" smtClean="0">
                <a:latin typeface="Calibri" panose="020F0502020204030204" pitchFamily="34" charset="0"/>
                <a:ea typeface="Calibri" panose="020F0502020204030204" pitchFamily="34" charset="0"/>
                <a:cs typeface="Times New Roman" panose="02020603050405020304" pitchFamily="18" charset="0"/>
              </a:rPr>
              <a:t>1 </a:t>
            </a:r>
          </a:p>
          <a:p>
            <a:pPr>
              <a:lnSpc>
                <a:spcPct val="107000"/>
              </a:lnSpc>
            </a:pPr>
            <a:r>
              <a:rPr lang="en-AU" sz="3600" b="1" dirty="0" smtClean="0">
                <a:solidFill>
                  <a:srgbClr val="00B0F0"/>
                </a:solidFill>
                <a:latin typeface="Bookman Old Style" panose="02050604050505020204" pitchFamily="18" charset="0"/>
                <a:ea typeface="Calibri" panose="020F0502020204030204" pitchFamily="34" charset="0"/>
                <a:cs typeface="Times New Roman" panose="02020603050405020304" pitchFamily="18" charset="0"/>
              </a:rPr>
              <a:t>“Jesus </a:t>
            </a:r>
            <a:r>
              <a:rPr lang="en-AU" sz="3600" b="1" dirty="0">
                <a:solidFill>
                  <a:srgbClr val="00B0F0"/>
                </a:solidFill>
                <a:latin typeface="Bookman Old Style" panose="02050604050505020204" pitchFamily="18" charset="0"/>
                <a:ea typeface="Calibri" panose="020F0502020204030204" pitchFamily="34" charset="0"/>
                <a:cs typeface="Times New Roman" panose="02020603050405020304" pitchFamily="18" charset="0"/>
              </a:rPr>
              <a:t>is the Only </a:t>
            </a:r>
            <a:r>
              <a:rPr lang="en-AU" sz="3600" b="1" dirty="0" smtClean="0">
                <a:solidFill>
                  <a:srgbClr val="00B0F0"/>
                </a:solidFill>
                <a:latin typeface="Bookman Old Style" panose="02050604050505020204" pitchFamily="18" charset="0"/>
                <a:ea typeface="Calibri" panose="020F0502020204030204" pitchFamily="34" charset="0"/>
                <a:cs typeface="Times New Roman" panose="02020603050405020304" pitchFamily="18" charset="0"/>
              </a:rPr>
              <a:t>Way”</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1372" y="1479870"/>
            <a:ext cx="5375728" cy="2985449"/>
          </a:xfrm>
          <a:prstGeom prst="rect">
            <a:avLst/>
          </a:prstGeom>
        </p:spPr>
      </p:pic>
      <p:sp>
        <p:nvSpPr>
          <p:cNvPr id="5" name="Rectangle 4"/>
          <p:cNvSpPr/>
          <p:nvPr/>
        </p:nvSpPr>
        <p:spPr>
          <a:xfrm>
            <a:off x="254000" y="4465319"/>
            <a:ext cx="11810999" cy="2215991"/>
          </a:xfrm>
          <a:prstGeom prst="rect">
            <a:avLst/>
          </a:prstGeom>
        </p:spPr>
        <p:txBody>
          <a:bodyPr wrap="square">
            <a:spAutoFit/>
          </a:bodyPr>
          <a:lstStyle/>
          <a:p>
            <a:pPr fontAlgn="base"/>
            <a:r>
              <a:rPr lang="en-AU" sz="2400" b="1" dirty="0" smtClean="0">
                <a:solidFill>
                  <a:srgbClr val="333333"/>
                </a:solidFill>
                <a:latin typeface="Calibri" panose="020F0502020204030204" pitchFamily="34" charset="0"/>
                <a:ea typeface="Times New Roman" panose="02020603050405020304" pitchFamily="18" charset="0"/>
                <a:cs typeface="Calibri" panose="020F0502020204030204" pitchFamily="34" charset="0"/>
              </a:rPr>
              <a:t>“</a:t>
            </a:r>
            <a:r>
              <a:rPr lang="en-AU" sz="2400" b="1" dirty="0">
                <a:solidFill>
                  <a:srgbClr val="333333"/>
                </a:solidFill>
                <a:latin typeface="Calibri" panose="020F0502020204030204" pitchFamily="34" charset="0"/>
                <a:ea typeface="Times New Roman" panose="02020603050405020304" pitchFamily="18" charset="0"/>
                <a:cs typeface="Calibri" panose="020F0502020204030204" pitchFamily="34" charset="0"/>
              </a:rPr>
              <a:t>Jesus’  claim is </a:t>
            </a:r>
            <a:r>
              <a:rPr lang="en-AU" sz="2400" b="1" dirty="0" smtClean="0">
                <a:solidFill>
                  <a:srgbClr val="333333"/>
                </a:solidFill>
                <a:latin typeface="Calibri" panose="020F0502020204030204" pitchFamily="34" charset="0"/>
                <a:ea typeface="Times New Roman" panose="02020603050405020304" pitchFamily="18" charset="0"/>
                <a:cs typeface="Calibri" panose="020F0502020204030204" pitchFamily="34" charset="0"/>
              </a:rPr>
              <a:t>incredibly </a:t>
            </a:r>
            <a:r>
              <a:rPr lang="en-AU" sz="2400" b="1" dirty="0">
                <a:solidFill>
                  <a:srgbClr val="333333"/>
                </a:solidFill>
                <a:latin typeface="Calibri" panose="020F0502020204030204" pitchFamily="34" charset="0"/>
                <a:ea typeface="Times New Roman" panose="02020603050405020304" pitchFamily="18" charset="0"/>
                <a:cs typeface="Calibri" panose="020F0502020204030204" pitchFamily="34" charset="0"/>
              </a:rPr>
              <a:t>exclusive. He’s saying that all paths do not lead to God. This is extreme but that’s what the Bible teaches. This makes sense as the only way to God is through Jesus. Why would a loving God want to confuse us with a tangle of different contradictory ways?...So </a:t>
            </a:r>
            <a:r>
              <a:rPr lang="en-AU" sz="24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if Jesus is right, no other position or religion is valid</a:t>
            </a:r>
            <a:r>
              <a:rPr lang="en-AU" sz="2400" b="1" dirty="0">
                <a:solidFill>
                  <a:srgbClr val="333333"/>
                </a:solidFill>
                <a:latin typeface="Calibri" panose="020F0502020204030204" pitchFamily="34" charset="0"/>
                <a:ea typeface="Times New Roman" panose="02020603050405020304" pitchFamily="18" charset="0"/>
                <a:cs typeface="Calibri" panose="020F0502020204030204" pitchFamily="34" charset="0"/>
              </a:rPr>
              <a:t>. </a:t>
            </a:r>
            <a:r>
              <a:rPr lang="en-AU" sz="2400" b="1" dirty="0" smtClean="0">
                <a:solidFill>
                  <a:srgbClr val="333333"/>
                </a:solidFill>
                <a:latin typeface="Calibri" panose="020F0502020204030204" pitchFamily="34" charset="0"/>
                <a:ea typeface="Times New Roman" panose="02020603050405020304" pitchFamily="18" charset="0"/>
                <a:cs typeface="Calibri" panose="020F0502020204030204" pitchFamily="34" charset="0"/>
              </a:rPr>
              <a:t>” (Mr Peter </a:t>
            </a:r>
            <a:r>
              <a:rPr lang="en-AU" sz="2400" b="1" dirty="0" err="1" smtClean="0">
                <a:solidFill>
                  <a:srgbClr val="333333"/>
                </a:solidFill>
                <a:latin typeface="Calibri" panose="020F0502020204030204" pitchFamily="34" charset="0"/>
                <a:ea typeface="Times New Roman" panose="02020603050405020304" pitchFamily="18" charset="0"/>
                <a:cs typeface="Calibri" panose="020F0502020204030204" pitchFamily="34" charset="0"/>
              </a:rPr>
              <a:t>Scandrett</a:t>
            </a:r>
            <a:r>
              <a:rPr lang="en-AU" sz="2400" b="1" dirty="0" smtClean="0">
                <a:solidFill>
                  <a:srgbClr val="333333"/>
                </a:solidFill>
                <a:latin typeface="Calibri" panose="020F0502020204030204" pitchFamily="34" charset="0"/>
                <a:ea typeface="Times New Roman" panose="02020603050405020304" pitchFamily="18" charset="0"/>
                <a:cs typeface="Calibri" panose="020F0502020204030204" pitchFamily="34" charset="0"/>
              </a:rPr>
              <a:t>)</a:t>
            </a:r>
          </a:p>
          <a:p>
            <a:pPr algn="r"/>
            <a:r>
              <a:rPr lang="en-AU" dirty="0"/>
              <a:t>#46 – 4 November 2021 – </a:t>
            </a:r>
            <a:r>
              <a:rPr lang="en-AU" b="1" dirty="0"/>
              <a:t>Jesus is the Only Way</a:t>
            </a:r>
            <a:r>
              <a:rPr lang="en-AU" dirty="0"/>
              <a:t> – Mr Peter </a:t>
            </a:r>
            <a:r>
              <a:rPr lang="en-AU" dirty="0" err="1"/>
              <a:t>Scandrett</a:t>
            </a:r>
            <a:r>
              <a:rPr lang="en-AU" dirty="0"/>
              <a:t> </a:t>
            </a:r>
            <a:r>
              <a:rPr lang="en-AU" dirty="0">
                <a:hlinkClick r:id="rId4"/>
              </a:rPr>
              <a:t>https://www.youtube.com/watch?v=7VVPwEMp4Zg</a:t>
            </a:r>
            <a:endParaRPr lang="en-AU" dirty="0"/>
          </a:p>
        </p:txBody>
      </p:sp>
    </p:spTree>
    <p:extLst>
      <p:ext uri="{BB962C8B-B14F-4D97-AF65-F5344CB8AC3E}">
        <p14:creationId xmlns:p14="http://schemas.microsoft.com/office/powerpoint/2010/main" val="3369305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28000">
              <a:srgbClr val="00B0F0"/>
            </a:gs>
            <a:gs pos="100000">
              <a:srgbClr val="FFFF00"/>
            </a:gs>
            <a:gs pos="95000">
              <a:srgbClr val="92D050"/>
            </a:gs>
          </a:gsLst>
          <a:path path="circle">
            <a:fillToRect l="100000" t="100000"/>
          </a:path>
          <a:tileRect/>
        </a:gradFill>
        <a:effectLst/>
      </p:bgPr>
    </p:bg>
    <p:spTree>
      <p:nvGrpSpPr>
        <p:cNvPr id="1" name=""/>
        <p:cNvGrpSpPr/>
        <p:nvPr/>
      </p:nvGrpSpPr>
      <p:grpSpPr>
        <a:xfrm>
          <a:off x="0" y="0"/>
          <a:ext cx="0" cy="0"/>
          <a:chOff x="0" y="0"/>
          <a:chExt cx="0" cy="0"/>
        </a:xfrm>
      </p:grpSpPr>
      <p:sp>
        <p:nvSpPr>
          <p:cNvPr id="9" name="Rectangle 8"/>
          <p:cNvSpPr/>
          <p:nvPr/>
        </p:nvSpPr>
        <p:spPr>
          <a:xfrm>
            <a:off x="381000" y="711200"/>
            <a:ext cx="8572500" cy="1206500"/>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p:cNvSpPr/>
          <p:nvPr/>
        </p:nvSpPr>
        <p:spPr>
          <a:xfrm>
            <a:off x="381000" y="300126"/>
            <a:ext cx="11087100" cy="1956305"/>
          </a:xfrm>
          <a:prstGeom prst="rect">
            <a:avLst/>
          </a:prstGeom>
        </p:spPr>
        <p:txBody>
          <a:bodyPr wrap="square">
            <a:spAutoFit/>
          </a:bodyPr>
          <a:lstStyle/>
          <a:p>
            <a:pPr>
              <a:lnSpc>
                <a:spcPct val="107000"/>
              </a:lnSpc>
            </a:pPr>
            <a:r>
              <a:rPr lang="en-AU" sz="2400" b="1" dirty="0" smtClean="0">
                <a:latin typeface="Calibri" panose="020F0502020204030204" pitchFamily="34" charset="0"/>
                <a:ea typeface="Calibri" panose="020F0502020204030204" pitchFamily="34" charset="0"/>
                <a:cs typeface="Times New Roman" panose="02020603050405020304" pitchFamily="18" charset="0"/>
              </a:rPr>
              <a:t>A Christian View #2 </a:t>
            </a:r>
          </a:p>
          <a:p>
            <a:pPr>
              <a:lnSpc>
                <a:spcPct val="107000"/>
              </a:lnSpc>
            </a:pPr>
            <a:r>
              <a:rPr lang="en-AU" sz="3600" b="1" dirty="0" smtClean="0">
                <a:solidFill>
                  <a:srgbClr val="00B0F0"/>
                </a:solidFill>
                <a:latin typeface="Bookman Old Style" panose="02050604050505020204" pitchFamily="18" charset="0"/>
                <a:ea typeface="Calibri" panose="020F0502020204030204" pitchFamily="34" charset="0"/>
                <a:cs typeface="Times New Roman" panose="02020603050405020304" pitchFamily="18" charset="0"/>
              </a:rPr>
              <a:t>The marginalised, the poor and the oppressed</a:t>
            </a:r>
            <a:endParaRPr lang="en-AU" sz="3600" u="sng" dirty="0">
              <a:solidFill>
                <a:srgbClr val="78C3FB"/>
              </a:solidFill>
              <a:latin typeface="Bookman Old Style" panose="02050604050505020204" pitchFamily="18" charset="0"/>
              <a:ea typeface="Calibri" panose="020F0502020204030204" pitchFamily="34" charset="0"/>
              <a:cs typeface="Times New Roman" panose="02020603050405020304" pitchFamily="18" charset="0"/>
              <a:hlinkClick r:id="rId3"/>
            </a:endParaRPr>
          </a:p>
          <a:p>
            <a:pPr lvl="0">
              <a:lnSpc>
                <a:spcPct val="107000"/>
              </a:lnSpc>
              <a:spcAft>
                <a:spcPts val="0"/>
              </a:spcAft>
            </a:pP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571500" y="6080043"/>
            <a:ext cx="10414000" cy="646331"/>
          </a:xfrm>
          <a:prstGeom prst="rect">
            <a:avLst/>
          </a:prstGeom>
        </p:spPr>
        <p:txBody>
          <a:bodyPr wrap="square">
            <a:spAutoFit/>
          </a:bodyPr>
          <a:lstStyle/>
          <a:p>
            <a:r>
              <a:rPr lang="en-AU" b="1" dirty="0">
                <a:solidFill>
                  <a:srgbClr val="252525"/>
                </a:solidFill>
                <a:latin typeface="Calibri" panose="020F0502020204030204" pitchFamily="34" charset="0"/>
                <a:ea typeface="Calibri" panose="020F0502020204030204" pitchFamily="34" charset="0"/>
                <a:cs typeface="Calibri" panose="020F0502020204030204" pitchFamily="34" charset="0"/>
              </a:rPr>
              <a:t>Interfaith talk </a:t>
            </a:r>
            <a:r>
              <a:rPr lang="en-AU" b="1" dirty="0">
                <a:latin typeface="Calibri" panose="020F0502020204030204" pitchFamily="34" charset="0"/>
                <a:cs typeface="Calibri" panose="020F0502020204030204" pitchFamily="34" charset="0"/>
              </a:rPr>
              <a:t>#47 – 11 November 2021 – My Spiritual Journey – Mr </a:t>
            </a:r>
            <a:r>
              <a:rPr lang="en-AU" b="1" dirty="0" smtClean="0">
                <a:latin typeface="Calibri" panose="020F0502020204030204" pitchFamily="34" charset="0"/>
                <a:cs typeface="Calibri" panose="020F0502020204030204" pitchFamily="34" charset="0"/>
              </a:rPr>
              <a:t>Ana </a:t>
            </a:r>
            <a:r>
              <a:rPr lang="en-AU" b="1" dirty="0" err="1" smtClean="0">
                <a:latin typeface="Calibri" panose="020F0502020204030204" pitchFamily="34" charset="0"/>
                <a:cs typeface="Calibri" panose="020F0502020204030204" pitchFamily="34" charset="0"/>
              </a:rPr>
              <a:t>Pararajasingham</a:t>
            </a:r>
            <a:r>
              <a:rPr lang="en-AU" b="1" dirty="0">
                <a:latin typeface="Calibri" panose="020F0502020204030204" pitchFamily="34" charset="0"/>
                <a:cs typeface="Calibri" panose="020F0502020204030204" pitchFamily="34" charset="0"/>
              </a:rPr>
              <a:t> </a:t>
            </a:r>
            <a:endParaRPr lang="en-AU" b="1" dirty="0" smtClean="0">
              <a:latin typeface="Calibri" panose="020F0502020204030204" pitchFamily="34" charset="0"/>
              <a:cs typeface="Calibri" panose="020F0502020204030204" pitchFamily="34" charset="0"/>
            </a:endParaRPr>
          </a:p>
          <a:p>
            <a:r>
              <a:rPr lang="en-AU" b="1" dirty="0" smtClean="0">
                <a:latin typeface="Calibri" panose="020F0502020204030204" pitchFamily="34" charset="0"/>
                <a:cs typeface="Calibri" panose="020F0502020204030204" pitchFamily="34" charset="0"/>
                <a:hlinkClick r:id="rId4"/>
              </a:rPr>
              <a:t>https</a:t>
            </a:r>
            <a:r>
              <a:rPr lang="en-AU" b="1" dirty="0">
                <a:latin typeface="Calibri" panose="020F0502020204030204" pitchFamily="34" charset="0"/>
                <a:cs typeface="Calibri" panose="020F0502020204030204" pitchFamily="34" charset="0"/>
                <a:hlinkClick r:id="rId4"/>
              </a:rPr>
              <a:t>://www.youtube.com/watch?v=h5m1WJ_aWwg</a:t>
            </a:r>
            <a:endParaRPr lang="en-AU" b="1" dirty="0">
              <a:latin typeface="Calibri" panose="020F0502020204030204" pitchFamily="34" charset="0"/>
              <a:cs typeface="Calibri" panose="020F0502020204030204" pitchFamily="34" charset="0"/>
            </a:endParaRPr>
          </a:p>
        </p:txBody>
      </p:sp>
      <p:sp>
        <p:nvSpPr>
          <p:cNvPr id="5" name="Rectangle 4"/>
          <p:cNvSpPr/>
          <p:nvPr/>
        </p:nvSpPr>
        <p:spPr>
          <a:xfrm>
            <a:off x="482600" y="2134005"/>
            <a:ext cx="6157685" cy="3046988"/>
          </a:xfrm>
          <a:prstGeom prst="rect">
            <a:avLst/>
          </a:prstGeom>
        </p:spPr>
        <p:txBody>
          <a:bodyPr wrap="square">
            <a:spAutoFit/>
          </a:bodyPr>
          <a:lstStyle/>
          <a:p>
            <a:r>
              <a:rPr lang="en-AU" sz="2400" b="1" dirty="0" smtClean="0">
                <a:solidFill>
                  <a:srgbClr val="000000"/>
                </a:solidFill>
                <a:latin typeface="Calibri" panose="020F0502020204030204" pitchFamily="34" charset="0"/>
                <a:ea typeface="Times New Roman" panose="02020603050405020304" pitchFamily="18" charset="0"/>
              </a:rPr>
              <a:t>“To </a:t>
            </a:r>
            <a:r>
              <a:rPr lang="en-AU" sz="2400" b="1" dirty="0">
                <a:solidFill>
                  <a:srgbClr val="000000"/>
                </a:solidFill>
                <a:latin typeface="Calibri" panose="020F0502020204030204" pitchFamily="34" charset="0"/>
                <a:ea typeface="Times New Roman" panose="02020603050405020304" pitchFamily="18" charset="0"/>
              </a:rPr>
              <a:t>me these </a:t>
            </a:r>
            <a:r>
              <a:rPr lang="en-AU" sz="2400" b="1" dirty="0" smtClean="0">
                <a:solidFill>
                  <a:srgbClr val="000000"/>
                </a:solidFill>
                <a:latin typeface="Calibri" panose="020F0502020204030204" pitchFamily="34" charset="0"/>
                <a:ea typeface="Times New Roman" panose="02020603050405020304" pitchFamily="18" charset="0"/>
              </a:rPr>
              <a:t>verses [Matthew 25:31-40] </a:t>
            </a:r>
            <a:r>
              <a:rPr lang="en-AU" sz="2400" b="1" dirty="0">
                <a:solidFill>
                  <a:srgbClr val="000000"/>
                </a:solidFill>
                <a:latin typeface="Calibri" panose="020F0502020204030204" pitchFamily="34" charset="0"/>
                <a:ea typeface="Times New Roman" panose="02020603050405020304" pitchFamily="18" charset="0"/>
              </a:rPr>
              <a:t>meant Jesus recognising divinity in the most wretched, marginalised, outcast of humanity. </a:t>
            </a:r>
            <a:r>
              <a:rPr lang="en-AU" sz="2400" b="1" dirty="0">
                <a:solidFill>
                  <a:srgbClr val="FFFF00"/>
                </a:solidFill>
                <a:latin typeface="Calibri" panose="020F0502020204030204" pitchFamily="34" charset="0"/>
                <a:ea typeface="Times New Roman" panose="02020603050405020304" pitchFamily="18" charset="0"/>
              </a:rPr>
              <a:t>This to me was a more uplifting message</a:t>
            </a:r>
            <a:r>
              <a:rPr lang="en-AU" sz="2400" b="1" dirty="0">
                <a:solidFill>
                  <a:srgbClr val="000000"/>
                </a:solidFill>
                <a:latin typeface="Calibri" panose="020F0502020204030204" pitchFamily="34" charset="0"/>
                <a:ea typeface="Times New Roman" panose="02020603050405020304" pitchFamily="18" charset="0"/>
              </a:rPr>
              <a:t>. I just could not reconcile that </a:t>
            </a:r>
            <a:r>
              <a:rPr lang="en-AU" sz="2400" b="1" dirty="0" smtClean="0">
                <a:solidFill>
                  <a:srgbClr val="000000"/>
                </a:solidFill>
                <a:latin typeface="Calibri" panose="020F0502020204030204" pitchFamily="34" charset="0"/>
                <a:ea typeface="Times New Roman" panose="02020603050405020304" pitchFamily="18" charset="0"/>
              </a:rPr>
              <a:t>with…the </a:t>
            </a:r>
            <a:r>
              <a:rPr lang="en-AU" sz="2400" b="1" dirty="0">
                <a:solidFill>
                  <a:srgbClr val="000000"/>
                </a:solidFill>
                <a:latin typeface="Calibri" panose="020F0502020204030204" pitchFamily="34" charset="0"/>
                <a:ea typeface="Times New Roman" panose="02020603050405020304" pitchFamily="18" charset="0"/>
              </a:rPr>
              <a:t>exclusivist claims by the more conservative sections of the Christian </a:t>
            </a:r>
            <a:r>
              <a:rPr lang="en-AU" sz="2400" b="1" dirty="0" smtClean="0">
                <a:solidFill>
                  <a:srgbClr val="000000"/>
                </a:solidFill>
                <a:latin typeface="Calibri" panose="020F0502020204030204" pitchFamily="34" charset="0"/>
                <a:ea typeface="Times New Roman" panose="02020603050405020304" pitchFamily="18" charset="0"/>
              </a:rPr>
              <a:t>population…” (Mr Ana </a:t>
            </a:r>
            <a:r>
              <a:rPr lang="en-AU" sz="2400" b="1" dirty="0" err="1" smtClean="0">
                <a:solidFill>
                  <a:srgbClr val="000000"/>
                </a:solidFill>
                <a:latin typeface="Calibri" panose="020F0502020204030204" pitchFamily="34" charset="0"/>
                <a:ea typeface="Times New Roman" panose="02020603050405020304" pitchFamily="18" charset="0"/>
              </a:rPr>
              <a:t>Pararajasingham</a:t>
            </a:r>
            <a:r>
              <a:rPr lang="en-AU" sz="2400" b="1" dirty="0" smtClean="0">
                <a:solidFill>
                  <a:srgbClr val="000000"/>
                </a:solidFill>
                <a:latin typeface="Calibri" panose="020F0502020204030204" pitchFamily="34" charset="0"/>
                <a:ea typeface="Times New Roman" panose="02020603050405020304" pitchFamily="18" charset="0"/>
              </a:rPr>
              <a:t>)</a:t>
            </a:r>
            <a:endParaRPr lang="en-AU" sz="2400" b="1" dirty="0"/>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40285" y="1638672"/>
            <a:ext cx="4441371" cy="4441371"/>
          </a:xfrm>
          <a:prstGeom prst="rect">
            <a:avLst/>
          </a:prstGeom>
        </p:spPr>
      </p:pic>
    </p:spTree>
    <p:extLst>
      <p:ext uri="{BB962C8B-B14F-4D97-AF65-F5344CB8AC3E}">
        <p14:creationId xmlns:p14="http://schemas.microsoft.com/office/powerpoint/2010/main" val="3532764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28000">
              <a:srgbClr val="00B0F0"/>
            </a:gs>
            <a:gs pos="100000">
              <a:srgbClr val="FFFF00"/>
            </a:gs>
            <a:gs pos="98000">
              <a:srgbClr val="92D050"/>
            </a:gs>
          </a:gsLst>
          <a:path path="circle">
            <a:fillToRect l="100000" t="100000"/>
          </a:path>
          <a:tileRect/>
        </a:gradFill>
        <a:effectLst/>
      </p:bgPr>
    </p:bg>
    <p:spTree>
      <p:nvGrpSpPr>
        <p:cNvPr id="1" name=""/>
        <p:cNvGrpSpPr/>
        <p:nvPr/>
      </p:nvGrpSpPr>
      <p:grpSpPr>
        <a:xfrm>
          <a:off x="0" y="0"/>
          <a:ext cx="0" cy="0"/>
          <a:chOff x="0" y="0"/>
          <a:chExt cx="0" cy="0"/>
        </a:xfrm>
      </p:grpSpPr>
      <p:sp>
        <p:nvSpPr>
          <p:cNvPr id="7" name="Rectangle 6"/>
          <p:cNvSpPr/>
          <p:nvPr/>
        </p:nvSpPr>
        <p:spPr>
          <a:xfrm>
            <a:off x="642256" y="762000"/>
            <a:ext cx="5161644" cy="1092200"/>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p:cNvSpPr/>
          <p:nvPr/>
        </p:nvSpPr>
        <p:spPr>
          <a:xfrm>
            <a:off x="609600" y="380683"/>
            <a:ext cx="6096000" cy="1574277"/>
          </a:xfrm>
          <a:prstGeom prst="rect">
            <a:avLst/>
          </a:prstGeom>
        </p:spPr>
        <p:txBody>
          <a:bodyPr>
            <a:spAutoFit/>
          </a:bodyPr>
          <a:lstStyle/>
          <a:p>
            <a:pPr>
              <a:lnSpc>
                <a:spcPct val="107000"/>
              </a:lnSpc>
            </a:pPr>
            <a:r>
              <a:rPr lang="en-AU" b="1" dirty="0" smtClean="0">
                <a:latin typeface="Calibri" panose="020F0502020204030204" pitchFamily="34" charset="0"/>
                <a:ea typeface="Calibri" panose="020F0502020204030204" pitchFamily="34" charset="0"/>
                <a:cs typeface="Times New Roman" panose="02020603050405020304" pitchFamily="18" charset="0"/>
              </a:rPr>
              <a:t>A Christian View </a:t>
            </a:r>
            <a:r>
              <a:rPr lang="en-AU" b="1" dirty="0">
                <a:latin typeface="Calibri" panose="020F0502020204030204" pitchFamily="34" charset="0"/>
                <a:ea typeface="Calibri" panose="020F0502020204030204" pitchFamily="34" charset="0"/>
                <a:cs typeface="Times New Roman" panose="02020603050405020304" pitchFamily="18" charset="0"/>
              </a:rPr>
              <a:t>#</a:t>
            </a:r>
            <a:r>
              <a:rPr lang="en-AU" b="1" dirty="0" smtClean="0">
                <a:latin typeface="Calibri" panose="020F0502020204030204" pitchFamily="34" charset="0"/>
                <a:ea typeface="Calibri" panose="020F0502020204030204" pitchFamily="34" charset="0"/>
                <a:cs typeface="Times New Roman" panose="02020603050405020304" pitchFamily="18" charset="0"/>
              </a:rPr>
              <a:t>2 (continued) </a:t>
            </a:r>
            <a:endParaRPr lang="en-AU"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AU" sz="3600" b="1" dirty="0" smtClean="0">
                <a:solidFill>
                  <a:srgbClr val="00B0F0"/>
                </a:solidFill>
                <a:latin typeface="Bookman Old Style" panose="02050604050505020204" pitchFamily="18" charset="0"/>
              </a:rPr>
              <a:t>The </a:t>
            </a:r>
            <a:r>
              <a:rPr lang="en-AU" sz="3600" b="1" dirty="0">
                <a:solidFill>
                  <a:srgbClr val="00B0F0"/>
                </a:solidFill>
                <a:latin typeface="Bookman Old Style" panose="02050604050505020204" pitchFamily="18" charset="0"/>
              </a:rPr>
              <a:t>language of faith and love</a:t>
            </a:r>
            <a:r>
              <a:rPr lang="en-AU" sz="3600" b="1" dirty="0" smtClean="0">
                <a:solidFill>
                  <a:srgbClr val="00B0F0"/>
                </a:solidFill>
                <a:latin typeface="Bookman Old Style" panose="02050604050505020204" pitchFamily="18" charset="0"/>
                <a:ea typeface="Calibri" panose="020F0502020204030204" pitchFamily="34" charset="0"/>
                <a:cs typeface="Times New Roman" panose="02020603050405020304" pitchFamily="18" charset="0"/>
              </a:rPr>
              <a:t> </a:t>
            </a:r>
            <a:endParaRPr lang="en-AU" sz="3600" b="1" dirty="0">
              <a:solidFill>
                <a:srgbClr val="00B0F0"/>
              </a:solidFill>
              <a:latin typeface="Bookman Old Style" panose="02050604050505020204" pitchFamily="18" charset="0"/>
            </a:endParaRPr>
          </a:p>
        </p:txBody>
      </p:sp>
      <p:sp>
        <p:nvSpPr>
          <p:cNvPr id="3" name="Rectangle 2"/>
          <p:cNvSpPr/>
          <p:nvPr/>
        </p:nvSpPr>
        <p:spPr>
          <a:xfrm>
            <a:off x="464458" y="1854200"/>
            <a:ext cx="11156042" cy="4801314"/>
          </a:xfrm>
          <a:prstGeom prst="rect">
            <a:avLst/>
          </a:prstGeom>
        </p:spPr>
        <p:txBody>
          <a:bodyPr wrap="square">
            <a:spAutoFit/>
          </a:bodyPr>
          <a:lstStyle/>
          <a:p>
            <a:pPr fontAlgn="base">
              <a:spcAft>
                <a:spcPts val="0"/>
              </a:spcAft>
            </a:pPr>
            <a:r>
              <a:rPr lang="en-AU" sz="2400" b="1" dirty="0">
                <a:latin typeface="Calibri" panose="020F0502020204030204" pitchFamily="34" charset="0"/>
                <a:ea typeface="Times New Roman" panose="02020603050405020304" pitchFamily="18" charset="0"/>
                <a:cs typeface="Calibri" panose="020F0502020204030204" pitchFamily="34" charset="0"/>
              </a:rPr>
              <a:t>Christian theologian Wesley </a:t>
            </a:r>
            <a:r>
              <a:rPr lang="en-AU" sz="2400" b="1" dirty="0" err="1">
                <a:latin typeface="Calibri" panose="020F0502020204030204" pitchFamily="34" charset="0"/>
                <a:ea typeface="Times New Roman" panose="02020603050405020304" pitchFamily="18" charset="0"/>
                <a:cs typeface="Calibri" panose="020F0502020204030204" pitchFamily="34" charset="0"/>
              </a:rPr>
              <a:t>Ariarajah</a:t>
            </a:r>
            <a:r>
              <a:rPr lang="en-AU" sz="2400" b="1" dirty="0">
                <a:latin typeface="Calibri" panose="020F0502020204030204" pitchFamily="34" charset="0"/>
                <a:ea typeface="Times New Roman" panose="02020603050405020304" pitchFamily="18" charset="0"/>
                <a:cs typeface="Calibri" panose="020F0502020204030204" pitchFamily="34" charset="0"/>
              </a:rPr>
              <a:t> writes </a:t>
            </a:r>
            <a:r>
              <a:rPr lang="en-AU" sz="2400" b="1" dirty="0" smtClean="0">
                <a:latin typeface="Calibri" panose="020F0502020204030204" pitchFamily="34" charset="0"/>
                <a:ea typeface="Times New Roman" panose="02020603050405020304" pitchFamily="18" charset="0"/>
                <a:cs typeface="Calibri" panose="020F0502020204030204" pitchFamily="34" charset="0"/>
              </a:rPr>
              <a:t>that:</a:t>
            </a:r>
          </a:p>
          <a:p>
            <a:pPr fontAlgn="base">
              <a:spcAft>
                <a:spcPts val="0"/>
              </a:spcAft>
            </a:pPr>
            <a:endParaRPr lang="en-AU" sz="2400" b="1" dirty="0">
              <a:latin typeface="Calibri" panose="020F0502020204030204" pitchFamily="34" charset="0"/>
              <a:ea typeface="Times New Roman" panose="02020603050405020304" pitchFamily="18" charset="0"/>
              <a:cs typeface="Calibri" panose="020F0502020204030204" pitchFamily="34" charset="0"/>
            </a:endParaRPr>
          </a:p>
          <a:p>
            <a:pPr fontAlgn="base">
              <a:spcAft>
                <a:spcPts val="0"/>
              </a:spcAft>
            </a:pPr>
            <a:r>
              <a:rPr lang="en-AU" sz="2400" b="1" dirty="0" smtClean="0">
                <a:latin typeface="Calibri" panose="020F0502020204030204" pitchFamily="34" charset="0"/>
                <a:ea typeface="Times New Roman" panose="02020603050405020304" pitchFamily="18" charset="0"/>
                <a:cs typeface="Calibri" panose="020F0502020204030204" pitchFamily="34" charset="0"/>
              </a:rPr>
              <a:t>“When </a:t>
            </a:r>
            <a:r>
              <a:rPr lang="en-AU" sz="2400" b="1" dirty="0">
                <a:latin typeface="Calibri" panose="020F0502020204030204" pitchFamily="34" charset="0"/>
                <a:ea typeface="Times New Roman" panose="02020603050405020304" pitchFamily="18" charset="0"/>
                <a:cs typeface="Calibri" panose="020F0502020204030204" pitchFamily="34" charset="0"/>
              </a:rPr>
              <a:t>my daughter tells me I’m the best daddy in the world, and there can be no other father like me, she is speaking the truth, for this comes out of her experience. She is honest about it; she knows no other person in the role of her father. But of course it is not true in another sense. </a:t>
            </a:r>
            <a:r>
              <a:rPr lang="en-AU" sz="2400" b="1" dirty="0" smtClean="0">
                <a:latin typeface="Calibri" panose="020F0502020204030204" pitchFamily="34" charset="0"/>
                <a:ea typeface="Times New Roman" panose="02020603050405020304" pitchFamily="18" charset="0"/>
                <a:cs typeface="Calibri" panose="020F0502020204030204" pitchFamily="34" charset="0"/>
              </a:rPr>
              <a:t>… </a:t>
            </a:r>
            <a:r>
              <a:rPr lang="en-AU" sz="2400" b="1" dirty="0">
                <a:latin typeface="Calibri" panose="020F0502020204030204" pitchFamily="34" charset="0"/>
                <a:ea typeface="Times New Roman" panose="02020603050405020304" pitchFamily="18" charset="0"/>
                <a:cs typeface="Calibri" panose="020F0502020204030204" pitchFamily="34" charset="0"/>
              </a:rPr>
              <a:t>one should be aware that in the next house there is another little girl who also thinks her daddy is the best father in the world. And she too is right. </a:t>
            </a:r>
            <a:r>
              <a:rPr lang="en-AU" sz="2400" b="1" dirty="0" smtClean="0">
                <a:latin typeface="Calibri" panose="020F0502020204030204" pitchFamily="34" charset="0"/>
                <a:ea typeface="Times New Roman" panose="02020603050405020304" pitchFamily="18" charset="0"/>
                <a:cs typeface="Calibri" panose="020F0502020204030204" pitchFamily="34" charset="0"/>
              </a:rPr>
              <a:t>…For </a:t>
            </a:r>
            <a:r>
              <a:rPr lang="en-AU" sz="2400" b="1" dirty="0">
                <a:latin typeface="Calibri" panose="020F0502020204030204" pitchFamily="34" charset="0"/>
                <a:ea typeface="Times New Roman" panose="02020603050405020304" pitchFamily="18" charset="0"/>
                <a:cs typeface="Calibri" panose="020F0502020204030204" pitchFamily="34" charset="0"/>
              </a:rPr>
              <a:t>here we are not dealing with the absolute truths, but with the language of faith and love. </a:t>
            </a:r>
            <a:r>
              <a:rPr lang="en-AU" sz="2400" b="1" dirty="0" smtClean="0">
                <a:latin typeface="Calibri" panose="020F0502020204030204" pitchFamily="34" charset="0"/>
                <a:ea typeface="Times New Roman" panose="02020603050405020304" pitchFamily="18" charset="0"/>
                <a:cs typeface="Calibri" panose="020F0502020204030204" pitchFamily="34" charset="0"/>
              </a:rPr>
              <a:t>…</a:t>
            </a:r>
          </a:p>
          <a:p>
            <a:pPr fontAlgn="base">
              <a:spcAft>
                <a:spcPts val="0"/>
              </a:spcAft>
            </a:pPr>
            <a:r>
              <a:rPr lang="en-AU" sz="2400" b="1" dirty="0" smtClean="0">
                <a:latin typeface="Calibri" panose="020F0502020204030204" pitchFamily="34" charset="0"/>
                <a:ea typeface="Times New Roman" panose="02020603050405020304" pitchFamily="18" charset="0"/>
                <a:cs typeface="Calibri" panose="020F0502020204030204" pitchFamily="34" charset="0"/>
              </a:rPr>
              <a:t>“The </a:t>
            </a:r>
            <a:r>
              <a:rPr lang="en-AU" sz="2400" b="1" dirty="0">
                <a:latin typeface="Calibri" panose="020F0502020204030204" pitchFamily="34" charset="0"/>
                <a:ea typeface="Times New Roman" panose="02020603050405020304" pitchFamily="18" charset="0"/>
                <a:cs typeface="Calibri" panose="020F0502020204030204" pitchFamily="34" charset="0"/>
              </a:rPr>
              <a:t>language of the Bible is also the language of faith….</a:t>
            </a:r>
            <a:r>
              <a:rPr lang="en-AU" sz="2400" b="1" dirty="0">
                <a:solidFill>
                  <a:srgbClr val="FFFF00"/>
                </a:solidFill>
                <a:latin typeface="Calibri" panose="020F0502020204030204" pitchFamily="34" charset="0"/>
                <a:ea typeface="Times New Roman" panose="02020603050405020304" pitchFamily="18" charset="0"/>
                <a:cs typeface="Calibri" panose="020F0502020204030204" pitchFamily="34" charset="0"/>
              </a:rPr>
              <a:t>The problem begins when we take these confessions in the language of faith and love and turn them into absolute truths</a:t>
            </a:r>
            <a:r>
              <a:rPr lang="en-AU" sz="2400" b="1" dirty="0">
                <a:latin typeface="Calibri" panose="020F0502020204030204" pitchFamily="34" charset="0"/>
                <a:ea typeface="Times New Roman" panose="02020603050405020304" pitchFamily="18" charset="0"/>
                <a:cs typeface="Calibri" panose="020F0502020204030204" pitchFamily="34" charset="0"/>
              </a:rPr>
              <a:t>. </a:t>
            </a:r>
            <a:r>
              <a:rPr lang="en-AU" sz="2400" b="1" dirty="0" smtClean="0">
                <a:latin typeface="Calibri" panose="020F0502020204030204" pitchFamily="34" charset="0"/>
                <a:ea typeface="Times New Roman" panose="02020603050405020304" pitchFamily="18" charset="0"/>
                <a:cs typeface="Calibri" panose="020F0502020204030204" pitchFamily="34" charset="0"/>
              </a:rPr>
              <a:t>…”</a:t>
            </a:r>
          </a:p>
          <a:p>
            <a:pPr fontAlgn="base">
              <a:spcAft>
                <a:spcPts val="0"/>
              </a:spcAft>
            </a:pPr>
            <a:endParaRPr lang="en-AU" b="1"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4" name="Picture Placeholder 14" descr="Mountains under near dusk sky">
            <a:extLst>
              <a:ext uri="{FF2B5EF4-FFF2-40B4-BE49-F238E27FC236}">
                <a16:creationId xmlns:a16="http://schemas.microsoft.com/office/drawing/2014/main" id="{DE72DC91-8DC9-B68C-C1D3-8F5273481A74}"/>
              </a:ext>
            </a:extLst>
          </p:cNvPr>
          <p:cNvPicPr>
            <a:picLocks noChangeAspect="1"/>
          </p:cNvPicPr>
          <p:nvPr/>
        </p:nvPicPr>
        <p:blipFill rotWithShape="1">
          <a:blip r:embed="rId3"/>
          <a:srcRect l="13191" r="13191"/>
          <a:stretch/>
        </p:blipFill>
        <p:spPr>
          <a:xfrm>
            <a:off x="9982200" y="215897"/>
            <a:ext cx="1638300" cy="1638303"/>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pic>
      <p:sp>
        <p:nvSpPr>
          <p:cNvPr id="5" name="Rectangle 1"/>
          <p:cNvSpPr>
            <a:spLocks noChangeArrowheads="1"/>
          </p:cNvSpPr>
          <p:nvPr/>
        </p:nvSpPr>
        <p:spPr bwMode="auto">
          <a:xfrm>
            <a:off x="3853542" y="5820530"/>
            <a:ext cx="570411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b="0" i="0" u="none" strike="noStrike" cap="none" normalizeH="0" baseline="0" dirty="0" smtClean="0">
                <a:ln>
                  <a:noFill/>
                </a:ln>
                <a:solidFill>
                  <a:srgbClr val="1155CC"/>
                </a:solidFill>
                <a:effectLst/>
                <a:latin typeface="Arial" panose="020B0604020202020204" pitchFamily="34" charset="0"/>
                <a:ea typeface="Calibri" panose="020F0502020204030204" pitchFamily="34" charset="0"/>
                <a:cs typeface="Arial" panose="020B0604020202020204" pitchFamily="34" charset="0"/>
                <a:hlinkClick r:id="rId4"/>
              </a:rPr>
              <a:t>Quoted 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b="0" i="0" u="none" strike="noStrike" cap="none" normalizeH="0" baseline="0" dirty="0" smtClean="0">
                <a:ln>
                  <a:noFill/>
                </a:ln>
                <a:solidFill>
                  <a:srgbClr val="1155CC"/>
                </a:solidFill>
                <a:effectLst/>
                <a:latin typeface="Arial" panose="020B0604020202020204" pitchFamily="34" charset="0"/>
                <a:ea typeface="Calibri" panose="020F0502020204030204" pitchFamily="34" charset="0"/>
                <a:cs typeface="Arial" panose="020B0604020202020204" pitchFamily="34" charset="0"/>
                <a:hlinkClick r:id="rId4"/>
              </a:rPr>
              <a:t>https://namelessone.co.za/2017/12/08/progressive-interpretation-john-146-jesus-way/</a:t>
            </a:r>
            <a:endParaRPr kumimoji="0" lang="en-AU" altLang="en-US"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44857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28000">
              <a:srgbClr val="00B0F0"/>
            </a:gs>
            <a:gs pos="100000">
              <a:srgbClr val="FFFF00"/>
            </a:gs>
            <a:gs pos="96000">
              <a:srgbClr val="92D050"/>
            </a:gs>
          </a:gsLst>
          <a:path path="circle">
            <a:fillToRect l="100000" t="100000"/>
          </a:path>
          <a:tileRect/>
        </a:gradFill>
        <a:effectLst/>
      </p:bgPr>
    </p:bg>
    <p:spTree>
      <p:nvGrpSpPr>
        <p:cNvPr id="1" name=""/>
        <p:cNvGrpSpPr/>
        <p:nvPr/>
      </p:nvGrpSpPr>
      <p:grpSpPr>
        <a:xfrm>
          <a:off x="0" y="0"/>
          <a:ext cx="0" cy="0"/>
          <a:chOff x="0" y="0"/>
          <a:chExt cx="0" cy="0"/>
        </a:xfrm>
      </p:grpSpPr>
      <p:sp>
        <p:nvSpPr>
          <p:cNvPr id="6" name="Rectangle 5"/>
          <p:cNvSpPr/>
          <p:nvPr/>
        </p:nvSpPr>
        <p:spPr>
          <a:xfrm>
            <a:off x="609600" y="685800"/>
            <a:ext cx="3995059" cy="1269160"/>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p:cNvSpPr/>
          <p:nvPr/>
        </p:nvSpPr>
        <p:spPr>
          <a:xfrm>
            <a:off x="1562100" y="2196834"/>
            <a:ext cx="10288815" cy="3234283"/>
          </a:xfrm>
          <a:prstGeom prst="rect">
            <a:avLst/>
          </a:prstGeom>
        </p:spPr>
        <p:txBody>
          <a:bodyPr wrap="square">
            <a:spAutoFit/>
          </a:bodyPr>
          <a:lstStyle/>
          <a:p>
            <a:pPr>
              <a:lnSpc>
                <a:spcPct val="107000"/>
              </a:lnSpc>
              <a:spcAft>
                <a:spcPts val="0"/>
              </a:spcAft>
            </a:pPr>
            <a:r>
              <a:rPr lang="en-AU" sz="2400" b="1" dirty="0" smtClean="0">
                <a:latin typeface="Calibri" panose="020F0502020204030204" pitchFamily="34" charset="0"/>
                <a:ea typeface="Calibri" panose="020F0502020204030204" pitchFamily="34" charset="0"/>
                <a:cs typeface="Times New Roman" panose="02020603050405020304" pitchFamily="18" charset="0"/>
              </a:rPr>
              <a:t>“</a:t>
            </a:r>
            <a:r>
              <a:rPr lang="en-AU" sz="2400" b="1" dirty="0">
                <a:latin typeface="Calibri" panose="020F0502020204030204" pitchFamily="34" charset="0"/>
                <a:ea typeface="Calibri" panose="020F0502020204030204" pitchFamily="34" charset="0"/>
                <a:cs typeface="Times New Roman" panose="02020603050405020304" pitchFamily="18" charset="0"/>
              </a:rPr>
              <a:t>We cannot see the Transcendent God, but we believe that in watching Jesus we are watching how God reveals God’s Self in a human being…Jesus is the human expression (the ‘incarnation’) of God, and so reveals God in a human way. Jesus says: ‘If you know me, you will know my Father also. Whoever sees me has seen the Father’ (John 14:7,9</a:t>
            </a:r>
            <a:r>
              <a:rPr lang="en-AU" sz="2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)…[Jesus] is a constant corrective to our tendency to misunderstand God by projecting onto God our limited concepts and dysfunctional habits of thinking</a:t>
            </a:r>
            <a:r>
              <a:rPr lang="en-AU" sz="2400" b="1" dirty="0" smtClean="0">
                <a:latin typeface="Calibri" panose="020F0502020204030204" pitchFamily="34" charset="0"/>
                <a:ea typeface="Calibri" panose="020F0502020204030204" pitchFamily="34" charset="0"/>
                <a:cs typeface="Times New Roman" panose="02020603050405020304" pitchFamily="18" charset="0"/>
              </a:rPr>
              <a:t>.” (Michael Fallon MSC, </a:t>
            </a:r>
            <a:r>
              <a:rPr lang="en-AU" sz="2400" i="1" dirty="0" smtClean="0">
                <a:latin typeface="Calibri" panose="020F0502020204030204" pitchFamily="34" charset="0"/>
                <a:ea typeface="Calibri" panose="020F0502020204030204" pitchFamily="34" charset="0"/>
                <a:cs typeface="Times New Roman" panose="02020603050405020304" pitchFamily="18" charset="0"/>
              </a:rPr>
              <a:t>Jesus as Portrayed in the New Testament </a:t>
            </a:r>
            <a:r>
              <a:rPr lang="en-AU" sz="2400" dirty="0" smtClean="0">
                <a:latin typeface="Calibri" panose="020F0502020204030204" pitchFamily="34" charset="0"/>
                <a:ea typeface="Calibri" panose="020F0502020204030204" pitchFamily="34" charset="0"/>
                <a:cs typeface="Times New Roman" panose="02020603050405020304" pitchFamily="18" charset="0"/>
              </a:rPr>
              <a:t>pp19-20)</a:t>
            </a:r>
            <a:r>
              <a:rPr lang="en-AU"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AU"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09600" y="380683"/>
            <a:ext cx="5236029" cy="1574277"/>
          </a:xfrm>
          <a:prstGeom prst="rect">
            <a:avLst/>
          </a:prstGeom>
        </p:spPr>
        <p:txBody>
          <a:bodyPr wrap="square">
            <a:spAutoFit/>
          </a:bodyPr>
          <a:lstStyle/>
          <a:p>
            <a:pPr>
              <a:lnSpc>
                <a:spcPct val="107000"/>
              </a:lnSpc>
            </a:pPr>
            <a:r>
              <a:rPr lang="en-AU" b="1" dirty="0" smtClean="0">
                <a:latin typeface="Calibri" panose="020F0502020204030204" pitchFamily="34" charset="0"/>
                <a:ea typeface="Calibri" panose="020F0502020204030204" pitchFamily="34" charset="0"/>
                <a:cs typeface="Times New Roman" panose="02020603050405020304" pitchFamily="18" charset="0"/>
              </a:rPr>
              <a:t>A Christian View #3 </a:t>
            </a:r>
            <a:endParaRPr lang="en-AU"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AU" sz="3600" b="1" dirty="0" smtClean="0">
                <a:solidFill>
                  <a:srgbClr val="00B0F0"/>
                </a:solidFill>
                <a:latin typeface="Bookman Old Style" panose="02050604050505020204" pitchFamily="18" charset="0"/>
              </a:rPr>
              <a:t>Divine Love in a Human Heart</a:t>
            </a:r>
            <a:endParaRPr lang="en-AU" sz="3600" b="1" dirty="0">
              <a:solidFill>
                <a:srgbClr val="00B0F0"/>
              </a:solidFill>
              <a:latin typeface="Bookman Old Style" panose="02050604050505020204" pitchFamily="18" charset="0"/>
            </a:endParaRPr>
          </a:p>
        </p:txBody>
      </p:sp>
      <p:sp>
        <p:nvSpPr>
          <p:cNvPr id="4" name="Rectangle 3"/>
          <p:cNvSpPr/>
          <p:nvPr/>
        </p:nvSpPr>
        <p:spPr>
          <a:xfrm>
            <a:off x="3784600" y="5431117"/>
            <a:ext cx="8066315" cy="966483"/>
          </a:xfrm>
          <a:prstGeom prst="rect">
            <a:avLst/>
          </a:prstGeom>
        </p:spPr>
        <p:txBody>
          <a:bodyPr wrap="square">
            <a:spAutoFit/>
          </a:bodyPr>
          <a:lstStyle/>
          <a:p>
            <a:pPr>
              <a:lnSpc>
                <a:spcPct val="107000"/>
              </a:lnSpc>
              <a:spcAft>
                <a:spcPts val="0"/>
              </a:spcAft>
            </a:pPr>
            <a:r>
              <a:rPr lang="en-AU" dirty="0">
                <a:solidFill>
                  <a:srgbClr val="252525"/>
                </a:solidFill>
                <a:latin typeface="Arial" panose="020B0604020202020204" pitchFamily="34" charset="0"/>
                <a:ea typeface="Calibri" panose="020F0502020204030204" pitchFamily="34" charset="0"/>
                <a:cs typeface="Times New Roman" panose="02020603050405020304" pitchFamily="18" charset="0"/>
              </a:rPr>
              <a:t>#58 – 27 January 2022 – </a:t>
            </a:r>
            <a:r>
              <a:rPr lang="en-AU" b="1" dirty="0">
                <a:solidFill>
                  <a:srgbClr val="252525"/>
                </a:solidFill>
                <a:latin typeface="Arial" panose="020B0604020202020204" pitchFamily="34" charset="0"/>
                <a:ea typeface="Calibri" panose="020F0502020204030204" pitchFamily="34" charset="0"/>
                <a:cs typeface="Times New Roman" panose="02020603050405020304" pitchFamily="18" charset="0"/>
              </a:rPr>
              <a:t>Jesus as Portrayed in the New Testament: Divine Love in a Human Heart </a:t>
            </a:r>
            <a:r>
              <a:rPr lang="en-AU" dirty="0">
                <a:solidFill>
                  <a:srgbClr val="252525"/>
                </a:solidFill>
                <a:latin typeface="Arial" panose="020B0604020202020204" pitchFamily="34" charset="0"/>
                <a:ea typeface="Calibri" panose="020F0502020204030204" pitchFamily="34" charset="0"/>
                <a:cs typeface="Times New Roman" panose="02020603050405020304" pitchFamily="18" charset="0"/>
              </a:rPr>
              <a:t>– Fr. Michael Fallon </a:t>
            </a:r>
            <a:r>
              <a:rPr lang="en-AU" dirty="0">
                <a:solidFill>
                  <a:srgbClr val="78C3FB"/>
                </a:solidFill>
                <a:latin typeface="Arial" panose="020B0604020202020204" pitchFamily="34" charset="0"/>
                <a:ea typeface="Calibri" panose="020F0502020204030204" pitchFamily="34" charset="0"/>
                <a:cs typeface="Times New Roman" panose="02020603050405020304" pitchFamily="18" charset="0"/>
                <a:hlinkClick r:id="rId3"/>
              </a:rPr>
              <a:t>https://www.youtube.com/watch?v=H0VDDuIzZ7U</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Placeholder 14" descr="Mountains under near dusk sky">
            <a:extLst>
              <a:ext uri="{FF2B5EF4-FFF2-40B4-BE49-F238E27FC236}">
                <a16:creationId xmlns:a16="http://schemas.microsoft.com/office/drawing/2014/main" id="{DE72DC91-8DC9-B68C-C1D3-8F5273481A74}"/>
              </a:ext>
            </a:extLst>
          </p:cNvPr>
          <p:cNvPicPr>
            <a:picLocks noChangeAspect="1"/>
          </p:cNvPicPr>
          <p:nvPr/>
        </p:nvPicPr>
        <p:blipFill rotWithShape="1">
          <a:blip r:embed="rId4"/>
          <a:srcRect l="13191" r="13191"/>
          <a:stretch/>
        </p:blipFill>
        <p:spPr>
          <a:xfrm>
            <a:off x="222479" y="2260077"/>
            <a:ext cx="1054778" cy="1054780"/>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pic>
    </p:spTree>
    <p:extLst>
      <p:ext uri="{BB962C8B-B14F-4D97-AF65-F5344CB8AC3E}">
        <p14:creationId xmlns:p14="http://schemas.microsoft.com/office/powerpoint/2010/main" val="4270711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28000">
              <a:srgbClr val="00B0F0"/>
            </a:gs>
            <a:gs pos="100000">
              <a:srgbClr val="FFFF00"/>
            </a:gs>
            <a:gs pos="97000">
              <a:srgbClr val="92D050"/>
            </a:gs>
          </a:gsLst>
          <a:path path="circle">
            <a:fillToRect l="100000" t="100000"/>
          </a:path>
          <a:tileRect/>
        </a:gradFill>
        <a:effectLst/>
      </p:bgPr>
    </p:bg>
    <p:spTree>
      <p:nvGrpSpPr>
        <p:cNvPr id="1" name=""/>
        <p:cNvGrpSpPr/>
        <p:nvPr/>
      </p:nvGrpSpPr>
      <p:grpSpPr>
        <a:xfrm>
          <a:off x="0" y="0"/>
          <a:ext cx="0" cy="0"/>
          <a:chOff x="0" y="0"/>
          <a:chExt cx="0" cy="0"/>
        </a:xfrm>
      </p:grpSpPr>
      <p:sp>
        <p:nvSpPr>
          <p:cNvPr id="7" name="Rectangle 6"/>
          <p:cNvSpPr/>
          <p:nvPr/>
        </p:nvSpPr>
        <p:spPr>
          <a:xfrm>
            <a:off x="642256" y="472200"/>
            <a:ext cx="3510644" cy="554622"/>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Placeholder 14" descr="Mountains under near dusk sky">
            <a:extLst>
              <a:ext uri="{FF2B5EF4-FFF2-40B4-BE49-F238E27FC236}">
                <a16:creationId xmlns:a16="http://schemas.microsoft.com/office/drawing/2014/main" id="{DE72DC91-8DC9-B68C-C1D3-8F5273481A74}"/>
              </a:ext>
            </a:extLst>
          </p:cNvPr>
          <p:cNvPicPr>
            <a:picLocks noChangeAspect="1"/>
          </p:cNvPicPr>
          <p:nvPr/>
        </p:nvPicPr>
        <p:blipFill rotWithShape="1">
          <a:blip r:embed="rId3"/>
          <a:srcRect l="13191" r="13191"/>
          <a:stretch/>
        </p:blipFill>
        <p:spPr>
          <a:xfrm>
            <a:off x="271630" y="5410199"/>
            <a:ext cx="1249647" cy="1249649"/>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pic>
      <p:sp>
        <p:nvSpPr>
          <p:cNvPr id="4" name="Rectangle 3"/>
          <p:cNvSpPr/>
          <p:nvPr/>
        </p:nvSpPr>
        <p:spPr>
          <a:xfrm>
            <a:off x="609600" y="380683"/>
            <a:ext cx="5236029" cy="646139"/>
          </a:xfrm>
          <a:prstGeom prst="rect">
            <a:avLst/>
          </a:prstGeom>
        </p:spPr>
        <p:txBody>
          <a:bodyPr wrap="square">
            <a:spAutoFit/>
          </a:bodyPr>
          <a:lstStyle/>
          <a:p>
            <a:pPr>
              <a:lnSpc>
                <a:spcPct val="107000"/>
              </a:lnSpc>
            </a:pPr>
            <a:r>
              <a:rPr lang="en-AU" sz="3600" b="1" dirty="0" smtClean="0">
                <a:solidFill>
                  <a:srgbClr val="00B0F0"/>
                </a:solidFill>
                <a:latin typeface="Bookman Old Style" panose="02050604050505020204" pitchFamily="18" charset="0"/>
              </a:rPr>
              <a:t>Interpretation</a:t>
            </a:r>
            <a:endParaRPr lang="en-AU" sz="3600" b="1" dirty="0">
              <a:solidFill>
                <a:srgbClr val="00B0F0"/>
              </a:solidFill>
              <a:latin typeface="Bookman Old Style" panose="02050604050505020204" pitchFamily="18" charset="0"/>
            </a:endParaRPr>
          </a:p>
        </p:txBody>
      </p:sp>
      <p:sp>
        <p:nvSpPr>
          <p:cNvPr id="5" name="Rectangle 4"/>
          <p:cNvSpPr/>
          <p:nvPr/>
        </p:nvSpPr>
        <p:spPr>
          <a:xfrm>
            <a:off x="1384753" y="1118339"/>
            <a:ext cx="10115551" cy="6001643"/>
          </a:xfrm>
          <a:prstGeom prst="rect">
            <a:avLst/>
          </a:prstGeom>
        </p:spPr>
        <p:txBody>
          <a:bodyPr wrap="square">
            <a:spAutoFit/>
          </a:bodyPr>
          <a:lstStyle/>
          <a:p>
            <a:r>
              <a:rPr lang="en-AU" sz="2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…some Christian scholars have argued that exclusivist claims are based on an incorrect interpretation of scripture. </a:t>
            </a:r>
            <a:endParaRPr lang="en-AU" sz="2400" b="1"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r>
              <a:rPr lang="en-AU" sz="2400" b="1" dirty="0" smtClean="0">
                <a:solidFill>
                  <a:srgbClr val="000000"/>
                </a:solidFill>
                <a:latin typeface="Calibri" panose="020F0502020204030204" pitchFamily="34" charset="0"/>
                <a:cs typeface="Calibri" panose="020F0502020204030204" pitchFamily="34" charset="0"/>
              </a:rPr>
              <a:t>…</a:t>
            </a:r>
            <a:r>
              <a:rPr lang="en-AU" sz="2400" b="1" dirty="0" smtClean="0">
                <a:latin typeface="Calibri" panose="020F0502020204030204" pitchFamily="34" charset="0"/>
                <a:cs typeface="Calibri" panose="020F0502020204030204" pitchFamily="34" charset="0"/>
              </a:rPr>
              <a:t>modern </a:t>
            </a:r>
            <a:r>
              <a:rPr lang="en-AU" sz="2400" b="1" dirty="0">
                <a:latin typeface="Calibri" panose="020F0502020204030204" pitchFamily="34" charset="0"/>
                <a:cs typeface="Calibri" panose="020F0502020204030204" pitchFamily="34" charset="0"/>
              </a:rPr>
              <a:t>Christian scholarship has examined the question of who the "I" of John 14:6 is </a:t>
            </a:r>
            <a:r>
              <a:rPr lang="en-AU" sz="2400" b="1" dirty="0" smtClean="0">
                <a:latin typeface="Calibri" panose="020F0502020204030204" pitchFamily="34" charset="0"/>
                <a:cs typeface="Calibri" panose="020F0502020204030204" pitchFamily="34" charset="0"/>
              </a:rPr>
              <a:t>referring </a:t>
            </a:r>
            <a:r>
              <a:rPr lang="en-AU" sz="2400" b="1" dirty="0">
                <a:latin typeface="Calibri" panose="020F0502020204030204" pitchFamily="34" charset="0"/>
                <a:cs typeface="Calibri" panose="020F0502020204030204" pitchFamily="34" charset="0"/>
              </a:rPr>
              <a:t>to. </a:t>
            </a:r>
            <a:endParaRPr lang="en-AU" sz="2400" b="1" dirty="0" smtClean="0">
              <a:latin typeface="Calibri" panose="020F0502020204030204" pitchFamily="34" charset="0"/>
              <a:cs typeface="Calibri" panose="020F0502020204030204" pitchFamily="34" charset="0"/>
            </a:endParaRPr>
          </a:p>
          <a:p>
            <a:endParaRPr lang="en-AU" sz="2400" b="1" dirty="0">
              <a:latin typeface="Calibri" panose="020F0502020204030204" pitchFamily="34" charset="0"/>
              <a:cs typeface="Calibri" panose="020F0502020204030204" pitchFamily="34" charset="0"/>
            </a:endParaRPr>
          </a:p>
          <a:p>
            <a:r>
              <a:rPr lang="en-AU" sz="2400" b="1" dirty="0" smtClean="0">
                <a:solidFill>
                  <a:srgbClr val="FFFF00"/>
                </a:solidFill>
                <a:latin typeface="Calibri" panose="020F0502020204030204" pitchFamily="34" charset="0"/>
                <a:cs typeface="Calibri" panose="020F0502020204030204" pitchFamily="34" charset="0"/>
              </a:rPr>
              <a:t>The </a:t>
            </a:r>
            <a:r>
              <a:rPr lang="en-AU" sz="2400" b="1" dirty="0">
                <a:solidFill>
                  <a:srgbClr val="FFFF00"/>
                </a:solidFill>
                <a:latin typeface="Calibri" panose="020F0502020204030204" pitchFamily="34" charset="0"/>
                <a:cs typeface="Calibri" panose="020F0502020204030204" pitchFamily="34" charset="0"/>
              </a:rPr>
              <a:t>structure of John's Gospel is significant in that it starts with the incarnation of the Word rather than the story of Jesus' birth</a:t>
            </a:r>
            <a:r>
              <a:rPr lang="en-AU" sz="2400" b="1" dirty="0">
                <a:latin typeface="Calibri" panose="020F0502020204030204" pitchFamily="34" charset="0"/>
                <a:cs typeface="Calibri" panose="020F0502020204030204" pitchFamily="34" charset="0"/>
              </a:rPr>
              <a:t>. It describes the appearance in this world of the Word, the divine Logos, that had been with God from the beginning, "the Word was with God." </a:t>
            </a:r>
            <a:endParaRPr lang="en-AU" sz="2400" b="1" dirty="0" smtClean="0">
              <a:latin typeface="Calibri" panose="020F0502020204030204" pitchFamily="34" charset="0"/>
              <a:cs typeface="Calibri" panose="020F0502020204030204" pitchFamily="34" charset="0"/>
            </a:endParaRPr>
          </a:p>
          <a:p>
            <a:endParaRPr lang="en-AU" sz="2400" b="1" dirty="0">
              <a:latin typeface="Calibri" panose="020F0502020204030204" pitchFamily="34" charset="0"/>
              <a:cs typeface="Calibri" panose="020F0502020204030204" pitchFamily="34" charset="0"/>
            </a:endParaRPr>
          </a:p>
          <a:p>
            <a:r>
              <a:rPr lang="en-AU" sz="2400" b="1" dirty="0" smtClean="0">
                <a:latin typeface="Calibri" panose="020F0502020204030204" pitchFamily="34" charset="0"/>
                <a:cs typeface="Calibri" panose="020F0502020204030204" pitchFamily="34" charset="0"/>
              </a:rPr>
              <a:t>John </a:t>
            </a:r>
            <a:r>
              <a:rPr lang="en-AU" sz="2400" b="1" dirty="0">
                <a:latin typeface="Calibri" panose="020F0502020204030204" pitchFamily="34" charset="0"/>
                <a:cs typeface="Calibri" panose="020F0502020204030204" pitchFamily="34" charset="0"/>
              </a:rPr>
              <a:t>Cobb, a Protestant scholar of interreligious dialogue, has concluded that, "It is this Word that speaks as `I' in the pages of the gospel."</a:t>
            </a:r>
            <a:br>
              <a:rPr lang="en-AU" sz="2400" b="1" dirty="0">
                <a:latin typeface="Calibri" panose="020F0502020204030204" pitchFamily="34" charset="0"/>
                <a:cs typeface="Calibri" panose="020F0502020204030204" pitchFamily="34" charset="0"/>
              </a:rPr>
            </a:br>
            <a:endParaRPr lang="en-AU" sz="2400" b="1" dirty="0" smtClean="0">
              <a:latin typeface="Calibri" panose="020F0502020204030204" pitchFamily="34" charset="0"/>
              <a:cs typeface="Calibri" panose="020F0502020204030204" pitchFamily="34" charset="0"/>
            </a:endParaRPr>
          </a:p>
          <a:p>
            <a:pPr algn="r"/>
            <a:r>
              <a:rPr lang="en-AU" sz="2400" b="1" dirty="0" err="1" smtClean="0">
                <a:latin typeface="Calibri" panose="020F0502020204030204" pitchFamily="34" charset="0"/>
                <a:cs typeface="Calibri" panose="020F0502020204030204" pitchFamily="34" charset="0"/>
              </a:rPr>
              <a:t>Seena</a:t>
            </a:r>
            <a:r>
              <a:rPr lang="en-AU" sz="2400" b="1" dirty="0" smtClean="0">
                <a:latin typeface="Calibri" panose="020F0502020204030204" pitchFamily="34" charset="0"/>
                <a:cs typeface="Calibri" panose="020F0502020204030204" pitchFamily="34" charset="0"/>
              </a:rPr>
              <a:t> </a:t>
            </a:r>
            <a:r>
              <a:rPr lang="en-AU" sz="2400" b="1" dirty="0" err="1" smtClean="0">
                <a:latin typeface="Calibri" panose="020F0502020204030204" pitchFamily="34" charset="0"/>
                <a:cs typeface="Calibri" panose="020F0502020204030204" pitchFamily="34" charset="0"/>
              </a:rPr>
              <a:t>Fazel</a:t>
            </a:r>
            <a:r>
              <a:rPr lang="en-AU" sz="2400" b="1" dirty="0" smtClean="0">
                <a:latin typeface="Calibri" panose="020F0502020204030204" pitchFamily="34" charset="0"/>
                <a:cs typeface="Calibri" panose="020F0502020204030204" pitchFamily="34" charset="0"/>
              </a:rPr>
              <a:t>, </a:t>
            </a:r>
            <a:r>
              <a:rPr lang="en-AU" sz="2400" b="1" i="1" dirty="0" smtClean="0">
                <a:latin typeface="Calibri" panose="020F0502020204030204" pitchFamily="34" charset="0"/>
                <a:cs typeface="Calibri" panose="020F0502020204030204" pitchFamily="34" charset="0"/>
              </a:rPr>
              <a:t>Understanding Exclusivist Texts</a:t>
            </a:r>
            <a:r>
              <a:rPr lang="en-AU" sz="2400" b="1" dirty="0" smtClean="0">
                <a:latin typeface="Calibri" panose="020F0502020204030204" pitchFamily="34" charset="0"/>
                <a:cs typeface="Calibri" panose="020F0502020204030204" pitchFamily="34" charset="0"/>
              </a:rPr>
              <a:t>, </a:t>
            </a:r>
            <a:r>
              <a:rPr lang="en-AU" sz="24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4"/>
              </a:rPr>
              <a:t>https://bahai-library.com/fazel_understanding_exclusivist_texts</a:t>
            </a:r>
            <a:endParaRPr lang="en-AU" sz="2400" dirty="0">
              <a:latin typeface="Calibri" panose="020F0502020204030204" pitchFamily="34" charset="0"/>
              <a:ea typeface="Calibri" panose="020F0502020204030204" pitchFamily="34" charset="0"/>
              <a:cs typeface="Times New Roman" panose="02020603050405020304" pitchFamily="18" charset="0"/>
            </a:endParaRPr>
          </a:p>
          <a:p>
            <a:endParaRPr lang="en-AU" sz="2400" b="1" dirty="0">
              <a:latin typeface="Calibri" panose="020F0502020204030204" pitchFamily="34" charset="0"/>
              <a:cs typeface="Calibri" panose="020F0502020204030204" pitchFamily="34" charset="0"/>
            </a:endParaRPr>
          </a:p>
        </p:txBody>
      </p:sp>
      <p:sp>
        <p:nvSpPr>
          <p:cNvPr id="3" name="Rectangle 2"/>
          <p:cNvSpPr/>
          <p:nvPr/>
        </p:nvSpPr>
        <p:spPr>
          <a:xfrm>
            <a:off x="642256" y="37746"/>
            <a:ext cx="2730106" cy="487506"/>
          </a:xfrm>
          <a:prstGeom prst="rect">
            <a:avLst/>
          </a:prstGeom>
        </p:spPr>
        <p:txBody>
          <a:bodyPr wrap="none">
            <a:spAutoFit/>
          </a:bodyPr>
          <a:lstStyle/>
          <a:p>
            <a:pPr>
              <a:lnSpc>
                <a:spcPct val="107000"/>
              </a:lnSpc>
            </a:pPr>
            <a:r>
              <a:rPr lang="en-AU" sz="2400" b="1" dirty="0">
                <a:latin typeface="Calibri" panose="020F0502020204030204" pitchFamily="34" charset="0"/>
                <a:ea typeface="Calibri" panose="020F0502020204030204" pitchFamily="34" charset="0"/>
                <a:cs typeface="Times New Roman" panose="02020603050405020304" pitchFamily="18" charset="0"/>
              </a:rPr>
              <a:t>A Christian View </a:t>
            </a:r>
            <a:r>
              <a:rPr lang="en-AU" sz="2400" b="1" dirty="0" smtClean="0">
                <a:latin typeface="Calibri" panose="020F0502020204030204" pitchFamily="34" charset="0"/>
                <a:ea typeface="Calibri" panose="020F0502020204030204" pitchFamily="34" charset="0"/>
                <a:cs typeface="Times New Roman" panose="02020603050405020304" pitchFamily="18" charset="0"/>
              </a:rPr>
              <a:t>#4 </a:t>
            </a:r>
            <a:endParaRPr lang="en-AU"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2327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28000">
              <a:srgbClr val="00B0F0"/>
            </a:gs>
            <a:gs pos="100000">
              <a:srgbClr val="FFFF00"/>
            </a:gs>
            <a:gs pos="94000">
              <a:srgbClr val="92D050"/>
            </a:gs>
          </a:gsLst>
          <a:path path="circle">
            <a:fillToRect l="100000" t="100000"/>
          </a:path>
          <a:tileRect/>
        </a:gradFill>
        <a:effectLst/>
      </p:bgPr>
    </p:bg>
    <p:spTree>
      <p:nvGrpSpPr>
        <p:cNvPr id="1" name=""/>
        <p:cNvGrpSpPr/>
        <p:nvPr/>
      </p:nvGrpSpPr>
      <p:grpSpPr>
        <a:xfrm>
          <a:off x="0" y="0"/>
          <a:ext cx="0" cy="0"/>
          <a:chOff x="0" y="0"/>
          <a:chExt cx="0" cy="0"/>
        </a:xfrm>
      </p:grpSpPr>
      <p:sp>
        <p:nvSpPr>
          <p:cNvPr id="6" name="Rectangle 5"/>
          <p:cNvSpPr/>
          <p:nvPr/>
        </p:nvSpPr>
        <p:spPr>
          <a:xfrm>
            <a:off x="642256" y="472200"/>
            <a:ext cx="5885544" cy="593607"/>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Rectangle 2"/>
          <p:cNvSpPr/>
          <p:nvPr/>
        </p:nvSpPr>
        <p:spPr>
          <a:xfrm>
            <a:off x="609600" y="380683"/>
            <a:ext cx="6248400" cy="685124"/>
          </a:xfrm>
          <a:prstGeom prst="rect">
            <a:avLst/>
          </a:prstGeom>
        </p:spPr>
        <p:txBody>
          <a:bodyPr wrap="square">
            <a:spAutoFit/>
          </a:bodyPr>
          <a:lstStyle/>
          <a:p>
            <a:pPr>
              <a:lnSpc>
                <a:spcPct val="107000"/>
              </a:lnSpc>
            </a:pPr>
            <a:r>
              <a:rPr lang="en-AU" sz="3600" b="1" dirty="0">
                <a:solidFill>
                  <a:srgbClr val="00B0F0"/>
                </a:solidFill>
                <a:latin typeface="Bookman Old Style" panose="02050604050505020204" pitchFamily="18" charset="0"/>
              </a:rPr>
              <a:t>“Show us the right way</a:t>
            </a:r>
            <a:r>
              <a:rPr lang="en-AU" sz="3600" b="1" dirty="0" smtClean="0">
                <a:solidFill>
                  <a:srgbClr val="00B0F0"/>
                </a:solidFill>
                <a:latin typeface="Bookman Old Style" panose="02050604050505020204" pitchFamily="18" charset="0"/>
              </a:rPr>
              <a:t>”</a:t>
            </a:r>
            <a:endParaRPr lang="en-AU" sz="3600" dirty="0">
              <a:solidFill>
                <a:srgbClr val="00B0F0"/>
              </a:solidFill>
              <a:latin typeface="Bookman Old Style" panose="02050604050505020204" pitchFamily="18" charset="0"/>
            </a:endParaRPr>
          </a:p>
        </p:txBody>
      </p:sp>
      <p:sp>
        <p:nvSpPr>
          <p:cNvPr id="4" name="Rectangle 3"/>
          <p:cNvSpPr/>
          <p:nvPr/>
        </p:nvSpPr>
        <p:spPr>
          <a:xfrm>
            <a:off x="1959428" y="1495257"/>
            <a:ext cx="7707086" cy="4026552"/>
          </a:xfrm>
          <a:prstGeom prst="rect">
            <a:avLst/>
          </a:prstGeom>
        </p:spPr>
        <p:txBody>
          <a:bodyPr wrap="square">
            <a:spAutoFit/>
          </a:bodyPr>
          <a:lstStyle/>
          <a:p>
            <a:pPr>
              <a:lnSpc>
                <a:spcPct val="107000"/>
              </a:lnSpc>
              <a:spcAft>
                <a:spcPts val="0"/>
              </a:spcAft>
            </a:pPr>
            <a:r>
              <a:rPr lang="en-AU" sz="2400" b="1" dirty="0">
                <a:solidFill>
                  <a:srgbClr val="262626"/>
                </a:solidFill>
                <a:latin typeface="Calibri" panose="020F0502020204030204" pitchFamily="34" charset="0"/>
                <a:ea typeface="Calibri" panose="020F0502020204030204" pitchFamily="34" charset="0"/>
                <a:cs typeface="Calibri" panose="020F0502020204030204" pitchFamily="34" charset="0"/>
              </a:rPr>
              <a:t>Wherefore </a:t>
            </a:r>
            <a:r>
              <a:rPr lang="en-AU" sz="2400" b="1" u="sng" dirty="0" err="1">
                <a:solidFill>
                  <a:srgbClr val="262626"/>
                </a:solidFill>
                <a:latin typeface="Calibri" panose="020F0502020204030204" pitchFamily="34" charset="0"/>
                <a:ea typeface="Calibri" panose="020F0502020204030204" pitchFamily="34" charset="0"/>
                <a:cs typeface="Calibri" panose="020F0502020204030204" pitchFamily="34" charset="0"/>
              </a:rPr>
              <a:t>Kh</a:t>
            </a:r>
            <a:r>
              <a:rPr lang="en-AU" sz="2400" b="1" dirty="0" err="1">
                <a:solidFill>
                  <a:srgbClr val="262626"/>
                </a:solidFill>
                <a:latin typeface="Calibri" panose="020F0502020204030204" pitchFamily="34" charset="0"/>
                <a:ea typeface="Calibri" panose="020F0502020204030204" pitchFamily="34" charset="0"/>
                <a:cs typeface="Calibri" panose="020F0502020204030204" pitchFamily="34" charset="0"/>
              </a:rPr>
              <a:t>ájih</a:t>
            </a:r>
            <a:r>
              <a:rPr lang="en-AU" sz="2400" b="1" dirty="0">
                <a:solidFill>
                  <a:srgbClr val="262626"/>
                </a:solidFill>
                <a:latin typeface="Calibri" panose="020F0502020204030204" pitchFamily="34" charset="0"/>
                <a:ea typeface="Calibri" panose="020F0502020204030204" pitchFamily="34" charset="0"/>
                <a:cs typeface="Calibri" panose="020F0502020204030204" pitchFamily="34" charset="0"/>
              </a:rPr>
              <a:t> ‘</a:t>
            </a:r>
            <a:r>
              <a:rPr lang="en-AU" sz="2400" b="1" dirty="0" err="1">
                <a:solidFill>
                  <a:srgbClr val="262626"/>
                </a:solidFill>
                <a:latin typeface="Calibri" panose="020F0502020204030204" pitchFamily="34" charset="0"/>
                <a:ea typeface="Calibri" panose="020F0502020204030204" pitchFamily="34" charset="0"/>
                <a:cs typeface="Calibri" panose="020F0502020204030204" pitchFamily="34" charset="0"/>
              </a:rPr>
              <a:t>Abdu’lláh</a:t>
            </a:r>
            <a:r>
              <a:rPr lang="en-AU" sz="2400" b="1" dirty="0">
                <a:solidFill>
                  <a:srgbClr val="262626"/>
                </a:solidFill>
                <a:latin typeface="Calibri" panose="020F0502020204030204" pitchFamily="34" charset="0"/>
                <a:ea typeface="Calibri" panose="020F0502020204030204" pitchFamily="34" charset="0"/>
                <a:cs typeface="Calibri" panose="020F0502020204030204" pitchFamily="34" charset="0"/>
              </a:rPr>
              <a:t> [a Sufi leader] —may God the Most High sanctify his blessed soul—hath made, in this connection, a subtle point and spoken an eloquent word as to the meaning of “</a:t>
            </a:r>
            <a:r>
              <a:rPr lang="en-AU" sz="2400" b="1" dirty="0">
                <a:solidFill>
                  <a:srgbClr val="7030A0"/>
                </a:solidFill>
                <a:latin typeface="Calibri" panose="020F0502020204030204" pitchFamily="34" charset="0"/>
                <a:ea typeface="Calibri" panose="020F0502020204030204" pitchFamily="34" charset="0"/>
                <a:cs typeface="Calibri" panose="020F0502020204030204" pitchFamily="34" charset="0"/>
              </a:rPr>
              <a:t>Guide Thou us on the straight path</a:t>
            </a:r>
            <a:r>
              <a:rPr lang="en-AU" sz="2400" b="1" dirty="0" smtClean="0">
                <a:solidFill>
                  <a:srgbClr val="262626"/>
                </a:solidFill>
                <a:latin typeface="Calibri" panose="020F0502020204030204" pitchFamily="34" charset="0"/>
                <a:ea typeface="Calibri" panose="020F0502020204030204" pitchFamily="34" charset="0"/>
                <a:cs typeface="Calibri" panose="020F0502020204030204" pitchFamily="34" charset="0"/>
              </a:rPr>
              <a:t>”, [Qur’an 1:5]</a:t>
            </a:r>
            <a:r>
              <a:rPr lang="en-AU" sz="2400" b="1" dirty="0">
                <a:solidFill>
                  <a:srgbClr val="262626"/>
                </a:solidFill>
                <a:latin typeface="Calibri" panose="020F0502020204030204" pitchFamily="34" charset="0"/>
                <a:ea typeface="Calibri" panose="020F0502020204030204" pitchFamily="34" charset="0"/>
                <a:cs typeface="Calibri" panose="020F0502020204030204" pitchFamily="34" charset="0"/>
              </a:rPr>
              <a:t> which is: “Show us the right way; that is, </a:t>
            </a:r>
            <a:r>
              <a:rPr lang="en-AU" sz="2400" b="1" dirty="0">
                <a:solidFill>
                  <a:srgbClr val="FFFF00"/>
                </a:solidFill>
                <a:latin typeface="Calibri" panose="020F0502020204030204" pitchFamily="34" charset="0"/>
                <a:ea typeface="Calibri" panose="020F0502020204030204" pitchFamily="34" charset="0"/>
                <a:cs typeface="Calibri" panose="020F0502020204030204" pitchFamily="34" charset="0"/>
              </a:rPr>
              <a:t>honour us with the love of Thine Essence</a:t>
            </a:r>
            <a:r>
              <a:rPr lang="en-AU" sz="2400" b="1" dirty="0">
                <a:solidFill>
                  <a:srgbClr val="262626"/>
                </a:solidFill>
                <a:latin typeface="Calibri" panose="020F0502020204030204" pitchFamily="34" charset="0"/>
                <a:ea typeface="Calibri" panose="020F0502020204030204" pitchFamily="34" charset="0"/>
                <a:cs typeface="Calibri" panose="020F0502020204030204" pitchFamily="34" charset="0"/>
              </a:rPr>
              <a:t>, that we may be freed from occupation with ourselves and aught else save Thee, and may become wholly Thine; that we may know only Thee, and see only Thee, and think of none save Thee.”</a:t>
            </a:r>
            <a:endParaRPr lang="en-AU" sz="2400" b="1" dirty="0">
              <a:latin typeface="Calibri" panose="020F0502020204030204" pitchFamily="34" charset="0"/>
              <a:ea typeface="Calibri" panose="020F0502020204030204" pitchFamily="34" charset="0"/>
              <a:cs typeface="Calibri" panose="020F0502020204030204" pitchFamily="34" charset="0"/>
            </a:endParaRPr>
          </a:p>
        </p:txBody>
      </p:sp>
      <p:sp>
        <p:nvSpPr>
          <p:cNvPr id="5" name="Rectangle 4"/>
          <p:cNvSpPr/>
          <p:nvPr/>
        </p:nvSpPr>
        <p:spPr>
          <a:xfrm>
            <a:off x="6858000" y="5521809"/>
            <a:ext cx="4078489" cy="461665"/>
          </a:xfrm>
          <a:prstGeom prst="rect">
            <a:avLst/>
          </a:prstGeom>
        </p:spPr>
        <p:txBody>
          <a:bodyPr wrap="none">
            <a:spAutoFit/>
          </a:bodyPr>
          <a:lstStyle/>
          <a:p>
            <a:r>
              <a:rPr lang="en-AU" sz="2400" b="1" dirty="0" err="1" smtClean="0">
                <a:latin typeface="Calibri" panose="020F0502020204030204" pitchFamily="34" charset="0"/>
                <a:cs typeface="Calibri" panose="020F0502020204030204" pitchFamily="34" charset="0"/>
              </a:rPr>
              <a:t>Bahá’u’lláh</a:t>
            </a:r>
            <a:r>
              <a:rPr lang="en-AU" sz="2400" b="1" dirty="0" smtClean="0">
                <a:latin typeface="Calibri" panose="020F0502020204030204" pitchFamily="34" charset="0"/>
                <a:cs typeface="Calibri" panose="020F0502020204030204" pitchFamily="34" charset="0"/>
              </a:rPr>
              <a:t>, </a:t>
            </a:r>
            <a:r>
              <a:rPr lang="en-AU" sz="2400" b="1" i="1" dirty="0" smtClean="0">
                <a:latin typeface="Calibri" panose="020F0502020204030204" pitchFamily="34" charset="0"/>
                <a:cs typeface="Calibri" panose="020F0502020204030204" pitchFamily="34" charset="0"/>
              </a:rPr>
              <a:t>The Seven Valleys</a:t>
            </a:r>
            <a:r>
              <a:rPr lang="en-AU" sz="2400" b="1" i="1" dirty="0">
                <a:latin typeface="Calibri" panose="020F0502020204030204" pitchFamily="34" charset="0"/>
                <a:cs typeface="Calibri" panose="020F0502020204030204" pitchFamily="34" charset="0"/>
              </a:rPr>
              <a:t> </a:t>
            </a:r>
          </a:p>
        </p:txBody>
      </p:sp>
      <p:pic>
        <p:nvPicPr>
          <p:cNvPr id="7" name="Picture Placeholder 14" descr="Mountains under near dusk sky">
            <a:extLst>
              <a:ext uri="{FF2B5EF4-FFF2-40B4-BE49-F238E27FC236}">
                <a16:creationId xmlns:a16="http://schemas.microsoft.com/office/drawing/2014/main" id="{DE72DC91-8DC9-B68C-C1D3-8F5273481A74}"/>
              </a:ext>
            </a:extLst>
          </p:cNvPr>
          <p:cNvPicPr>
            <a:picLocks noChangeAspect="1"/>
          </p:cNvPicPr>
          <p:nvPr/>
        </p:nvPicPr>
        <p:blipFill rotWithShape="1">
          <a:blip r:embed="rId3"/>
          <a:srcRect l="13191" r="13191"/>
          <a:stretch/>
        </p:blipFill>
        <p:spPr>
          <a:xfrm>
            <a:off x="10162801" y="596899"/>
            <a:ext cx="1416798" cy="1416801"/>
          </a:xfrm>
          <a:custGeom>
            <a:avLst/>
            <a:gdLst>
              <a:gd name="connsiteX0" fmla="*/ 2133823 w 4266960"/>
              <a:gd name="connsiteY0" fmla="*/ 0 h 4266968"/>
              <a:gd name="connsiteX1" fmla="*/ 4256628 w 4266960"/>
              <a:gd name="connsiteY1" fmla="*/ 1915652 h 4266968"/>
              <a:gd name="connsiteX2" fmla="*/ 4266960 w 4266960"/>
              <a:gd name="connsiteY2" fmla="*/ 2120258 h 4266968"/>
              <a:gd name="connsiteX3" fmla="*/ 4266960 w 4266960"/>
              <a:gd name="connsiteY3" fmla="*/ 2147389 h 4266968"/>
              <a:gd name="connsiteX4" fmla="*/ 4256628 w 4266960"/>
              <a:gd name="connsiteY4" fmla="*/ 2351994 h 4266968"/>
              <a:gd name="connsiteX5" fmla="*/ 2351994 w 4266960"/>
              <a:gd name="connsiteY5" fmla="*/ 4256629 h 4266968"/>
              <a:gd name="connsiteX6" fmla="*/ 2147230 w 4266960"/>
              <a:gd name="connsiteY6" fmla="*/ 4266968 h 4266968"/>
              <a:gd name="connsiteX7" fmla="*/ 2120416 w 4266960"/>
              <a:gd name="connsiteY7" fmla="*/ 4266968 h 4266968"/>
              <a:gd name="connsiteX8" fmla="*/ 1915652 w 4266960"/>
              <a:gd name="connsiteY8" fmla="*/ 4256629 h 4266968"/>
              <a:gd name="connsiteX9" fmla="*/ 0 w 4266960"/>
              <a:gd name="connsiteY9" fmla="*/ 2133823 h 4266968"/>
              <a:gd name="connsiteX10" fmla="*/ 2133823 w 4266960"/>
              <a:gd name="connsiteY10" fmla="*/ 0 h 4266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6960" h="4266968">
                <a:moveTo>
                  <a:pt x="2133823" y="0"/>
                </a:moveTo>
                <a:cubicBezTo>
                  <a:pt x="3238644" y="0"/>
                  <a:pt x="4147355" y="839660"/>
                  <a:pt x="4256628" y="1915652"/>
                </a:cubicBezTo>
                <a:lnTo>
                  <a:pt x="4266960" y="2120258"/>
                </a:lnTo>
                <a:lnTo>
                  <a:pt x="4266960" y="2147389"/>
                </a:lnTo>
                <a:lnTo>
                  <a:pt x="4256628" y="2351994"/>
                </a:lnTo>
                <a:cubicBezTo>
                  <a:pt x="4154640" y="3356254"/>
                  <a:pt x="3356253" y="4154640"/>
                  <a:pt x="2351994" y="4256629"/>
                </a:cubicBezTo>
                <a:lnTo>
                  <a:pt x="2147230" y="4266968"/>
                </a:lnTo>
                <a:lnTo>
                  <a:pt x="2120416" y="4266968"/>
                </a:lnTo>
                <a:lnTo>
                  <a:pt x="1915652" y="4256629"/>
                </a:lnTo>
                <a:cubicBezTo>
                  <a:pt x="839660" y="4147356"/>
                  <a:pt x="0" y="3238645"/>
                  <a:pt x="0" y="2133823"/>
                </a:cubicBezTo>
                <a:cubicBezTo>
                  <a:pt x="0" y="955346"/>
                  <a:pt x="955346" y="0"/>
                  <a:pt x="2133823" y="0"/>
                </a:cubicBezTo>
                <a:close/>
              </a:path>
            </a:pathLst>
          </a:custGeom>
        </p:spPr>
      </p:pic>
      <p:sp>
        <p:nvSpPr>
          <p:cNvPr id="2" name="Rectangle 1"/>
          <p:cNvSpPr/>
          <p:nvPr/>
        </p:nvSpPr>
        <p:spPr>
          <a:xfrm>
            <a:off x="642256" y="83504"/>
            <a:ext cx="2184701" cy="375552"/>
          </a:xfrm>
          <a:prstGeom prst="rect">
            <a:avLst/>
          </a:prstGeom>
        </p:spPr>
        <p:txBody>
          <a:bodyPr wrap="none">
            <a:spAutoFit/>
          </a:bodyPr>
          <a:lstStyle/>
          <a:p>
            <a:pPr>
              <a:lnSpc>
                <a:spcPct val="107000"/>
              </a:lnSpc>
            </a:pPr>
            <a:r>
              <a:rPr lang="en-AU" b="1" dirty="0" smtClean="0">
                <a:latin typeface="Calibri" panose="020F0502020204030204" pitchFamily="34" charset="0"/>
                <a:ea typeface="Calibri" panose="020F0502020204030204" pitchFamily="34" charset="0"/>
                <a:cs typeface="Times New Roman" panose="02020603050405020304" pitchFamily="18" charset="0"/>
              </a:rPr>
              <a:t>From Baha’i Writings</a:t>
            </a:r>
            <a:endParaRPr lang="en-AU"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1272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0941A018-FB9B-4401-A32C-7E04526866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300</TotalTime>
  <Words>5240</Words>
  <Application>Microsoft Office PowerPoint</Application>
  <PresentationFormat>Widescreen</PresentationFormat>
  <Paragraphs>195</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Bookman Old Style</vt:lpstr>
      <vt:lpstr>Calibri</vt:lpstr>
      <vt:lpstr>Calibri Light</vt:lpstr>
      <vt:lpstr>Times New Roman</vt:lpstr>
      <vt:lpstr>Metropolitan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Colin Dibdin</dc:creator>
  <cp:lastModifiedBy>Colin Dibdin</cp:lastModifiedBy>
  <cp:revision>52</cp:revision>
  <dcterms:created xsi:type="dcterms:W3CDTF">2025-02-05T23:06:16Z</dcterms:created>
  <dcterms:modified xsi:type="dcterms:W3CDTF">2025-02-07T10:57:59Z</dcterms:modified>
</cp:coreProperties>
</file>