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66" r:id="rId4"/>
    <p:sldId id="269" r:id="rId5"/>
    <p:sldId id="258" r:id="rId6"/>
    <p:sldId id="267" r:id="rId7"/>
    <p:sldId id="259" r:id="rId8"/>
    <p:sldId id="260" r:id="rId9"/>
    <p:sldId id="261" r:id="rId10"/>
    <p:sldId id="262" r:id="rId11"/>
    <p:sldId id="268" r:id="rId12"/>
    <p:sldId id="263"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4660"/>
  </p:normalViewPr>
  <p:slideViewPr>
    <p:cSldViewPr snapToGrid="0">
      <p:cViewPr varScale="1">
        <p:scale>
          <a:sx n="54" d="100"/>
          <a:sy n="54" d="100"/>
        </p:scale>
        <p:origin x="946"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8AD837-94B2-485F-9A0E-06D9DC7F45B1}" type="datetimeFigureOut">
              <a:rPr lang="en-AU" smtClean="0"/>
              <a:t>21/08/2025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32020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21/08/2025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347882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21/08/2025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7603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21/08/2025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86744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21/08/2025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4987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21/08/2025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90543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8AD837-94B2-485F-9A0E-06D9DC7F45B1}" type="datetimeFigureOut">
              <a:rPr lang="en-AU" smtClean="0"/>
              <a:t>21/08/2025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213929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8AD837-94B2-485F-9A0E-06D9DC7F45B1}" type="datetimeFigureOut">
              <a:rPr lang="en-AU" smtClean="0"/>
              <a:t>21/08/2025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75352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8AD837-94B2-485F-9A0E-06D9DC7F45B1}" type="datetimeFigureOut">
              <a:rPr lang="en-AU" smtClean="0"/>
              <a:t>21/08/2025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219975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8AD837-94B2-485F-9A0E-06D9DC7F45B1}" type="datetimeFigureOut">
              <a:rPr lang="en-AU" smtClean="0"/>
              <a:t>21/08/2025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72073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8AD837-94B2-485F-9A0E-06D9DC7F45B1}" type="datetimeFigureOut">
              <a:rPr lang="en-AU" smtClean="0"/>
              <a:t>21/08/2025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398131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8AD837-94B2-485F-9A0E-06D9DC7F45B1}" type="datetimeFigureOut">
              <a:rPr lang="en-AU" smtClean="0"/>
              <a:t>21/08/2025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06753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8AD837-94B2-485F-9A0E-06D9DC7F45B1}" type="datetimeFigureOut">
              <a:rPr lang="en-AU" smtClean="0"/>
              <a:t>21/08/2025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7283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AD837-94B2-485F-9A0E-06D9DC7F45B1}" type="datetimeFigureOut">
              <a:rPr lang="en-AU" smtClean="0"/>
              <a:t>21/08/2025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336786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8AD837-94B2-485F-9A0E-06D9DC7F45B1}" type="datetimeFigureOut">
              <a:rPr lang="en-AU" smtClean="0"/>
              <a:t>21/08/2025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104440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38AD837-94B2-485F-9A0E-06D9DC7F45B1}" type="datetimeFigureOut">
              <a:rPr lang="en-AU" smtClean="0"/>
              <a:t>21/08/2025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9444EF-B572-453B-A6E2-114F7F671C05}" type="slidenum">
              <a:rPr lang="en-AU" smtClean="0"/>
              <a:t>‹#›</a:t>
            </a:fld>
            <a:endParaRPr lang="en-AU"/>
          </a:p>
        </p:txBody>
      </p:sp>
    </p:spTree>
    <p:extLst>
      <p:ext uri="{BB962C8B-B14F-4D97-AF65-F5344CB8AC3E}">
        <p14:creationId xmlns:p14="http://schemas.microsoft.com/office/powerpoint/2010/main" val="417664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8AD837-94B2-485F-9A0E-06D9DC7F45B1}" type="datetimeFigureOut">
              <a:rPr lang="en-AU" smtClean="0"/>
              <a:t>21/08/2025</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9444EF-B572-453B-A6E2-114F7F671C05}" type="slidenum">
              <a:rPr lang="en-AU" smtClean="0"/>
              <a:t>‹#›</a:t>
            </a:fld>
            <a:endParaRPr lang="en-AU"/>
          </a:p>
        </p:txBody>
      </p:sp>
    </p:spTree>
    <p:extLst>
      <p:ext uri="{BB962C8B-B14F-4D97-AF65-F5344CB8AC3E}">
        <p14:creationId xmlns:p14="http://schemas.microsoft.com/office/powerpoint/2010/main" val="156322616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parents.com/baby/development/social/how-your-baby-learns-to-lov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gotquestions.org/Jesus-rose-from-the-dead.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5874" y="3219181"/>
            <a:ext cx="7766936" cy="1646302"/>
          </a:xfrm>
        </p:spPr>
        <p:txBody>
          <a:bodyPr/>
          <a:lstStyle/>
          <a:p>
            <a:r>
              <a:rPr lang="en-AU" b="1" dirty="0" smtClean="0"/>
              <a:t>Miracles and Proofs</a:t>
            </a:r>
            <a:endParaRPr lang="en-AU" b="1" dirty="0"/>
          </a:p>
        </p:txBody>
      </p:sp>
      <p:sp>
        <p:nvSpPr>
          <p:cNvPr id="3" name="Subtitle 2"/>
          <p:cNvSpPr>
            <a:spLocks noGrp="1"/>
          </p:cNvSpPr>
          <p:nvPr>
            <p:ph type="subTitle" idx="1"/>
          </p:nvPr>
        </p:nvSpPr>
        <p:spPr>
          <a:xfrm>
            <a:off x="2698864" y="4723242"/>
            <a:ext cx="5774346" cy="854597"/>
          </a:xfrm>
        </p:spPr>
        <p:txBody>
          <a:bodyPr>
            <a:normAutofit/>
          </a:bodyPr>
          <a:lstStyle/>
          <a:p>
            <a:pPr algn="l"/>
            <a:r>
              <a:rPr lang="en-AU" b="1" dirty="0" smtClean="0">
                <a:solidFill>
                  <a:schemeClr val="tx1"/>
                </a:solidFill>
              </a:rPr>
              <a:t>What constitutes proof of a religious claim?</a:t>
            </a:r>
            <a:endParaRPr lang="en-AU" b="1"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874" y="310258"/>
            <a:ext cx="6040697" cy="3550542"/>
          </a:xfrm>
          <a:prstGeom prst="rect">
            <a:avLst/>
          </a:prstGeom>
        </p:spPr>
      </p:pic>
      <p:sp>
        <p:nvSpPr>
          <p:cNvPr id="7" name="TextBox 6"/>
          <p:cNvSpPr txBox="1"/>
          <p:nvPr/>
        </p:nvSpPr>
        <p:spPr>
          <a:xfrm>
            <a:off x="1686560" y="5150541"/>
            <a:ext cx="6055360" cy="1754326"/>
          </a:xfrm>
          <a:prstGeom prst="rect">
            <a:avLst/>
          </a:prstGeom>
          <a:noFill/>
        </p:spPr>
        <p:txBody>
          <a:bodyPr wrap="square" rtlCol="0">
            <a:spAutoFit/>
          </a:bodyPr>
          <a:lstStyle/>
          <a:p>
            <a:pPr marL="285750" indent="-285750">
              <a:buFont typeface="Arial" panose="020B0604020202020204" pitchFamily="34" charset="0"/>
              <a:buChar char="•"/>
            </a:pPr>
            <a:r>
              <a:rPr lang="en-AU" b="1" dirty="0" smtClean="0"/>
              <a:t>Introduction</a:t>
            </a:r>
            <a:r>
              <a:rPr lang="en-AU" dirty="0" smtClean="0"/>
              <a:t> (3 slides)</a:t>
            </a:r>
          </a:p>
          <a:p>
            <a:pPr marL="285750" indent="-285750">
              <a:buFont typeface="Arial" panose="020B0604020202020204" pitchFamily="34" charset="0"/>
              <a:buChar char="•"/>
            </a:pPr>
            <a:r>
              <a:rPr lang="en-AU" b="1" dirty="0" smtClean="0"/>
              <a:t>Miracles</a:t>
            </a:r>
            <a:r>
              <a:rPr lang="en-AU" dirty="0" smtClean="0"/>
              <a:t> (3 slides)</a:t>
            </a:r>
          </a:p>
          <a:p>
            <a:pPr marL="285750" indent="-285750">
              <a:buFont typeface="Arial" panose="020B0604020202020204" pitchFamily="34" charset="0"/>
              <a:buChar char="•"/>
            </a:pPr>
            <a:r>
              <a:rPr lang="en-AU" b="1" dirty="0" smtClean="0"/>
              <a:t>Proofs</a:t>
            </a:r>
            <a:r>
              <a:rPr lang="en-AU" dirty="0" smtClean="0"/>
              <a:t> (2 slides)</a:t>
            </a:r>
          </a:p>
          <a:p>
            <a:pPr marL="285750" indent="-285750">
              <a:buFont typeface="Arial" panose="020B0604020202020204" pitchFamily="34" charset="0"/>
              <a:buChar char="•"/>
            </a:pPr>
            <a:r>
              <a:rPr lang="en-AU" b="1" dirty="0" smtClean="0"/>
              <a:t>Examples</a:t>
            </a:r>
            <a:r>
              <a:rPr lang="en-AU" dirty="0" smtClean="0"/>
              <a:t> (3 slides)</a:t>
            </a:r>
          </a:p>
          <a:p>
            <a:pPr marL="285750" indent="-285750">
              <a:buFont typeface="Arial" panose="020B0604020202020204" pitchFamily="34" charset="0"/>
              <a:buChar char="•"/>
            </a:pPr>
            <a:r>
              <a:rPr lang="en-AU" b="1" dirty="0" smtClean="0"/>
              <a:t>Verses of God as a proof </a:t>
            </a:r>
            <a:r>
              <a:rPr lang="en-AU" dirty="0" smtClean="0"/>
              <a:t>(1 slide)</a:t>
            </a:r>
          </a:p>
          <a:p>
            <a:pPr marL="285750" indent="-285750">
              <a:buFont typeface="Arial" panose="020B0604020202020204" pitchFamily="34" charset="0"/>
              <a:buChar char="•"/>
            </a:pPr>
            <a:r>
              <a:rPr lang="en-AU" b="1" dirty="0" smtClean="0"/>
              <a:t>A short story </a:t>
            </a:r>
            <a:r>
              <a:rPr lang="en-AU" dirty="0" smtClean="0"/>
              <a:t>(1 slide)</a:t>
            </a:r>
            <a:endParaRPr lang="en-AU" dirty="0"/>
          </a:p>
        </p:txBody>
      </p:sp>
    </p:spTree>
    <p:extLst>
      <p:ext uri="{BB962C8B-B14F-4D97-AF65-F5344CB8AC3E}">
        <p14:creationId xmlns:p14="http://schemas.microsoft.com/office/powerpoint/2010/main" val="324063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7419" y="495617"/>
            <a:ext cx="7959301" cy="566738"/>
          </a:xfrm>
        </p:spPr>
        <p:txBody>
          <a:bodyPr>
            <a:noAutofit/>
          </a:bodyPr>
          <a:lstStyle/>
          <a:p>
            <a:r>
              <a:rPr lang="en-AU" sz="3600" b="1" dirty="0" smtClean="0"/>
              <a:t>Example: A Spiritual Revolution</a:t>
            </a:r>
            <a:endParaRPr lang="en-AU" sz="3600" b="1" dirty="0"/>
          </a:p>
        </p:txBody>
      </p:sp>
      <p:sp>
        <p:nvSpPr>
          <p:cNvPr id="10" name="TextBox 9"/>
          <p:cNvSpPr txBox="1"/>
          <p:nvPr/>
        </p:nvSpPr>
        <p:spPr>
          <a:xfrm>
            <a:off x="955040" y="1209957"/>
            <a:ext cx="8890000" cy="2585323"/>
          </a:xfrm>
          <a:prstGeom prst="rect">
            <a:avLst/>
          </a:prstGeom>
          <a:noFill/>
        </p:spPr>
        <p:txBody>
          <a:bodyPr wrap="square" rtlCol="0">
            <a:spAutoFit/>
          </a:bodyPr>
          <a:lstStyle/>
          <a:p>
            <a:r>
              <a:rPr lang="en-AU" dirty="0" smtClean="0"/>
              <a:t>Just </a:t>
            </a:r>
            <a:r>
              <a:rPr lang="en-AU" dirty="0"/>
              <a:t>as we know a good tree by its </a:t>
            </a:r>
            <a:r>
              <a:rPr lang="en-AU" dirty="0" smtClean="0"/>
              <a:t>fruit, we can infer </a:t>
            </a:r>
            <a:r>
              <a:rPr lang="en-AU" dirty="0"/>
              <a:t>the transformative power of the Founders of the world’s great religions </a:t>
            </a:r>
            <a:r>
              <a:rPr lang="en-AU" dirty="0" smtClean="0"/>
              <a:t>by </a:t>
            </a:r>
            <a:r>
              <a:rPr lang="en-AU" dirty="0"/>
              <a:t>their </a:t>
            </a:r>
            <a:r>
              <a:rPr lang="en-AU" dirty="0" smtClean="0"/>
              <a:t>results, </a:t>
            </a:r>
            <a:r>
              <a:rPr lang="en-AU" dirty="0"/>
              <a:t>  They reveal teachings that bring peace and unity to the extent that those Teachings are translated into action. </a:t>
            </a:r>
            <a:endParaRPr lang="en-AU" dirty="0" smtClean="0"/>
          </a:p>
          <a:p>
            <a:endParaRPr lang="en-AU" dirty="0"/>
          </a:p>
          <a:p>
            <a:pPr marL="285750" indent="-285750">
              <a:buFont typeface="Arial" panose="020B0604020202020204" pitchFamily="34" charset="0"/>
              <a:buChar char="•"/>
            </a:pPr>
            <a:r>
              <a:rPr lang="en-AU" b="1" dirty="0">
                <a:solidFill>
                  <a:schemeClr val="accent2">
                    <a:lumMod val="75000"/>
                  </a:schemeClr>
                </a:solidFill>
              </a:rPr>
              <a:t>https://horizons.bahai.org.au/community-categories/community-building/ </a:t>
            </a:r>
          </a:p>
          <a:p>
            <a:pPr marL="285750" indent="-285750">
              <a:buFont typeface="Arial" panose="020B0604020202020204" pitchFamily="34" charset="0"/>
              <a:buChar char="•"/>
            </a:pPr>
            <a:r>
              <a:rPr lang="en-AU" b="1" dirty="0">
                <a:solidFill>
                  <a:schemeClr val="accent2">
                    <a:lumMod val="75000"/>
                  </a:schemeClr>
                </a:solidFill>
              </a:rPr>
              <a:t>https://horizons.bahai.org.au/community-stories/mount-druitt-youths-showcase-their-true-potential/</a:t>
            </a:r>
          </a:p>
          <a:p>
            <a:endParaRPr lang="en-AU"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196" y="3413759"/>
            <a:ext cx="5156044" cy="3422286"/>
          </a:xfrm>
          <a:prstGeom prst="rect">
            <a:avLst/>
          </a:prstGeom>
        </p:spPr>
      </p:pic>
    </p:spTree>
    <p:extLst>
      <p:ext uri="{BB962C8B-B14F-4D97-AF65-F5344CB8AC3E}">
        <p14:creationId xmlns:p14="http://schemas.microsoft.com/office/powerpoint/2010/main" val="357248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1524" y="798512"/>
            <a:ext cx="8687435" cy="56673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b="1" dirty="0" smtClean="0"/>
              <a:t>Example: Inner Transformation</a:t>
            </a:r>
            <a:endParaRPr lang="en-AU" b="1" dirty="0"/>
          </a:p>
        </p:txBody>
      </p:sp>
      <p:sp>
        <p:nvSpPr>
          <p:cNvPr id="5" name="TextBox 4"/>
          <p:cNvSpPr txBox="1"/>
          <p:nvPr/>
        </p:nvSpPr>
        <p:spPr>
          <a:xfrm>
            <a:off x="1310640" y="1971040"/>
            <a:ext cx="7162800" cy="4062651"/>
          </a:xfrm>
          <a:prstGeom prst="rect">
            <a:avLst/>
          </a:prstGeom>
          <a:noFill/>
        </p:spPr>
        <p:txBody>
          <a:bodyPr wrap="square" rtlCol="0">
            <a:spAutoFit/>
          </a:bodyPr>
          <a:lstStyle/>
          <a:p>
            <a:r>
              <a:rPr lang="en-AU" sz="2400" b="1" dirty="0"/>
              <a:t>Horace Holley wrote</a:t>
            </a:r>
            <a:r>
              <a:rPr lang="en-AU" sz="2400" b="1" dirty="0" smtClean="0"/>
              <a:t>:</a:t>
            </a:r>
          </a:p>
          <a:p>
            <a:endParaRPr lang="en-AU" sz="2400" b="1" dirty="0"/>
          </a:p>
          <a:p>
            <a:r>
              <a:rPr lang="en-AU" sz="2400" b="1" dirty="0" smtClean="0">
                <a:solidFill>
                  <a:srgbClr val="0070C0"/>
                </a:solidFill>
              </a:rPr>
              <a:t>For </a:t>
            </a:r>
            <a:r>
              <a:rPr lang="en-AU" sz="2400" b="1" dirty="0">
                <a:solidFill>
                  <a:srgbClr val="0070C0"/>
                </a:solidFill>
              </a:rPr>
              <a:t>a revelation is essentially personality, human life, character, destiny. Printed, it remains only a philosophy or dream until, somehow, by an overwhelming, passionate desire for spiritual excellence, the Prophet Himself is felt as a living immediate presence and being, when the words leap out as from moving lips</a:t>
            </a:r>
            <a:r>
              <a:rPr lang="en-AU" sz="2400" b="1" dirty="0" smtClean="0">
                <a:solidFill>
                  <a:srgbClr val="0070C0"/>
                </a:solidFill>
              </a:rPr>
              <a:t>...</a:t>
            </a:r>
            <a:endParaRPr lang="en-AU" sz="2400" b="1" dirty="0">
              <a:solidFill>
                <a:srgbClr val="0070C0"/>
              </a:solidFill>
            </a:endParaRPr>
          </a:p>
          <a:p>
            <a:endParaRPr lang="en-AU" dirty="0"/>
          </a:p>
        </p:txBody>
      </p:sp>
    </p:spTree>
    <p:extLst>
      <p:ext uri="{BB962C8B-B14F-4D97-AF65-F5344CB8AC3E}">
        <p14:creationId xmlns:p14="http://schemas.microsoft.com/office/powerpoint/2010/main" val="216263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808" y="730567"/>
            <a:ext cx="5656792" cy="862013"/>
          </a:xfrm>
        </p:spPr>
        <p:txBody>
          <a:bodyPr>
            <a:noAutofit/>
          </a:bodyPr>
          <a:lstStyle/>
          <a:p>
            <a:r>
              <a:rPr lang="en-AU" sz="3600" b="1" dirty="0" smtClean="0"/>
              <a:t>The verses of God as a proof</a:t>
            </a:r>
            <a:endParaRPr lang="en-AU" sz="3600" b="1" dirty="0"/>
          </a:p>
        </p:txBody>
      </p:sp>
      <p:sp>
        <p:nvSpPr>
          <p:cNvPr id="8" name="TextBox 7"/>
          <p:cNvSpPr txBox="1"/>
          <p:nvPr/>
        </p:nvSpPr>
        <p:spPr>
          <a:xfrm>
            <a:off x="1300480" y="1798320"/>
            <a:ext cx="7660640" cy="4801314"/>
          </a:xfrm>
          <a:prstGeom prst="rect">
            <a:avLst/>
          </a:prstGeom>
          <a:noFill/>
        </p:spPr>
        <p:txBody>
          <a:bodyPr wrap="square" rtlCol="0">
            <a:spAutoFit/>
          </a:bodyPr>
          <a:lstStyle/>
          <a:p>
            <a:r>
              <a:rPr lang="en-AU" b="1" i="1" dirty="0" smtClean="0"/>
              <a:t>…Lo</a:t>
            </a:r>
            <a:r>
              <a:rPr lang="en-AU" b="1" i="1" dirty="0"/>
              <a:t>, the Nightingale of Paradise </a:t>
            </a:r>
            <a:r>
              <a:rPr lang="en-AU" b="1" i="1" dirty="0" err="1"/>
              <a:t>singeth</a:t>
            </a:r>
            <a:r>
              <a:rPr lang="en-AU" b="1" i="1" dirty="0"/>
              <a:t> upon the twigs of the Tree of Eternity, with holy and sweet melodies, proclaiming to the sincere ones the glad tidings of the nearness of God, calling the believers in the Divine Unity to the court of the Presence of the Generous One, informing the severed ones of the message which hath been revealed by God, the King, the Glorious, the Peerless, guiding the lovers to the seat of sanctity and to this resplendent Beauty.</a:t>
            </a:r>
          </a:p>
          <a:p>
            <a:r>
              <a:rPr lang="en-AU" b="1" i="1" dirty="0" smtClean="0"/>
              <a:t>…</a:t>
            </a:r>
          </a:p>
          <a:p>
            <a:pPr fontAlgn="base"/>
            <a:r>
              <a:rPr lang="en-AU" b="1" i="1" dirty="0"/>
              <a:t>O people, if ye deny these verses, by what proof have ye believed in God? Produce it, O assemblage of false ones.</a:t>
            </a:r>
          </a:p>
          <a:p>
            <a:pPr fontAlgn="base"/>
            <a:r>
              <a:rPr lang="en-AU" b="1" i="1" dirty="0"/>
              <a:t>Nay, by the One in Whose hand is my soul, they are not, and never shall be able to do this, even should they combine to assist one another</a:t>
            </a:r>
            <a:r>
              <a:rPr lang="en-AU" b="1" i="1" dirty="0" smtClean="0"/>
              <a:t>.</a:t>
            </a:r>
          </a:p>
          <a:p>
            <a:pPr fontAlgn="base"/>
            <a:endParaRPr lang="en-AU" b="1" dirty="0"/>
          </a:p>
          <a:p>
            <a:pPr algn="r" fontAlgn="base"/>
            <a:r>
              <a:rPr lang="en-AU" b="1" dirty="0" smtClean="0"/>
              <a:t>Baha’u’llah, The Tablet of Ahmad</a:t>
            </a:r>
            <a:endParaRPr lang="en-AU" b="1" dirty="0"/>
          </a:p>
          <a:p>
            <a:endParaRPr lang="en-AU" dirty="0"/>
          </a:p>
        </p:txBody>
      </p:sp>
    </p:spTree>
    <p:extLst>
      <p:ext uri="{BB962C8B-B14F-4D97-AF65-F5344CB8AC3E}">
        <p14:creationId xmlns:p14="http://schemas.microsoft.com/office/powerpoint/2010/main" val="32674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83894" y="128437"/>
            <a:ext cx="8673001" cy="1324079"/>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b="1" dirty="0" smtClean="0">
                <a:solidFill>
                  <a:srgbClr val="92D050"/>
                </a:solidFill>
              </a:rPr>
              <a:t>Conclusion (a short story)</a:t>
            </a:r>
            <a:endParaRPr lang="en-AU" sz="3600" b="1" dirty="0">
              <a:solidFill>
                <a:srgbClr val="92D050"/>
              </a:solidFill>
            </a:endParaRPr>
          </a:p>
        </p:txBody>
      </p:sp>
      <p:sp>
        <p:nvSpPr>
          <p:cNvPr id="3" name="TextBox 2"/>
          <p:cNvSpPr txBox="1"/>
          <p:nvPr/>
        </p:nvSpPr>
        <p:spPr>
          <a:xfrm>
            <a:off x="1250731" y="1744717"/>
            <a:ext cx="7399283" cy="4985980"/>
          </a:xfrm>
          <a:prstGeom prst="rect">
            <a:avLst/>
          </a:prstGeom>
          <a:noFill/>
        </p:spPr>
        <p:txBody>
          <a:bodyPr wrap="square" rtlCol="0">
            <a:spAutoFit/>
          </a:bodyPr>
          <a:lstStyle/>
          <a:p>
            <a:r>
              <a:rPr lang="en-AU" sz="2000" b="1" dirty="0">
                <a:solidFill>
                  <a:srgbClr val="0070C0"/>
                </a:solidFill>
              </a:rPr>
              <a:t>As ‘</a:t>
            </a:r>
            <a:r>
              <a:rPr lang="en-AU" sz="2000" b="1" dirty="0" err="1">
                <a:solidFill>
                  <a:srgbClr val="0070C0"/>
                </a:solidFill>
              </a:rPr>
              <a:t>Abdu’l</a:t>
            </a:r>
            <a:r>
              <a:rPr lang="en-AU" sz="2000" b="1" dirty="0">
                <a:solidFill>
                  <a:srgbClr val="0070C0"/>
                </a:solidFill>
              </a:rPr>
              <a:t>-Baha went up the aisle he stopped and greeted Mrs. </a:t>
            </a:r>
            <a:r>
              <a:rPr lang="en-AU" sz="2000" b="1" dirty="0" err="1">
                <a:solidFill>
                  <a:srgbClr val="0070C0"/>
                </a:solidFill>
              </a:rPr>
              <a:t>Dealy</a:t>
            </a:r>
            <a:r>
              <a:rPr lang="en-AU" sz="2000" b="1" dirty="0">
                <a:solidFill>
                  <a:srgbClr val="0070C0"/>
                </a:solidFill>
              </a:rPr>
              <a:t> lovingly. She reached for his hand and said, "‘</a:t>
            </a:r>
            <a:r>
              <a:rPr lang="en-AU" sz="2000" b="1" dirty="0" err="1">
                <a:solidFill>
                  <a:srgbClr val="0070C0"/>
                </a:solidFill>
              </a:rPr>
              <a:t>Abdu’l-Bahá</a:t>
            </a:r>
            <a:r>
              <a:rPr lang="en-AU" sz="2000" b="1" dirty="0">
                <a:solidFill>
                  <a:srgbClr val="0070C0"/>
                </a:solidFill>
              </a:rPr>
              <a:t>, please put your hand on my forehead, and I know I will see." "Yes, my daughter," He answered, "You will see. But you will have to choose. You may have your spiritual sight or your physical sight. Which do you desire?" She said with emotion: "‘</a:t>
            </a:r>
            <a:r>
              <a:rPr lang="en-AU" sz="2000" b="1" dirty="0" err="1">
                <a:solidFill>
                  <a:srgbClr val="0070C0"/>
                </a:solidFill>
              </a:rPr>
              <a:t>Abdu’l-Bahá</a:t>
            </a:r>
            <a:r>
              <a:rPr lang="en-AU" sz="2000" b="1" dirty="0">
                <a:solidFill>
                  <a:srgbClr val="0070C0"/>
                </a:solidFill>
              </a:rPr>
              <a:t>, that is no choice! I would be blind 1000 years before I would give up my spiritual sight!" "Well said, my daughter, well said," replied the Master as He touched her shoulder, and continued on His way out. Sitting next to her on that bench, Leroy </a:t>
            </a:r>
            <a:r>
              <a:rPr lang="en-AU" sz="2000" b="1" dirty="0" err="1">
                <a:solidFill>
                  <a:srgbClr val="0070C0"/>
                </a:solidFill>
              </a:rPr>
              <a:t>Ioas</a:t>
            </a:r>
            <a:r>
              <a:rPr lang="en-AU" sz="2000" b="1" dirty="0">
                <a:solidFill>
                  <a:srgbClr val="0070C0"/>
                </a:solidFill>
              </a:rPr>
              <a:t> realized with a chill how in that moment she had decided on her own destiny. She was steadfast.</a:t>
            </a:r>
            <a:br>
              <a:rPr lang="en-AU" sz="2000" b="1" dirty="0">
                <a:solidFill>
                  <a:srgbClr val="0070C0"/>
                </a:solidFill>
              </a:rPr>
            </a:br>
            <a:r>
              <a:rPr lang="en-AU" sz="2000" b="1" dirty="0"/>
              <a:t/>
            </a:r>
            <a:br>
              <a:rPr lang="en-AU" sz="2000" b="1" dirty="0"/>
            </a:br>
            <a:r>
              <a:rPr lang="en-AU" sz="2000" b="1" dirty="0"/>
              <a:t>Earl Redman, ‘</a:t>
            </a:r>
            <a:r>
              <a:rPr lang="en-AU" sz="2000" b="1" dirty="0" err="1"/>
              <a:t>Abdu’l-Bahá</a:t>
            </a:r>
            <a:r>
              <a:rPr lang="en-AU" sz="2000" b="1" dirty="0"/>
              <a:t> in Their Midst, p. 116</a:t>
            </a:r>
          </a:p>
          <a:p>
            <a:endParaRPr lang="en-AU" dirty="0"/>
          </a:p>
        </p:txBody>
      </p:sp>
    </p:spTree>
    <p:extLst>
      <p:ext uri="{BB962C8B-B14F-4D97-AF65-F5344CB8AC3E}">
        <p14:creationId xmlns:p14="http://schemas.microsoft.com/office/powerpoint/2010/main" val="68071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81" y="314497"/>
            <a:ext cx="8596667" cy="544485"/>
          </a:xfrm>
        </p:spPr>
        <p:txBody>
          <a:bodyPr>
            <a:noAutofit/>
          </a:bodyPr>
          <a:lstStyle/>
          <a:p>
            <a:r>
              <a:rPr lang="en-AU" sz="3600" dirty="0" smtClean="0"/>
              <a:t>Do babies feel love?</a:t>
            </a:r>
            <a:endParaRPr lang="en-AU" sz="3600" dirty="0"/>
          </a:p>
        </p:txBody>
      </p:sp>
      <p:sp>
        <p:nvSpPr>
          <p:cNvPr id="4" name="Text Placeholder 3"/>
          <p:cNvSpPr>
            <a:spLocks noGrp="1"/>
          </p:cNvSpPr>
          <p:nvPr>
            <p:ph type="body" sz="half" idx="2"/>
          </p:nvPr>
        </p:nvSpPr>
        <p:spPr>
          <a:xfrm>
            <a:off x="1413164" y="3782292"/>
            <a:ext cx="6658494" cy="2926080"/>
          </a:xfrm>
        </p:spPr>
        <p:txBody>
          <a:bodyPr>
            <a:normAutofit/>
          </a:bodyPr>
          <a:lstStyle/>
          <a:p>
            <a:r>
              <a:rPr lang="en-AU" sz="2000" b="1" dirty="0" smtClean="0">
                <a:solidFill>
                  <a:schemeClr val="tx1"/>
                </a:solidFill>
              </a:rPr>
              <a:t>"</a:t>
            </a:r>
            <a:r>
              <a:rPr lang="en-AU" sz="2000" b="1" dirty="0">
                <a:solidFill>
                  <a:schemeClr val="tx1"/>
                </a:solidFill>
              </a:rPr>
              <a:t>Attachment is a process," says Debbie </a:t>
            </a:r>
            <a:r>
              <a:rPr lang="en-AU" sz="2000" b="1" dirty="0" err="1">
                <a:solidFill>
                  <a:schemeClr val="tx1"/>
                </a:solidFill>
              </a:rPr>
              <a:t>Laible</a:t>
            </a:r>
            <a:r>
              <a:rPr lang="en-AU" sz="2000" b="1" dirty="0">
                <a:solidFill>
                  <a:schemeClr val="tx1"/>
                </a:solidFill>
              </a:rPr>
              <a:t>, PhD, professor of psychology at Lehigh University in Bethlehem, Pennsylvania. "As part of that process, when you take care of your baby, they fall more in love with you every day," she added.</a:t>
            </a:r>
          </a:p>
          <a:p>
            <a:r>
              <a:rPr lang="en-AU" sz="2000" b="1" u="sng" dirty="0">
                <a:solidFill>
                  <a:schemeClr val="tx1"/>
                </a:solidFill>
                <a:hlinkClick r:id="rId2"/>
              </a:rPr>
              <a:t>https://www.parents.com/baby/development/social/how-your-baby-learns-to-love/</a:t>
            </a:r>
            <a:endParaRPr lang="en-AU" sz="2000" b="1" dirty="0">
              <a:solidFill>
                <a:schemeClr val="tx1"/>
              </a:solidFill>
            </a:endParaRPr>
          </a:p>
          <a:p>
            <a:pPr algn="r"/>
            <a:r>
              <a:rPr lang="en-US" dirty="0"/>
              <a:t> </a:t>
            </a:r>
            <a:r>
              <a:rPr lang="en-AU" dirty="0" smtClean="0"/>
              <a:t> </a:t>
            </a: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110" y="1050637"/>
            <a:ext cx="3746500" cy="2540000"/>
          </a:xfrm>
          <a:prstGeom prst="rect">
            <a:avLst/>
          </a:prstGeom>
        </p:spPr>
      </p:pic>
    </p:spTree>
    <p:extLst>
      <p:ext uri="{BB962C8B-B14F-4D97-AF65-F5344CB8AC3E}">
        <p14:creationId xmlns:p14="http://schemas.microsoft.com/office/powerpoint/2010/main" val="318438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2301" y="229291"/>
            <a:ext cx="8596667" cy="544485"/>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t>Definitions</a:t>
            </a:r>
            <a:endParaRPr lang="en-AU" dirty="0"/>
          </a:p>
        </p:txBody>
      </p:sp>
      <p:sp>
        <p:nvSpPr>
          <p:cNvPr id="3" name="Text Placeholder 3"/>
          <p:cNvSpPr txBox="1">
            <a:spLocks/>
          </p:cNvSpPr>
          <p:nvPr/>
        </p:nvSpPr>
        <p:spPr>
          <a:xfrm>
            <a:off x="672906" y="1340196"/>
            <a:ext cx="9934133" cy="4465782"/>
          </a:xfrm>
          <a:prstGeom prst="rect">
            <a:avLst/>
          </a:prstGeom>
          <a:pattFill prst="ltDnDiag">
            <a:fgClr>
              <a:schemeClr val="accent1"/>
            </a:fgClr>
            <a:bgClr>
              <a:schemeClr val="bg1"/>
            </a:bgClr>
          </a:pattFill>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900" b="1" dirty="0" smtClean="0">
                <a:solidFill>
                  <a:srgbClr val="7030A0"/>
                </a:solidFill>
              </a:rPr>
              <a:t>Miracle</a:t>
            </a:r>
            <a:r>
              <a:rPr lang="en-AU" sz="2900" b="1" dirty="0">
                <a:solidFill>
                  <a:schemeClr val="tx1"/>
                </a:solidFill>
              </a:rPr>
              <a:t>:</a:t>
            </a:r>
          </a:p>
          <a:p>
            <a:r>
              <a:rPr lang="en-AU" sz="2900" b="1" dirty="0" smtClean="0">
                <a:solidFill>
                  <a:schemeClr val="tx1"/>
                </a:solidFill>
              </a:rPr>
              <a:t>…an </a:t>
            </a:r>
            <a:r>
              <a:rPr lang="en-AU" sz="2900" b="1" dirty="0">
                <a:solidFill>
                  <a:schemeClr val="tx1"/>
                </a:solidFill>
              </a:rPr>
              <a:t>extraordinary and welcome event that is </a:t>
            </a:r>
            <a:r>
              <a:rPr lang="en-AU" sz="2900" b="1" dirty="0" smtClean="0">
                <a:solidFill>
                  <a:schemeClr val="tx1"/>
                </a:solidFill>
              </a:rPr>
              <a:t>not explicable</a:t>
            </a:r>
            <a:r>
              <a:rPr lang="en-AU" sz="2900" b="1" dirty="0">
                <a:solidFill>
                  <a:schemeClr val="tx1"/>
                </a:solidFill>
              </a:rPr>
              <a:t> by natural or scientific laws and is therefore attributed to a divine agency.</a:t>
            </a:r>
          </a:p>
          <a:p>
            <a:r>
              <a:rPr lang="en-AU" sz="2900" b="1" dirty="0" smtClean="0">
                <a:solidFill>
                  <a:srgbClr val="7030A0"/>
                </a:solidFill>
              </a:rPr>
              <a:t>Proof</a:t>
            </a:r>
            <a:r>
              <a:rPr lang="en-AU" sz="2900" b="1" dirty="0">
                <a:solidFill>
                  <a:srgbClr val="7030A0"/>
                </a:solidFill>
              </a:rPr>
              <a:t>:</a:t>
            </a:r>
          </a:p>
          <a:p>
            <a:r>
              <a:rPr lang="en-AU" sz="2900" b="1" dirty="0">
                <a:solidFill>
                  <a:schemeClr val="tx1"/>
                </a:solidFill>
              </a:rPr>
              <a:t>religious claims are typically supported by evidence and arguments, but ultimately rely on faith and personal interpretation. There is no single, universally accepted "proof" in the way it is understood in scientific or mathematical contexts. </a:t>
            </a:r>
          </a:p>
          <a:p>
            <a:endParaRPr lang="en-AU" sz="19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9688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700" y="167076"/>
            <a:ext cx="8596667" cy="544485"/>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t>Proof of what ?</a:t>
            </a:r>
            <a:endParaRPr lang="en-AU" dirty="0"/>
          </a:p>
        </p:txBody>
      </p:sp>
      <p:sp>
        <p:nvSpPr>
          <p:cNvPr id="3" name="Text Placeholder 3"/>
          <p:cNvSpPr txBox="1">
            <a:spLocks/>
          </p:cNvSpPr>
          <p:nvPr/>
        </p:nvSpPr>
        <p:spPr>
          <a:xfrm>
            <a:off x="1179484" y="2077258"/>
            <a:ext cx="7791796" cy="2332182"/>
          </a:xfrm>
          <a:prstGeom prst="rect">
            <a:avLst/>
          </a:prstGeom>
          <a:pattFill prst="ltDnDiag">
            <a:fgClr>
              <a:schemeClr val="accent1"/>
            </a:fgClr>
            <a:bgClr>
              <a:schemeClr val="bg1"/>
            </a:bgClr>
          </a:patt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3200" b="1" dirty="0">
                <a:solidFill>
                  <a:srgbClr val="0070C0"/>
                </a:solidFill>
              </a:rPr>
              <a:t>1. Existence of God</a:t>
            </a:r>
          </a:p>
          <a:p>
            <a:r>
              <a:rPr lang="en-AU" sz="3200" b="1" dirty="0">
                <a:solidFill>
                  <a:srgbClr val="0070C0"/>
                </a:solidFill>
              </a:rPr>
              <a:t>2. Power to </a:t>
            </a:r>
            <a:r>
              <a:rPr lang="en-AU" sz="3200" b="1" dirty="0" smtClean="0">
                <a:solidFill>
                  <a:srgbClr val="0070C0"/>
                </a:solidFill>
              </a:rPr>
              <a:t>transform society</a:t>
            </a:r>
            <a:endParaRPr lang="en-AU" sz="3200" b="1" dirty="0">
              <a:solidFill>
                <a:srgbClr val="0070C0"/>
              </a:solidFill>
            </a:endParaRPr>
          </a:p>
          <a:p>
            <a:r>
              <a:rPr lang="en-AU" sz="3200" b="1" dirty="0">
                <a:solidFill>
                  <a:srgbClr val="0070C0"/>
                </a:solidFill>
              </a:rPr>
              <a:t>3. Power to </a:t>
            </a:r>
            <a:r>
              <a:rPr lang="en-AU" sz="3200" b="1" dirty="0" smtClean="0">
                <a:solidFill>
                  <a:srgbClr val="0070C0"/>
                </a:solidFill>
              </a:rPr>
              <a:t>transform individuals</a:t>
            </a:r>
            <a:endParaRPr lang="en-AU" sz="1900" b="1"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38322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002"/>
            <a:ext cx="8596668" cy="687185"/>
          </a:xfrm>
        </p:spPr>
        <p:txBody>
          <a:bodyPr>
            <a:normAutofit fontScale="90000"/>
          </a:bodyPr>
          <a:lstStyle/>
          <a:p>
            <a:r>
              <a:rPr lang="en-AU" dirty="0" smtClean="0"/>
              <a:t>Are miracles possible?</a:t>
            </a:r>
            <a:br>
              <a:rPr lang="en-AU" dirty="0" smtClean="0"/>
            </a:br>
            <a:r>
              <a:rPr lang="en-AU" dirty="0" smtClean="0"/>
              <a:t>The Baha’i view</a:t>
            </a:r>
            <a:endParaRPr lang="en-AU" dirty="0"/>
          </a:p>
        </p:txBody>
      </p:sp>
      <p:sp>
        <p:nvSpPr>
          <p:cNvPr id="10" name="Content Placeholder 2"/>
          <p:cNvSpPr txBox="1">
            <a:spLocks/>
          </p:cNvSpPr>
          <p:nvPr/>
        </p:nvSpPr>
        <p:spPr>
          <a:xfrm>
            <a:off x="477520" y="2905920"/>
            <a:ext cx="8796482" cy="388077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400" b="1" dirty="0">
                <a:solidFill>
                  <a:schemeClr val="tx1"/>
                </a:solidFill>
              </a:rPr>
              <a:t>The Manifestations of God are sources of miraculous deeds and marvellous signs. Any difficult or impossible matter is to Them possible and permitted</a:t>
            </a:r>
            <a:r>
              <a:rPr lang="en-AU" sz="2400" b="1" dirty="0" smtClean="0">
                <a:solidFill>
                  <a:schemeClr val="tx1"/>
                </a:solidFill>
              </a:rPr>
              <a:t>….</a:t>
            </a:r>
            <a:endParaRPr lang="en-AU" sz="2400" b="1" dirty="0">
              <a:solidFill>
                <a:schemeClr val="tx1"/>
              </a:solidFill>
            </a:endParaRPr>
          </a:p>
          <a:p>
            <a:r>
              <a:rPr lang="en-AU" sz="2400" b="1" dirty="0">
                <a:solidFill>
                  <a:schemeClr val="tx1"/>
                </a:solidFill>
              </a:rPr>
              <a:t>Our meaning is not that the Manifestations of God are unable to perform miracles, for this indeed lies within Their power. But that which is of import and consequence in Their eyes is inner sight, spiritual hearing, and eternal life</a:t>
            </a:r>
            <a:r>
              <a:rPr lang="en-AU" sz="2400" b="1" dirty="0" smtClean="0">
                <a:solidFill>
                  <a:schemeClr val="tx1"/>
                </a:solidFill>
              </a:rPr>
              <a:t>.</a:t>
            </a:r>
            <a:endParaRPr lang="en-AU" sz="2400" b="1" dirty="0">
              <a:solidFill>
                <a:schemeClr val="tx1"/>
              </a:solidFill>
            </a:endParaRPr>
          </a:p>
          <a:p>
            <a:pPr algn="r"/>
            <a:r>
              <a:rPr lang="en-AU" sz="2400" b="1" dirty="0">
                <a:solidFill>
                  <a:schemeClr val="tx1"/>
                </a:solidFill>
              </a:rPr>
              <a:t>‘</a:t>
            </a:r>
            <a:r>
              <a:rPr lang="en-AU" sz="2400" b="1" dirty="0" err="1">
                <a:solidFill>
                  <a:schemeClr val="tx1"/>
                </a:solidFill>
              </a:rPr>
              <a:t>Abdu’l</a:t>
            </a:r>
            <a:r>
              <a:rPr lang="en-AU" sz="2400" b="1" dirty="0">
                <a:solidFill>
                  <a:schemeClr val="tx1"/>
                </a:solidFill>
              </a:rPr>
              <a:t>-Baha</a:t>
            </a:r>
          </a:p>
        </p:txBody>
      </p:sp>
    </p:spTree>
    <p:extLst>
      <p:ext uri="{BB962C8B-B14F-4D97-AF65-F5344CB8AC3E}">
        <p14:creationId xmlns:p14="http://schemas.microsoft.com/office/powerpoint/2010/main" val="426324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1379855" y="1846580"/>
            <a:ext cx="6463665" cy="2154436"/>
          </a:xfrm>
          <a:prstGeom prst="rect">
            <a:avLst/>
          </a:prstGeom>
          <a:pattFill prst="ltDnDiag">
            <a:fgClr>
              <a:schemeClr val="accent1"/>
            </a:fgClr>
            <a:bgClr>
              <a:schemeClr val="bg1"/>
            </a:bgClr>
          </a:pattFill>
        </p:spPr>
        <p:txBody>
          <a:bodyPr wrap="square" rtlCol="0">
            <a:spAutoFit/>
          </a:bodyPr>
          <a:lstStyle/>
          <a:p>
            <a:r>
              <a:rPr lang="en-AU" dirty="0"/>
              <a:t>A Christian assertion:</a:t>
            </a:r>
          </a:p>
          <a:p>
            <a:r>
              <a:rPr lang="en-AU" sz="2000" b="1" dirty="0"/>
              <a:t>If Jesus never rose from the dead, there would be no compelling reason to believe that He is who He said He is. But the fact is that He did rise again, confirming His claim to be God</a:t>
            </a:r>
            <a:r>
              <a:rPr lang="en-AU" sz="2000" dirty="0"/>
              <a:t> </a:t>
            </a:r>
            <a:r>
              <a:rPr lang="en-AU" dirty="0"/>
              <a:t>[</a:t>
            </a:r>
            <a:r>
              <a:rPr lang="en-AU" u="sng" dirty="0">
                <a:hlinkClick r:id="rId2"/>
              </a:rPr>
              <a:t>https://www.gotquestions.org/Jesus-rose-from-the-dead.html</a:t>
            </a:r>
            <a:endParaRPr lang="en-AU" dirty="0"/>
          </a:p>
        </p:txBody>
      </p:sp>
      <p:sp>
        <p:nvSpPr>
          <p:cNvPr id="6" name="Title 1"/>
          <p:cNvSpPr txBox="1">
            <a:spLocks/>
          </p:cNvSpPr>
          <p:nvPr/>
        </p:nvSpPr>
        <p:spPr>
          <a:xfrm>
            <a:off x="677334" y="346002"/>
            <a:ext cx="8596668" cy="1310078"/>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t>Are miracles a compelling reason to believe in God?</a:t>
            </a:r>
            <a:endParaRPr lang="en-AU" dirty="0"/>
          </a:p>
        </p:txBody>
      </p:sp>
      <p:sp>
        <p:nvSpPr>
          <p:cNvPr id="7" name="TextBox 6"/>
          <p:cNvSpPr txBox="1"/>
          <p:nvPr/>
        </p:nvSpPr>
        <p:spPr>
          <a:xfrm>
            <a:off x="2032000" y="4531360"/>
            <a:ext cx="7691120" cy="923330"/>
          </a:xfrm>
          <a:prstGeom prst="rect">
            <a:avLst/>
          </a:prstGeom>
          <a:noFill/>
        </p:spPr>
        <p:txBody>
          <a:bodyPr wrap="square" rtlCol="0">
            <a:spAutoFit/>
          </a:bodyPr>
          <a:lstStyle/>
          <a:p>
            <a:r>
              <a:rPr lang="en-AU" b="1" dirty="0" smtClean="0"/>
              <a:t>Compare the above statement with:</a:t>
            </a:r>
          </a:p>
          <a:p>
            <a:pPr marL="285750" indent="-285750">
              <a:buFont typeface="Arial" panose="020B0604020202020204" pitchFamily="34" charset="0"/>
              <a:buChar char="•"/>
            </a:pPr>
            <a:r>
              <a:rPr lang="en-AU" b="1" dirty="0" smtClean="0"/>
              <a:t>Belief when Jesus was alive. (The story of Peter)</a:t>
            </a:r>
          </a:p>
          <a:p>
            <a:pPr marL="285750" indent="-285750">
              <a:buFont typeface="Arial" panose="020B0604020202020204" pitchFamily="34" charset="0"/>
              <a:buChar char="•"/>
            </a:pPr>
            <a:r>
              <a:rPr lang="en-AU" b="1" dirty="0" smtClean="0"/>
              <a:t>Belief 2000 years after Jesus. (Studies of Church membership)</a:t>
            </a:r>
            <a:endParaRPr lang="en-AU" b="1" dirty="0"/>
          </a:p>
        </p:txBody>
      </p:sp>
    </p:spTree>
    <p:extLst>
      <p:ext uri="{BB962C8B-B14F-4D97-AF65-F5344CB8AC3E}">
        <p14:creationId xmlns:p14="http://schemas.microsoft.com/office/powerpoint/2010/main" val="86162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96" y="-123767"/>
            <a:ext cx="7871844" cy="1199110"/>
          </a:xfrm>
        </p:spPr>
        <p:txBody>
          <a:bodyPr>
            <a:noAutofit/>
          </a:bodyPr>
          <a:lstStyle/>
          <a:p>
            <a:r>
              <a:rPr lang="en-AU" sz="3600" b="1" dirty="0" smtClean="0"/>
              <a:t>Why are miracles not convincing?</a:t>
            </a:r>
            <a:endParaRPr lang="en-AU" sz="3600" b="1" dirty="0"/>
          </a:p>
        </p:txBody>
      </p:sp>
      <p:sp>
        <p:nvSpPr>
          <p:cNvPr id="4" name="Text Placeholder 3"/>
          <p:cNvSpPr>
            <a:spLocks noGrp="1"/>
          </p:cNvSpPr>
          <p:nvPr>
            <p:ph type="body" sz="half" idx="2"/>
          </p:nvPr>
        </p:nvSpPr>
        <p:spPr>
          <a:xfrm>
            <a:off x="1581575" y="2269375"/>
            <a:ext cx="6404185" cy="3117272"/>
          </a:xfrm>
        </p:spPr>
        <p:txBody>
          <a:bodyPr>
            <a:noAutofit/>
          </a:bodyPr>
          <a:lstStyle/>
          <a:p>
            <a:r>
              <a:rPr lang="en-AU" sz="2400" b="1" i="1" dirty="0"/>
              <a:t>Whatever else the Gospels may teach about the resurrection, faith in the risen Jesus requires more than stories about him – no matter how convincing these stories may be to some insiders.</a:t>
            </a:r>
            <a:endParaRPr lang="en-AU" sz="2400" dirty="0"/>
          </a:p>
          <a:p>
            <a:r>
              <a:rPr lang="en-AU" sz="2000" dirty="0"/>
              <a:t> </a:t>
            </a:r>
          </a:p>
          <a:p>
            <a:pPr algn="r"/>
            <a:r>
              <a:rPr lang="en-AU" sz="1600" dirty="0"/>
              <a:t>Robert J. Miller “What Do Stories about Resurrection(s) Prove?” in Copan, P., </a:t>
            </a:r>
            <a:r>
              <a:rPr lang="en-AU" sz="1600" i="1" dirty="0"/>
              <a:t>Will the Real Jesus Please Stand Up?: A debate between William Lane Craig and John Dominic </a:t>
            </a:r>
            <a:r>
              <a:rPr lang="en-AU" sz="1600" i="1" dirty="0" err="1"/>
              <a:t>Crossan</a:t>
            </a:r>
            <a:r>
              <a:rPr lang="en-AU" sz="1600" i="1" dirty="0"/>
              <a:t>.</a:t>
            </a:r>
            <a:endParaRPr lang="en-AU" sz="1600" dirty="0"/>
          </a:p>
          <a:p>
            <a:endParaRPr lang="en-AU" sz="2000" dirty="0"/>
          </a:p>
        </p:txBody>
      </p:sp>
      <p:sp>
        <p:nvSpPr>
          <p:cNvPr id="3" name="TextBox 2"/>
          <p:cNvSpPr txBox="1"/>
          <p:nvPr/>
        </p:nvSpPr>
        <p:spPr>
          <a:xfrm>
            <a:off x="245996" y="937012"/>
            <a:ext cx="7013785" cy="461665"/>
          </a:xfrm>
          <a:prstGeom prst="rect">
            <a:avLst/>
          </a:prstGeom>
          <a:noFill/>
        </p:spPr>
        <p:txBody>
          <a:bodyPr wrap="square" rtlCol="0">
            <a:spAutoFit/>
          </a:bodyPr>
          <a:lstStyle/>
          <a:p>
            <a:r>
              <a:rPr lang="en-AU" sz="2400" b="1" dirty="0">
                <a:solidFill>
                  <a:srgbClr val="92D050"/>
                </a:solidFill>
              </a:rPr>
              <a:t>(unless one already believes, or witnessed it)</a:t>
            </a:r>
          </a:p>
        </p:txBody>
      </p:sp>
    </p:spTree>
    <p:extLst>
      <p:ext uri="{BB962C8B-B14F-4D97-AF65-F5344CB8AC3E}">
        <p14:creationId xmlns:p14="http://schemas.microsoft.com/office/powerpoint/2010/main" val="18693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30" y="745846"/>
            <a:ext cx="5032151" cy="566738"/>
          </a:xfrm>
        </p:spPr>
        <p:txBody>
          <a:bodyPr>
            <a:noAutofit/>
          </a:bodyPr>
          <a:lstStyle/>
          <a:p>
            <a:r>
              <a:rPr lang="en-AU" sz="3600" b="1" dirty="0" smtClean="0"/>
              <a:t>Miracles and Proofs – The connection</a:t>
            </a:r>
            <a:endParaRPr lang="en-AU" sz="3600" b="1" dirty="0"/>
          </a:p>
        </p:txBody>
      </p:sp>
      <p:sp>
        <p:nvSpPr>
          <p:cNvPr id="8" name="Text Placeholder 7"/>
          <p:cNvSpPr>
            <a:spLocks noGrp="1"/>
          </p:cNvSpPr>
          <p:nvPr>
            <p:ph type="body" sz="half" idx="2"/>
          </p:nvPr>
        </p:nvSpPr>
        <p:spPr>
          <a:xfrm>
            <a:off x="1165015" y="1750378"/>
            <a:ext cx="7664026" cy="674024"/>
          </a:xfrm>
        </p:spPr>
        <p:txBody>
          <a:bodyPr>
            <a:normAutofit fontScale="25000" lnSpcReduction="20000"/>
          </a:bodyPr>
          <a:lstStyle/>
          <a:p>
            <a:r>
              <a:rPr lang="en-AU" sz="9600" dirty="0"/>
              <a:t>Proofs and arguments must needs be in connection with the subject which is to be proven and demonstrated; otherwise they cannot be accounted a proofs, even though they might be very wonderful and astonishing. For instance, if a certain person claims to be a physician and seeks to prove the validity of his claim by flying in the air, the truth of his claim would not, of necessity, be proven, even if he did so…there is no connection between the medical profession and flight…But healing sicknesses, removing diseases, physical diagnosis and treatment are characteristics of medication science and confirmatory evidence of the truth of a physician’s claim.</a:t>
            </a:r>
          </a:p>
          <a:p>
            <a:r>
              <a:rPr lang="en-AU" dirty="0"/>
              <a:t> </a:t>
            </a:r>
          </a:p>
          <a:p>
            <a:pPr algn="r"/>
            <a:r>
              <a:rPr lang="en-AU" sz="8000" dirty="0"/>
              <a:t>Mirza </a:t>
            </a:r>
            <a:r>
              <a:rPr lang="en-AU" sz="8000" dirty="0" err="1"/>
              <a:t>Abu’l-Fadl</a:t>
            </a:r>
            <a:r>
              <a:rPr lang="en-AU" sz="8000" dirty="0"/>
              <a:t>, in </a:t>
            </a:r>
            <a:r>
              <a:rPr lang="en-AU" sz="8000" i="1" dirty="0"/>
              <a:t>The Baha’i Proofs</a:t>
            </a:r>
            <a:r>
              <a:rPr lang="en-AU" sz="8000" dirty="0"/>
              <a:t>. </a:t>
            </a:r>
          </a:p>
          <a:p>
            <a:endParaRPr lang="en-AU" dirty="0"/>
          </a:p>
        </p:txBody>
      </p:sp>
    </p:spTree>
    <p:extLst>
      <p:ext uri="{BB962C8B-B14F-4D97-AF65-F5344CB8AC3E}">
        <p14:creationId xmlns:p14="http://schemas.microsoft.com/office/powerpoint/2010/main" val="119564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19" y="495617"/>
            <a:ext cx="7116021" cy="566738"/>
          </a:xfrm>
        </p:spPr>
        <p:txBody>
          <a:bodyPr>
            <a:noAutofit/>
          </a:bodyPr>
          <a:lstStyle/>
          <a:p>
            <a:r>
              <a:rPr lang="en-AU" sz="3600" b="1" dirty="0" smtClean="0"/>
              <a:t>Example: The Existence of God</a:t>
            </a:r>
            <a:endParaRPr lang="en-AU" sz="3600" b="1" dirty="0"/>
          </a:p>
        </p:txBody>
      </p:sp>
      <p:sp>
        <p:nvSpPr>
          <p:cNvPr id="7" name="Text Placeholder 3"/>
          <p:cNvSpPr txBox="1">
            <a:spLocks/>
          </p:cNvSpPr>
          <p:nvPr/>
        </p:nvSpPr>
        <p:spPr>
          <a:xfrm>
            <a:off x="508423" y="1415494"/>
            <a:ext cx="8676217" cy="4517946"/>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en-AU" sz="2400" b="1" dirty="0">
                <a:solidFill>
                  <a:srgbClr val="0070C0"/>
                </a:solidFill>
              </a:rPr>
              <a:t>The recurring proof of the existence of God, therefore, is that from time immemorial He has repeatedly manifested Himself. … At intervals so rare that the known instances can be counted on one’s fingers, the Manifestations of God have appeared, have each been explicit as to the authority of His teachings and have each exerted an influence on the advance of civilization incomparably beyond that of any other phenomenon in history. </a:t>
            </a:r>
          </a:p>
          <a:p>
            <a:pPr algn="r"/>
            <a:r>
              <a:rPr lang="en-AU" sz="2400" i="1" dirty="0"/>
              <a:t>One Common Faith</a:t>
            </a:r>
            <a:r>
              <a:rPr lang="en-AU" sz="2400" dirty="0"/>
              <a:t> </a:t>
            </a:r>
            <a:endParaRPr lang="en-AU" sz="2400" dirty="0" smtClean="0"/>
          </a:p>
          <a:p>
            <a:pPr algn="r"/>
            <a:r>
              <a:rPr lang="en-AU" dirty="0" smtClean="0"/>
              <a:t>(</a:t>
            </a:r>
            <a:r>
              <a:rPr lang="en-AU" dirty="0"/>
              <a:t>Prepared in 2005 under the supervision of the Universal House of Justice, this commentary reviews relevant passages from both the Writings of </a:t>
            </a:r>
            <a:r>
              <a:rPr lang="en-AU" dirty="0" err="1"/>
              <a:t>Bahá’u’lláh</a:t>
            </a:r>
            <a:r>
              <a:rPr lang="en-AU" dirty="0"/>
              <a:t> and the scriptures of other Faiths against the background of the contemporary crisis of sectarianism.)</a:t>
            </a:r>
          </a:p>
        </p:txBody>
      </p:sp>
    </p:spTree>
    <p:extLst>
      <p:ext uri="{BB962C8B-B14F-4D97-AF65-F5344CB8AC3E}">
        <p14:creationId xmlns:p14="http://schemas.microsoft.com/office/powerpoint/2010/main" val="28930487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850</TotalTime>
  <Words>1202</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Bookman Old Style</vt:lpstr>
      <vt:lpstr>Trebuchet MS</vt:lpstr>
      <vt:lpstr>Wingdings 3</vt:lpstr>
      <vt:lpstr>Facet</vt:lpstr>
      <vt:lpstr>Miracles and Proofs</vt:lpstr>
      <vt:lpstr>Do babies feel love?</vt:lpstr>
      <vt:lpstr>PowerPoint Presentation</vt:lpstr>
      <vt:lpstr>PowerPoint Presentation</vt:lpstr>
      <vt:lpstr>Are miracles possible? The Baha’i view</vt:lpstr>
      <vt:lpstr>PowerPoint Presentation</vt:lpstr>
      <vt:lpstr>Why are miracles not convincing?</vt:lpstr>
      <vt:lpstr>Miracles and Proofs – The connection</vt:lpstr>
      <vt:lpstr>Example: The Existence of God</vt:lpstr>
      <vt:lpstr>Example: A Spiritual Revolution</vt:lpstr>
      <vt:lpstr>PowerPoint Presentation</vt:lpstr>
      <vt:lpstr>The verses of God as a proof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Aliens Meet</dc:title>
  <dc:creator>Colin Dibdin</dc:creator>
  <cp:lastModifiedBy>Colin Dibdin</cp:lastModifiedBy>
  <cp:revision>71</cp:revision>
  <dcterms:created xsi:type="dcterms:W3CDTF">2021-08-14T00:24:30Z</dcterms:created>
  <dcterms:modified xsi:type="dcterms:W3CDTF">2025-08-21T10:38:54Z</dcterms:modified>
</cp:coreProperties>
</file>