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1" r:id="rId8"/>
    <p:sldId id="270"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54" d="100"/>
          <a:sy n="54" d="100"/>
        </p:scale>
        <p:origin x="68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137114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BE2BD6-2ECF-4708-9F98-5612B46E629C}" type="datetimeFigureOut">
              <a:rPr lang="en-AU" smtClean="0"/>
              <a:t>21/11/2025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189836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413955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1540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3679442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264611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369618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88087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58277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121403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10436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BE2BD6-2ECF-4708-9F98-5612B46E629C}" type="datetimeFigureOut">
              <a:rPr lang="en-AU" smtClean="0"/>
              <a:t>21/11/2025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63160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BE2BD6-2ECF-4708-9F98-5612B46E629C}" type="datetimeFigureOut">
              <a:rPr lang="en-AU" smtClean="0"/>
              <a:t>21/11/2025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417233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369685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305277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9BE2BD6-2ECF-4708-9F98-5612B46E629C}" type="datetimeFigureOut">
              <a:rPr lang="en-AU" smtClean="0"/>
              <a:t>21/11/2025</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196830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BE2BD6-2ECF-4708-9F98-5612B46E629C}" type="datetimeFigureOut">
              <a:rPr lang="en-AU" smtClean="0"/>
              <a:t>21/11/2025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444A5D-2E43-4F83-83B4-66B480C38044}" type="slidenum">
              <a:rPr lang="en-AU" smtClean="0"/>
              <a:t>‹#›</a:t>
            </a:fld>
            <a:endParaRPr lang="en-AU"/>
          </a:p>
        </p:txBody>
      </p:sp>
    </p:spTree>
    <p:extLst>
      <p:ext uri="{BB962C8B-B14F-4D97-AF65-F5344CB8AC3E}">
        <p14:creationId xmlns:p14="http://schemas.microsoft.com/office/powerpoint/2010/main" val="6476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9BE2BD6-2ECF-4708-9F98-5612B46E629C}" type="datetimeFigureOut">
              <a:rPr lang="en-AU" smtClean="0"/>
              <a:t>21/11/2025</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444A5D-2E43-4F83-83B4-66B480C38044}" type="slidenum">
              <a:rPr lang="en-AU" smtClean="0"/>
              <a:t>‹#›</a:t>
            </a:fld>
            <a:endParaRPr lang="en-AU"/>
          </a:p>
        </p:txBody>
      </p:sp>
    </p:spTree>
    <p:extLst>
      <p:ext uri="{BB962C8B-B14F-4D97-AF65-F5344CB8AC3E}">
        <p14:creationId xmlns:p14="http://schemas.microsoft.com/office/powerpoint/2010/main" val="18650410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i="1" dirty="0" smtClean="0">
                <a:solidFill>
                  <a:srgbClr val="FFFF00"/>
                </a:solidFill>
              </a:rPr>
              <a:t>Foundations of the Covenant</a:t>
            </a:r>
            <a:endParaRPr lang="en-AU" b="1" i="1" dirty="0">
              <a:solidFill>
                <a:srgbClr val="FFFF00"/>
              </a:solidFill>
            </a:endParaRPr>
          </a:p>
        </p:txBody>
      </p:sp>
      <p:sp>
        <p:nvSpPr>
          <p:cNvPr id="3" name="Subtitle 2"/>
          <p:cNvSpPr>
            <a:spLocks noGrp="1"/>
          </p:cNvSpPr>
          <p:nvPr>
            <p:ph type="subTitle" idx="1"/>
          </p:nvPr>
        </p:nvSpPr>
        <p:spPr>
          <a:xfrm>
            <a:off x="1154955" y="4777381"/>
            <a:ext cx="9144000" cy="526902"/>
          </a:xfrm>
        </p:spPr>
        <p:txBody>
          <a:bodyPr/>
          <a:lstStyle/>
          <a:p>
            <a:r>
              <a:rPr lang="en-AU" dirty="0" smtClean="0"/>
              <a:t>Overview and quick quiz</a:t>
            </a:r>
            <a:endParaRPr lang="en-AU" dirty="0"/>
          </a:p>
        </p:txBody>
      </p:sp>
      <p:sp>
        <p:nvSpPr>
          <p:cNvPr id="4" name="TextBox 3"/>
          <p:cNvSpPr txBox="1"/>
          <p:nvPr/>
        </p:nvSpPr>
        <p:spPr>
          <a:xfrm>
            <a:off x="8303190" y="5920135"/>
            <a:ext cx="3521165" cy="461665"/>
          </a:xfrm>
          <a:prstGeom prst="rect">
            <a:avLst/>
          </a:prstGeom>
          <a:noFill/>
        </p:spPr>
        <p:txBody>
          <a:bodyPr wrap="square" rtlCol="0">
            <a:spAutoFit/>
          </a:bodyPr>
          <a:lstStyle/>
          <a:p>
            <a:r>
              <a:rPr lang="en-AU" sz="1200" dirty="0" smtClean="0"/>
              <a:t>Prepared by Colin Dibdin for the Day of the Covenant November 2023</a:t>
            </a:r>
            <a:endParaRPr lang="en-AU" sz="1200" dirty="0"/>
          </a:p>
        </p:txBody>
      </p:sp>
      <p:sp>
        <p:nvSpPr>
          <p:cNvPr id="5" name="TextBox 4"/>
          <p:cNvSpPr txBox="1"/>
          <p:nvPr/>
        </p:nvSpPr>
        <p:spPr>
          <a:xfrm>
            <a:off x="5284382" y="486307"/>
            <a:ext cx="5147035" cy="1200329"/>
          </a:xfrm>
          <a:prstGeom prst="rect">
            <a:avLst/>
          </a:prstGeom>
          <a:noFill/>
        </p:spPr>
        <p:txBody>
          <a:bodyPr wrap="square" rtlCol="0">
            <a:spAutoFit/>
          </a:bodyPr>
          <a:lstStyle/>
          <a:p>
            <a:r>
              <a:rPr lang="en-AU" i="1" dirty="0"/>
              <a:t>The hand of Omnipotence hath established His Revelation upon an unassailable, an enduring foundation</a:t>
            </a:r>
            <a:r>
              <a:rPr lang="en-AU" dirty="0"/>
              <a:t>.</a:t>
            </a:r>
          </a:p>
          <a:p>
            <a:pPr algn="r"/>
            <a:r>
              <a:rPr lang="en-AU" dirty="0" err="1"/>
              <a:t>Bahá’u’lláh</a:t>
            </a:r>
            <a:endParaRPr lang="en-AU" dirty="0"/>
          </a:p>
        </p:txBody>
      </p:sp>
    </p:spTree>
    <p:extLst>
      <p:ext uri="{BB962C8B-B14F-4D97-AF65-F5344CB8AC3E}">
        <p14:creationId xmlns:p14="http://schemas.microsoft.com/office/powerpoint/2010/main" val="838192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220" y="628846"/>
            <a:ext cx="6731000" cy="3733800"/>
          </a:xfrm>
          <a:prstGeom prst="rect">
            <a:avLst/>
          </a:prstGeom>
        </p:spPr>
      </p:pic>
      <p:sp>
        <p:nvSpPr>
          <p:cNvPr id="3" name="TextBox 2"/>
          <p:cNvSpPr txBox="1"/>
          <p:nvPr/>
        </p:nvSpPr>
        <p:spPr>
          <a:xfrm>
            <a:off x="5052766" y="4798243"/>
            <a:ext cx="2262434" cy="1384995"/>
          </a:xfrm>
          <a:prstGeom prst="rect">
            <a:avLst/>
          </a:prstGeom>
          <a:noFill/>
        </p:spPr>
        <p:txBody>
          <a:bodyPr wrap="square" rtlCol="0">
            <a:spAutoFit/>
          </a:bodyPr>
          <a:lstStyle/>
          <a:p>
            <a:r>
              <a:rPr lang="en-AU" sz="6000" b="1" dirty="0" smtClean="0">
                <a:solidFill>
                  <a:srgbClr val="FFFF00"/>
                </a:solidFill>
              </a:rPr>
              <a:t>QUIZ</a:t>
            </a:r>
          </a:p>
          <a:p>
            <a:r>
              <a:rPr lang="en-AU" sz="2400" b="1" dirty="0" smtClean="0">
                <a:solidFill>
                  <a:srgbClr val="FFFF00"/>
                </a:solidFill>
              </a:rPr>
              <a:t>(6 Questions)</a:t>
            </a:r>
            <a:endParaRPr lang="en-AU" sz="2400" b="1" dirty="0">
              <a:solidFill>
                <a:srgbClr val="FFFF00"/>
              </a:solidFill>
            </a:endParaRPr>
          </a:p>
        </p:txBody>
      </p:sp>
    </p:spTree>
    <p:extLst>
      <p:ext uri="{BB962C8B-B14F-4D97-AF65-F5344CB8AC3E}">
        <p14:creationId xmlns:p14="http://schemas.microsoft.com/office/powerpoint/2010/main" val="3172321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045" y="904973"/>
            <a:ext cx="9898145" cy="3508653"/>
          </a:xfrm>
          <a:prstGeom prst="rect">
            <a:avLst/>
          </a:prstGeom>
          <a:noFill/>
        </p:spPr>
        <p:txBody>
          <a:bodyPr wrap="square" rtlCol="0">
            <a:spAutoFit/>
          </a:bodyPr>
          <a:lstStyle/>
          <a:p>
            <a:r>
              <a:rPr lang="en-AU" dirty="0"/>
              <a:t> </a:t>
            </a:r>
            <a:endParaRPr lang="en-AU" sz="1600" dirty="0"/>
          </a:p>
          <a:p>
            <a:r>
              <a:rPr lang="en-AU" dirty="0"/>
              <a:t> </a:t>
            </a:r>
            <a:endParaRPr lang="en-AU" sz="1600" dirty="0"/>
          </a:p>
          <a:p>
            <a:pPr marL="457200" lvl="0" indent="-457200">
              <a:buAutoNum type="arabicPeriod"/>
            </a:pPr>
            <a:r>
              <a:rPr lang="en-AU" sz="2400" b="1" dirty="0" smtClean="0"/>
              <a:t>Of </a:t>
            </a:r>
            <a:r>
              <a:rPr lang="en-AU" sz="2400" b="1" dirty="0"/>
              <a:t>the following 4 documents, which 3 were </a:t>
            </a:r>
            <a:r>
              <a:rPr lang="en-AU" sz="2400" b="1" dirty="0" smtClean="0"/>
              <a:t>revealed by </a:t>
            </a:r>
            <a:r>
              <a:rPr lang="en-AU" sz="2400" b="1" dirty="0" err="1" smtClean="0"/>
              <a:t>Bahá’u’lláh</a:t>
            </a:r>
            <a:r>
              <a:rPr lang="en-AU" sz="2400" b="1" dirty="0" smtClean="0"/>
              <a:t>?</a:t>
            </a:r>
          </a:p>
          <a:p>
            <a:pPr lvl="0"/>
            <a:endParaRPr lang="en-AU" sz="2400" dirty="0"/>
          </a:p>
          <a:p>
            <a:pPr marL="914400" lvl="1" indent="-457200">
              <a:buFont typeface="+mj-lt"/>
              <a:buAutoNum type="arabicPeriod"/>
            </a:pPr>
            <a:r>
              <a:rPr lang="en-AU" sz="2400" dirty="0" err="1"/>
              <a:t>Súriy-i-</a:t>
            </a:r>
            <a:r>
              <a:rPr lang="en-AU" sz="2400" u="sng" dirty="0" err="1"/>
              <a:t>Gh</a:t>
            </a:r>
            <a:r>
              <a:rPr lang="en-AU" sz="2400" dirty="0" err="1"/>
              <a:t>usn</a:t>
            </a:r>
            <a:r>
              <a:rPr lang="en-AU" sz="2400" dirty="0"/>
              <a:t> (Tablet of the Branch)</a:t>
            </a:r>
          </a:p>
          <a:p>
            <a:pPr marL="914400" lvl="1" indent="-457200">
              <a:buFont typeface="+mj-lt"/>
              <a:buAutoNum type="arabicPeriod"/>
            </a:pPr>
            <a:r>
              <a:rPr lang="en-AU" sz="2400" dirty="0"/>
              <a:t>The </a:t>
            </a:r>
            <a:r>
              <a:rPr lang="en-AU" sz="2400" dirty="0" err="1"/>
              <a:t>Kitáb-i-Aqdas</a:t>
            </a:r>
            <a:r>
              <a:rPr lang="en-AU" sz="2400" dirty="0"/>
              <a:t> (The Most Holy Book)</a:t>
            </a:r>
          </a:p>
          <a:p>
            <a:pPr marL="914400" lvl="1" indent="-457200">
              <a:buFont typeface="+mj-lt"/>
              <a:buAutoNum type="arabicPeriod"/>
            </a:pPr>
            <a:r>
              <a:rPr lang="en-AU" sz="2400" dirty="0"/>
              <a:t>The </a:t>
            </a:r>
            <a:r>
              <a:rPr lang="en-AU" sz="2400" dirty="0" err="1"/>
              <a:t>Kitáb-i</a:t>
            </a:r>
            <a:r>
              <a:rPr lang="en-AU" sz="2400" dirty="0"/>
              <a:t>-‘</a:t>
            </a:r>
            <a:r>
              <a:rPr lang="en-AU" sz="2400" dirty="0" err="1"/>
              <a:t>Ahd</a:t>
            </a:r>
            <a:r>
              <a:rPr lang="en-AU" sz="2400" dirty="0"/>
              <a:t> (The Book of the Covenant)</a:t>
            </a:r>
          </a:p>
          <a:p>
            <a:pPr marL="914400" lvl="1" indent="-457200">
              <a:buFont typeface="+mj-lt"/>
              <a:buAutoNum type="arabicPeriod"/>
            </a:pPr>
            <a:r>
              <a:rPr lang="en-AU" sz="2400" dirty="0"/>
              <a:t>The Will and Testament of ‘</a:t>
            </a:r>
            <a:r>
              <a:rPr lang="en-AU" sz="2400" dirty="0" err="1"/>
              <a:t>Abdu’l-Bahá</a:t>
            </a:r>
            <a:endParaRPr lang="en-AU" sz="2400" dirty="0"/>
          </a:p>
          <a:p>
            <a:r>
              <a:rPr lang="en-AU" dirty="0"/>
              <a:t> </a:t>
            </a:r>
            <a:endParaRPr lang="en-AU" sz="1600" dirty="0"/>
          </a:p>
        </p:txBody>
      </p:sp>
    </p:spTree>
    <p:extLst>
      <p:ext uri="{BB962C8B-B14F-4D97-AF65-F5344CB8AC3E}">
        <p14:creationId xmlns:p14="http://schemas.microsoft.com/office/powerpoint/2010/main" val="190698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849" y="1799210"/>
            <a:ext cx="9125146" cy="2739211"/>
          </a:xfrm>
          <a:prstGeom prst="rect">
            <a:avLst/>
          </a:prstGeom>
        </p:spPr>
        <p:txBody>
          <a:bodyPr wrap="square">
            <a:spAutoFit/>
          </a:bodyPr>
          <a:lstStyle/>
          <a:p>
            <a:pPr lvl="0"/>
            <a:r>
              <a:rPr lang="en-AU" sz="2400" b="1" dirty="0" smtClean="0"/>
              <a:t>2.  Which of these was revealed before the other two?</a:t>
            </a:r>
          </a:p>
          <a:p>
            <a:pPr lvl="0"/>
            <a:endParaRPr lang="en-AU" sz="2400" dirty="0"/>
          </a:p>
          <a:p>
            <a:pPr marL="914400" lvl="1" indent="-457200">
              <a:buFont typeface="+mj-lt"/>
              <a:buAutoNum type="arabicPeriod"/>
            </a:pPr>
            <a:r>
              <a:rPr lang="en-AU" sz="2400" dirty="0" err="1"/>
              <a:t>Súriy-i-</a:t>
            </a:r>
            <a:r>
              <a:rPr lang="en-AU" sz="2400" u="sng" dirty="0" err="1"/>
              <a:t>Gh</a:t>
            </a:r>
            <a:r>
              <a:rPr lang="en-AU" sz="2400" dirty="0" err="1"/>
              <a:t>usn</a:t>
            </a:r>
            <a:r>
              <a:rPr lang="en-AU" sz="2400" dirty="0"/>
              <a:t> (Tablet of the Branch)</a:t>
            </a:r>
          </a:p>
          <a:p>
            <a:pPr marL="914400" lvl="1" indent="-457200">
              <a:buFont typeface="+mj-lt"/>
              <a:buAutoNum type="arabicPeriod"/>
            </a:pPr>
            <a:r>
              <a:rPr lang="en-AU" sz="2400" dirty="0"/>
              <a:t>The </a:t>
            </a:r>
            <a:r>
              <a:rPr lang="en-AU" sz="2400" dirty="0" err="1"/>
              <a:t>Kitáb-i-Aqdas</a:t>
            </a:r>
            <a:r>
              <a:rPr lang="en-AU" sz="2400" dirty="0"/>
              <a:t> (The Most Holy Book)</a:t>
            </a:r>
          </a:p>
          <a:p>
            <a:pPr marL="914400" lvl="1" indent="-457200">
              <a:buFont typeface="+mj-lt"/>
              <a:buAutoNum type="arabicPeriod"/>
            </a:pPr>
            <a:r>
              <a:rPr lang="en-AU" sz="2400" dirty="0"/>
              <a:t>The </a:t>
            </a:r>
            <a:r>
              <a:rPr lang="en-AU" sz="2400" dirty="0" err="1"/>
              <a:t>Kitáb-i-Ahd</a:t>
            </a:r>
            <a:r>
              <a:rPr lang="en-AU" sz="2400" dirty="0"/>
              <a:t> (The Book of the Covenant)</a:t>
            </a:r>
          </a:p>
          <a:p>
            <a:r>
              <a:rPr lang="en-AU" dirty="0"/>
              <a:t> </a:t>
            </a:r>
            <a:endParaRPr lang="en-AU" sz="1600" dirty="0"/>
          </a:p>
          <a:p>
            <a:pPr lvl="0"/>
            <a:endParaRPr lang="en-AU" sz="1600" dirty="0"/>
          </a:p>
          <a:p>
            <a:endParaRPr lang="en-AU" dirty="0"/>
          </a:p>
        </p:txBody>
      </p:sp>
    </p:spTree>
    <p:extLst>
      <p:ext uri="{BB962C8B-B14F-4D97-AF65-F5344CB8AC3E}">
        <p14:creationId xmlns:p14="http://schemas.microsoft.com/office/powerpoint/2010/main" val="386448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233" y="1927537"/>
            <a:ext cx="6916132" cy="3046988"/>
          </a:xfrm>
          <a:prstGeom prst="rect">
            <a:avLst/>
          </a:prstGeom>
        </p:spPr>
        <p:txBody>
          <a:bodyPr wrap="square">
            <a:spAutoFit/>
          </a:bodyPr>
          <a:lstStyle/>
          <a:p>
            <a:pPr lvl="0"/>
            <a:r>
              <a:rPr lang="en-AU" sz="2400" b="1" dirty="0" smtClean="0"/>
              <a:t>3. To </a:t>
            </a:r>
            <a:r>
              <a:rPr lang="en-AU" sz="2400" b="1" dirty="0"/>
              <a:t>whom did Baha’u’llah command all to turn after His passing</a:t>
            </a:r>
            <a:r>
              <a:rPr lang="en-AU" sz="2400" b="1" dirty="0" smtClean="0"/>
              <a:t>?</a:t>
            </a:r>
          </a:p>
          <a:p>
            <a:pPr lvl="0"/>
            <a:endParaRPr lang="en-AU" sz="2400" dirty="0"/>
          </a:p>
          <a:p>
            <a:pPr marL="800100" lvl="1" indent="-342900">
              <a:buFont typeface="+mj-lt"/>
              <a:buAutoNum type="arabicPeriod"/>
            </a:pPr>
            <a:r>
              <a:rPr lang="en-AU" sz="2400" dirty="0"/>
              <a:t>The Most Mighty Branch [`</a:t>
            </a:r>
            <a:r>
              <a:rPr lang="en-AU" sz="2400" dirty="0" err="1"/>
              <a:t>Abdu'l-Bahá</a:t>
            </a:r>
            <a:r>
              <a:rPr lang="en-AU" sz="2400" dirty="0"/>
              <a:t>]</a:t>
            </a:r>
          </a:p>
          <a:p>
            <a:pPr marL="800100" lvl="1" indent="-342900">
              <a:buFont typeface="+mj-lt"/>
              <a:buAutoNum type="arabicPeriod"/>
            </a:pPr>
            <a:r>
              <a:rPr lang="en-AU" sz="2400" dirty="0"/>
              <a:t>The Greater Branch [</a:t>
            </a:r>
            <a:r>
              <a:rPr lang="en-AU" sz="2400" dirty="0" err="1"/>
              <a:t>Muḥammad</a:t>
            </a:r>
            <a:r>
              <a:rPr lang="en-AU" sz="2400" dirty="0"/>
              <a:t> ‘</a:t>
            </a:r>
            <a:r>
              <a:rPr lang="en-AU" sz="2400" dirty="0" err="1"/>
              <a:t>Alí</a:t>
            </a:r>
            <a:r>
              <a:rPr lang="en-AU" sz="2400" dirty="0"/>
              <a:t>] </a:t>
            </a:r>
          </a:p>
          <a:p>
            <a:pPr marL="800100" lvl="1" indent="-342900">
              <a:buFont typeface="+mj-lt"/>
              <a:buAutoNum type="arabicPeriod"/>
            </a:pPr>
            <a:r>
              <a:rPr lang="en-AU" sz="2400" dirty="0"/>
              <a:t>The rulers and learned among the people of </a:t>
            </a:r>
            <a:r>
              <a:rPr lang="en-AU" sz="2400" dirty="0" err="1"/>
              <a:t>Bahá</a:t>
            </a:r>
            <a:r>
              <a:rPr lang="en-AU" sz="2400" dirty="0"/>
              <a:t> </a:t>
            </a:r>
          </a:p>
          <a:p>
            <a:r>
              <a:rPr lang="en-AU" sz="2400" dirty="0"/>
              <a:t> </a:t>
            </a:r>
            <a:endParaRPr lang="en-AU" sz="2400" dirty="0" smtClean="0"/>
          </a:p>
        </p:txBody>
      </p:sp>
    </p:spTree>
    <p:extLst>
      <p:ext uri="{BB962C8B-B14F-4D97-AF65-F5344CB8AC3E}">
        <p14:creationId xmlns:p14="http://schemas.microsoft.com/office/powerpoint/2010/main" val="206862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135" y="1576720"/>
            <a:ext cx="6831291" cy="3046988"/>
          </a:xfrm>
          <a:prstGeom prst="rect">
            <a:avLst/>
          </a:prstGeom>
        </p:spPr>
        <p:txBody>
          <a:bodyPr wrap="square">
            <a:spAutoFit/>
          </a:bodyPr>
          <a:lstStyle/>
          <a:p>
            <a:pPr lvl="0"/>
            <a:r>
              <a:rPr lang="en-AU" sz="2400" b="1" dirty="0"/>
              <a:t>4. Who were the custodians of the Cause between 1957 (when the Guardian died) and 1963 (when the Universal House of Justice was elected</a:t>
            </a:r>
            <a:r>
              <a:rPr lang="en-AU" sz="2400" b="1" dirty="0" smtClean="0"/>
              <a:t>)?</a:t>
            </a:r>
          </a:p>
          <a:p>
            <a:pPr lvl="0"/>
            <a:endParaRPr lang="en-AU" sz="2400" dirty="0"/>
          </a:p>
          <a:p>
            <a:pPr marL="800100" lvl="1" indent="-342900">
              <a:buFont typeface="+mj-lt"/>
              <a:buAutoNum type="arabicPeriod"/>
            </a:pPr>
            <a:r>
              <a:rPr lang="en-AU" sz="2400" dirty="0"/>
              <a:t>The National Spiritual Assemblies</a:t>
            </a:r>
          </a:p>
          <a:p>
            <a:pPr marL="800100" lvl="1" indent="-342900">
              <a:buFont typeface="+mj-lt"/>
              <a:buAutoNum type="arabicPeriod"/>
            </a:pPr>
            <a:r>
              <a:rPr lang="en-AU" sz="2400" dirty="0"/>
              <a:t>The Believers, guided by the Holy Spirit</a:t>
            </a:r>
          </a:p>
          <a:p>
            <a:pPr marL="800100" lvl="1" indent="-342900">
              <a:buFont typeface="+mj-lt"/>
              <a:buAutoNum type="arabicPeriod"/>
            </a:pPr>
            <a:r>
              <a:rPr lang="en-AU" sz="2400" dirty="0"/>
              <a:t>The Hands of the </a:t>
            </a:r>
            <a:r>
              <a:rPr lang="en-AU" sz="2400" dirty="0" smtClean="0"/>
              <a:t>Cause</a:t>
            </a:r>
            <a:endParaRPr lang="en-AU" sz="2400" dirty="0"/>
          </a:p>
        </p:txBody>
      </p:sp>
    </p:spTree>
    <p:extLst>
      <p:ext uri="{BB962C8B-B14F-4D97-AF65-F5344CB8AC3E}">
        <p14:creationId xmlns:p14="http://schemas.microsoft.com/office/powerpoint/2010/main" val="114140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82231"/>
            <a:ext cx="6096000" cy="3847207"/>
          </a:xfrm>
          <a:prstGeom prst="rect">
            <a:avLst/>
          </a:prstGeom>
        </p:spPr>
        <p:txBody>
          <a:bodyPr>
            <a:spAutoFit/>
          </a:bodyPr>
          <a:lstStyle/>
          <a:p>
            <a:r>
              <a:rPr lang="en-AU" dirty="0"/>
              <a:t> </a:t>
            </a:r>
            <a:endParaRPr lang="en-AU" sz="1600" dirty="0"/>
          </a:p>
          <a:p>
            <a:pPr lvl="0"/>
            <a:r>
              <a:rPr lang="en-AU" sz="2400" b="1" dirty="0"/>
              <a:t>5. Which institution did Baha’u’llah ordain to be “the Trustees of God among His servants and the daysprings of authority in His countries</a:t>
            </a:r>
            <a:r>
              <a:rPr lang="en-AU" sz="2400" b="1" dirty="0" smtClean="0"/>
              <a:t>”</a:t>
            </a:r>
          </a:p>
          <a:p>
            <a:pPr lvl="0"/>
            <a:endParaRPr lang="en-AU" sz="2400" dirty="0"/>
          </a:p>
          <a:p>
            <a:pPr marL="800100" lvl="1" indent="-342900">
              <a:buFont typeface="+mj-lt"/>
              <a:buAutoNum type="arabicPeriod"/>
            </a:pPr>
            <a:r>
              <a:rPr lang="en-AU" sz="2400" dirty="0"/>
              <a:t>The Most Mighty Branch</a:t>
            </a:r>
          </a:p>
          <a:p>
            <a:pPr marL="800100" lvl="1" indent="-342900">
              <a:buFont typeface="+mj-lt"/>
              <a:buAutoNum type="arabicPeriod"/>
            </a:pPr>
            <a:r>
              <a:rPr lang="en-AU" sz="2400" dirty="0"/>
              <a:t>The Hands of the Cause</a:t>
            </a:r>
          </a:p>
          <a:p>
            <a:pPr marL="800100" lvl="1" indent="-342900">
              <a:buFont typeface="+mj-lt"/>
              <a:buAutoNum type="arabicPeriod"/>
            </a:pPr>
            <a:r>
              <a:rPr lang="en-AU" sz="2400" dirty="0"/>
              <a:t>The Universal House of Justice</a:t>
            </a:r>
          </a:p>
          <a:p>
            <a:endParaRPr lang="en-AU" sz="1600" dirty="0"/>
          </a:p>
          <a:p>
            <a:r>
              <a:rPr lang="en-AU" dirty="0"/>
              <a:t> </a:t>
            </a:r>
          </a:p>
        </p:txBody>
      </p:sp>
    </p:spTree>
    <p:extLst>
      <p:ext uri="{BB962C8B-B14F-4D97-AF65-F5344CB8AC3E}">
        <p14:creationId xmlns:p14="http://schemas.microsoft.com/office/powerpoint/2010/main" val="338484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452" y="1470095"/>
            <a:ext cx="6096000" cy="3570208"/>
          </a:xfrm>
          <a:prstGeom prst="rect">
            <a:avLst/>
          </a:prstGeom>
        </p:spPr>
        <p:txBody>
          <a:bodyPr>
            <a:spAutoFit/>
          </a:bodyPr>
          <a:lstStyle/>
          <a:p>
            <a:endParaRPr lang="en-AU" sz="1600" dirty="0"/>
          </a:p>
          <a:p>
            <a:pPr lvl="0"/>
            <a:r>
              <a:rPr lang="en-AU" sz="2400" b="1" dirty="0"/>
              <a:t>6. What is the “unassailable, enduring foundation”, upon which “t</a:t>
            </a:r>
            <a:r>
              <a:rPr lang="en-AU" sz="2400" b="1" i="1" dirty="0"/>
              <a:t>he hand of Omnipotence hath established His Revelation</a:t>
            </a:r>
            <a:r>
              <a:rPr lang="en-AU" sz="2400" b="1" i="1" dirty="0" smtClean="0"/>
              <a:t>”</a:t>
            </a:r>
          </a:p>
          <a:p>
            <a:pPr lvl="0"/>
            <a:endParaRPr lang="en-AU" sz="2400" dirty="0"/>
          </a:p>
          <a:p>
            <a:pPr marL="800100" lvl="1" indent="-342900">
              <a:buFont typeface="+mj-lt"/>
              <a:buAutoNum type="arabicPeriod"/>
            </a:pPr>
            <a:r>
              <a:rPr lang="en-AU" sz="2400" dirty="0"/>
              <a:t>The Word of God</a:t>
            </a:r>
          </a:p>
          <a:p>
            <a:pPr marL="800100" lvl="1" indent="-342900">
              <a:buFont typeface="+mj-lt"/>
              <a:buAutoNum type="arabicPeriod"/>
            </a:pPr>
            <a:r>
              <a:rPr lang="en-AU" sz="2400" dirty="0"/>
              <a:t>The Example of ‘</a:t>
            </a:r>
            <a:r>
              <a:rPr lang="en-AU" sz="2400" dirty="0" err="1"/>
              <a:t>Abdu’l-Bahá</a:t>
            </a:r>
            <a:endParaRPr lang="en-AU" sz="2400" dirty="0"/>
          </a:p>
          <a:p>
            <a:pPr marL="800100" lvl="1" indent="-342900">
              <a:buFont typeface="+mj-lt"/>
              <a:buAutoNum type="arabicPeriod"/>
            </a:pPr>
            <a:r>
              <a:rPr lang="en-AU" sz="2400" dirty="0"/>
              <a:t>The Covenant of </a:t>
            </a:r>
            <a:r>
              <a:rPr lang="en-AU" sz="2400" dirty="0" err="1"/>
              <a:t>Bahá'u'lláh</a:t>
            </a:r>
            <a:endParaRPr lang="en-AU" sz="2400" dirty="0"/>
          </a:p>
          <a:p>
            <a:r>
              <a:rPr lang="en-AU" dirty="0"/>
              <a:t> </a:t>
            </a:r>
          </a:p>
        </p:txBody>
      </p:sp>
    </p:spTree>
    <p:extLst>
      <p:ext uri="{BB962C8B-B14F-4D97-AF65-F5344CB8AC3E}">
        <p14:creationId xmlns:p14="http://schemas.microsoft.com/office/powerpoint/2010/main" val="178385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181" y="397704"/>
            <a:ext cx="8880556" cy="5727794"/>
          </a:xfrm>
          <a:prstGeom prst="rect">
            <a:avLst/>
          </a:prstGeom>
        </p:spPr>
      </p:pic>
    </p:spTree>
    <p:extLst>
      <p:ext uri="{BB962C8B-B14F-4D97-AF65-F5344CB8AC3E}">
        <p14:creationId xmlns:p14="http://schemas.microsoft.com/office/powerpoint/2010/main" val="97828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471" y="757084"/>
            <a:ext cx="10443884" cy="5378245"/>
          </a:xfrm>
          <a:prstGeom prst="rect">
            <a:avLst/>
          </a:prstGeom>
        </p:spPr>
      </p:pic>
    </p:spTree>
    <p:extLst>
      <p:ext uri="{BB962C8B-B14F-4D97-AF65-F5344CB8AC3E}">
        <p14:creationId xmlns:p14="http://schemas.microsoft.com/office/powerpoint/2010/main" val="304983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335" y="42672"/>
            <a:ext cx="6098277" cy="6731754"/>
          </a:xfrm>
          <a:prstGeom prst="rect">
            <a:avLst/>
          </a:prstGeom>
        </p:spPr>
      </p:pic>
    </p:spTree>
    <p:extLst>
      <p:ext uri="{BB962C8B-B14F-4D97-AF65-F5344CB8AC3E}">
        <p14:creationId xmlns:p14="http://schemas.microsoft.com/office/powerpoint/2010/main" val="3837570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3158" y="2379252"/>
            <a:ext cx="6784157" cy="2246769"/>
          </a:xfrm>
          <a:prstGeom prst="rect">
            <a:avLst/>
          </a:prstGeom>
        </p:spPr>
        <p:txBody>
          <a:bodyPr wrap="square">
            <a:spAutoFit/>
          </a:bodyPr>
          <a:lstStyle/>
          <a:p>
            <a:r>
              <a:rPr lang="en-AU" sz="2800" b="1" dirty="0"/>
              <a:t>They who deprive themselves of the shadow of the Branch, are lost in the wilderness of error, are consumed by the heat of worldly desires, and are of those who will assuredly perish.</a:t>
            </a:r>
            <a:r>
              <a:rPr lang="en-AU" sz="2800" b="1" i="1" dirty="0" smtClean="0">
                <a:ea typeface="Calibri" panose="020F0502020204030204" pitchFamily="34" charset="0"/>
                <a:cs typeface="Times New Roman" panose="02020603050405020304" pitchFamily="18" charset="0"/>
              </a:rPr>
              <a:t>.</a:t>
            </a:r>
            <a:endParaRPr lang="en-AU" sz="2800" b="1" i="1" dirty="0"/>
          </a:p>
        </p:txBody>
      </p:sp>
      <p:sp>
        <p:nvSpPr>
          <p:cNvPr id="5" name="Rectangle 4"/>
          <p:cNvSpPr/>
          <p:nvPr/>
        </p:nvSpPr>
        <p:spPr>
          <a:xfrm>
            <a:off x="870408" y="1456145"/>
            <a:ext cx="6096000" cy="1200329"/>
          </a:xfrm>
          <a:prstGeom prst="rect">
            <a:avLst/>
          </a:prstGeom>
        </p:spPr>
        <p:txBody>
          <a:bodyPr>
            <a:spAutoFit/>
          </a:bodyPr>
          <a:lstStyle/>
          <a:p>
            <a:r>
              <a:rPr lang="en-AU" b="1" dirty="0" smtClean="0">
                <a:solidFill>
                  <a:srgbClr val="FFFF00"/>
                </a:solidFill>
                <a:ea typeface="Calibri" panose="020F0502020204030204" pitchFamily="34" charset="0"/>
                <a:cs typeface="Times New Roman" panose="02020603050405020304" pitchFamily="18" charset="0"/>
              </a:rPr>
              <a:t>The </a:t>
            </a:r>
            <a:r>
              <a:rPr lang="en-AU" b="1" dirty="0" err="1">
                <a:solidFill>
                  <a:srgbClr val="FFFF00"/>
                </a:solidFill>
                <a:ea typeface="Calibri" panose="020F0502020204030204" pitchFamily="34" charset="0"/>
                <a:cs typeface="Times New Roman" panose="02020603050405020304" pitchFamily="18" charset="0"/>
              </a:rPr>
              <a:t>Súriy-i-</a:t>
            </a:r>
            <a:r>
              <a:rPr lang="en-AU" b="1" u="sng" dirty="0" err="1">
                <a:solidFill>
                  <a:srgbClr val="FFFF00"/>
                </a:solidFill>
                <a:ea typeface="Calibri" panose="020F0502020204030204" pitchFamily="34" charset="0"/>
                <a:cs typeface="Times New Roman" panose="02020603050405020304" pitchFamily="18" charset="0"/>
              </a:rPr>
              <a:t>Gh</a:t>
            </a:r>
            <a:r>
              <a:rPr lang="en-AU" b="1" dirty="0" err="1">
                <a:solidFill>
                  <a:srgbClr val="FFFF00"/>
                </a:solidFill>
                <a:ea typeface="Calibri" panose="020F0502020204030204" pitchFamily="34" charset="0"/>
                <a:cs typeface="Times New Roman" panose="02020603050405020304" pitchFamily="18" charset="0"/>
              </a:rPr>
              <a:t>usn</a:t>
            </a:r>
            <a:r>
              <a:rPr lang="en-AU" b="1" dirty="0">
                <a:solidFill>
                  <a:srgbClr val="FFFF00"/>
                </a:solidFill>
                <a:ea typeface="Calibri" panose="020F0502020204030204" pitchFamily="34" charset="0"/>
                <a:cs typeface="Times New Roman" panose="02020603050405020304" pitchFamily="18" charset="0"/>
              </a:rPr>
              <a:t> (Tablet of the </a:t>
            </a:r>
            <a:r>
              <a:rPr lang="en-AU" b="1" dirty="0" smtClean="0">
                <a:solidFill>
                  <a:srgbClr val="FFFF00"/>
                </a:solidFill>
                <a:ea typeface="Calibri" panose="020F0502020204030204" pitchFamily="34" charset="0"/>
                <a:cs typeface="Times New Roman" panose="02020603050405020304" pitchFamily="18" charset="0"/>
              </a:rPr>
              <a:t>Branch): </a:t>
            </a:r>
          </a:p>
          <a:p>
            <a:r>
              <a:rPr lang="en-AU" dirty="0" err="1" smtClean="0">
                <a:ea typeface="Calibri" panose="020F0502020204030204" pitchFamily="34" charset="0"/>
                <a:cs typeface="Times New Roman" panose="02020603050405020304" pitchFamily="18" charset="0"/>
              </a:rPr>
              <a:t>Bah</a:t>
            </a:r>
            <a:r>
              <a:rPr lang="en-AU" dirty="0" err="1" smtClean="0"/>
              <a:t>á’u’lláh</a:t>
            </a:r>
            <a:r>
              <a:rPr lang="en-AU" dirty="0" smtClean="0"/>
              <a:t> offers us a glimpse of ‘</a:t>
            </a:r>
            <a:r>
              <a:rPr lang="en-AU" dirty="0" err="1" smtClean="0"/>
              <a:t>Abdu’l-Bah</a:t>
            </a:r>
            <a:r>
              <a:rPr lang="en-AU" dirty="0" err="1"/>
              <a:t>á</a:t>
            </a:r>
            <a:r>
              <a:rPr lang="en-AU" dirty="0" err="1" smtClean="0"/>
              <a:t>’s</a:t>
            </a:r>
            <a:r>
              <a:rPr lang="en-AU" dirty="0" smtClean="0"/>
              <a:t> exalted rank.</a:t>
            </a:r>
            <a:endParaRPr lang="en-AU" dirty="0"/>
          </a:p>
          <a:p>
            <a:r>
              <a:rPr lang="en-AU" b="1" dirty="0" smtClean="0">
                <a:ea typeface="Calibri" panose="020F0502020204030204" pitchFamily="34" charset="0"/>
                <a:cs typeface="Times New Roman" panose="02020603050405020304" pitchFamily="18" charset="0"/>
              </a:rPr>
              <a:t>  </a:t>
            </a:r>
            <a:endParaRPr lang="en-AU" b="1" dirty="0"/>
          </a:p>
        </p:txBody>
      </p:sp>
      <p:sp>
        <p:nvSpPr>
          <p:cNvPr id="6" name="Rectangle 5"/>
          <p:cNvSpPr/>
          <p:nvPr/>
        </p:nvSpPr>
        <p:spPr>
          <a:xfrm>
            <a:off x="7927943" y="5548565"/>
            <a:ext cx="1998483" cy="369332"/>
          </a:xfrm>
          <a:prstGeom prst="rect">
            <a:avLst/>
          </a:prstGeom>
        </p:spPr>
        <p:txBody>
          <a:bodyPr wrap="square">
            <a:spAutoFit/>
          </a:bodyPr>
          <a:lstStyle/>
          <a:p>
            <a:r>
              <a:rPr lang="en-AU" b="1" dirty="0" err="1" smtClean="0">
                <a:solidFill>
                  <a:srgbClr val="FFFF00"/>
                </a:solidFill>
                <a:ea typeface="Calibri" panose="020F0502020204030204" pitchFamily="34" charset="0"/>
                <a:cs typeface="Times New Roman" panose="02020603050405020304" pitchFamily="18" charset="0"/>
              </a:rPr>
              <a:t>Bah</a:t>
            </a:r>
            <a:r>
              <a:rPr lang="en-AU" b="1" dirty="0" err="1" smtClean="0">
                <a:solidFill>
                  <a:srgbClr val="FFFF00"/>
                </a:solidFill>
              </a:rPr>
              <a:t>á’u’ll</a:t>
            </a:r>
            <a:r>
              <a:rPr lang="en-AU" b="1" dirty="0" err="1">
                <a:solidFill>
                  <a:srgbClr val="FFFF00"/>
                </a:solidFill>
              </a:rPr>
              <a:t>á</a:t>
            </a:r>
            <a:r>
              <a:rPr lang="en-AU" b="1" dirty="0" err="1" smtClean="0">
                <a:solidFill>
                  <a:srgbClr val="FFFF00"/>
                </a:solidFill>
              </a:rPr>
              <a:t>h</a:t>
            </a:r>
            <a:endParaRPr lang="en-AU" b="1" dirty="0">
              <a:solidFill>
                <a:srgbClr val="FFFF00"/>
              </a:solidFill>
            </a:endParaRPr>
          </a:p>
        </p:txBody>
      </p:sp>
    </p:spTree>
    <p:extLst>
      <p:ext uri="{BB962C8B-B14F-4D97-AF65-F5344CB8AC3E}">
        <p14:creationId xmlns:p14="http://schemas.microsoft.com/office/powerpoint/2010/main" val="33120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0927" y="2106098"/>
            <a:ext cx="6096000" cy="2677656"/>
          </a:xfrm>
          <a:prstGeom prst="rect">
            <a:avLst/>
          </a:prstGeom>
        </p:spPr>
        <p:txBody>
          <a:bodyPr>
            <a:spAutoFit/>
          </a:bodyPr>
          <a:lstStyle/>
          <a:p>
            <a:r>
              <a:rPr lang="en-AU" sz="2800" b="1" i="1" dirty="0"/>
              <a:t>When the ocean of My presence hath ebbed and the Book of My Revelation is ended, turn your faces toward Him Whom God hath purposed, Who hath branched from this Ancient Root. </a:t>
            </a:r>
          </a:p>
        </p:txBody>
      </p:sp>
      <p:sp>
        <p:nvSpPr>
          <p:cNvPr id="3" name="Rectangle 2"/>
          <p:cNvSpPr/>
          <p:nvPr/>
        </p:nvSpPr>
        <p:spPr>
          <a:xfrm>
            <a:off x="832700" y="843403"/>
            <a:ext cx="5822624" cy="923330"/>
          </a:xfrm>
          <a:prstGeom prst="rect">
            <a:avLst/>
          </a:prstGeom>
        </p:spPr>
        <p:txBody>
          <a:bodyPr wrap="square">
            <a:spAutoFit/>
          </a:bodyPr>
          <a:lstStyle/>
          <a:p>
            <a:r>
              <a:rPr lang="en-AU" b="1" dirty="0" smtClean="0">
                <a:solidFill>
                  <a:srgbClr val="FFFF00"/>
                </a:solidFill>
                <a:ea typeface="Calibri" panose="020F0502020204030204" pitchFamily="34" charset="0"/>
                <a:cs typeface="Times New Roman" panose="02020603050405020304" pitchFamily="18" charset="0"/>
              </a:rPr>
              <a:t>The </a:t>
            </a:r>
            <a:r>
              <a:rPr lang="en-AU" b="1" dirty="0" err="1" smtClean="0">
                <a:solidFill>
                  <a:srgbClr val="FFFF00"/>
                </a:solidFill>
              </a:rPr>
              <a:t>Kitáb-i-Aqdas</a:t>
            </a:r>
            <a:r>
              <a:rPr lang="en-AU" b="1" dirty="0" smtClean="0">
                <a:solidFill>
                  <a:srgbClr val="FFFF00"/>
                </a:solidFill>
              </a:rPr>
              <a:t> (The Most Holy Book)</a:t>
            </a:r>
            <a:r>
              <a:rPr lang="en-AU" b="1" dirty="0" smtClean="0">
                <a:solidFill>
                  <a:srgbClr val="FFFF00"/>
                </a:solidFill>
                <a:ea typeface="Calibri" panose="020F0502020204030204" pitchFamily="34" charset="0"/>
                <a:cs typeface="Times New Roman" panose="02020603050405020304" pitchFamily="18" charset="0"/>
              </a:rPr>
              <a:t>: </a:t>
            </a:r>
          </a:p>
          <a:p>
            <a:r>
              <a:rPr lang="en-US" dirty="0" err="1" smtClean="0"/>
              <a:t>Bahá’u’lláh</a:t>
            </a:r>
            <a:r>
              <a:rPr lang="en-US" dirty="0" smtClean="0"/>
              <a:t> </a:t>
            </a:r>
            <a:r>
              <a:rPr lang="en-AU" dirty="0" smtClean="0"/>
              <a:t>appoints ‘</a:t>
            </a:r>
            <a:r>
              <a:rPr lang="en-AU" dirty="0" err="1" smtClean="0"/>
              <a:t>Abdu’l</a:t>
            </a:r>
            <a:r>
              <a:rPr lang="en-AU" dirty="0" smtClean="0"/>
              <a:t>-Baha as the Centre of His Covenant.</a:t>
            </a:r>
            <a:endParaRPr lang="en-AU" b="1" dirty="0">
              <a:solidFill>
                <a:srgbClr val="FFFF00"/>
              </a:solidFill>
            </a:endParaRPr>
          </a:p>
        </p:txBody>
      </p:sp>
      <p:sp>
        <p:nvSpPr>
          <p:cNvPr id="4" name="Rectangle 3"/>
          <p:cNvSpPr/>
          <p:nvPr/>
        </p:nvSpPr>
        <p:spPr>
          <a:xfrm>
            <a:off x="7767686" y="5539138"/>
            <a:ext cx="1998483" cy="369332"/>
          </a:xfrm>
          <a:prstGeom prst="rect">
            <a:avLst/>
          </a:prstGeom>
        </p:spPr>
        <p:txBody>
          <a:bodyPr wrap="square">
            <a:spAutoFit/>
          </a:bodyPr>
          <a:lstStyle/>
          <a:p>
            <a:r>
              <a:rPr lang="en-AU" b="1" dirty="0" err="1" smtClean="0">
                <a:solidFill>
                  <a:srgbClr val="FFFF00"/>
                </a:solidFill>
                <a:ea typeface="Calibri" panose="020F0502020204030204" pitchFamily="34" charset="0"/>
                <a:cs typeface="Times New Roman" panose="02020603050405020304" pitchFamily="18" charset="0"/>
              </a:rPr>
              <a:t>Bah</a:t>
            </a:r>
            <a:r>
              <a:rPr lang="en-AU" b="1" dirty="0" err="1" smtClean="0">
                <a:solidFill>
                  <a:srgbClr val="FFFF00"/>
                </a:solidFill>
              </a:rPr>
              <a:t>á’u’ll</a:t>
            </a:r>
            <a:r>
              <a:rPr lang="en-AU" b="1" dirty="0" err="1">
                <a:solidFill>
                  <a:srgbClr val="FFFF00"/>
                </a:solidFill>
              </a:rPr>
              <a:t>á</a:t>
            </a:r>
            <a:r>
              <a:rPr lang="en-AU" b="1" dirty="0" err="1" smtClean="0">
                <a:solidFill>
                  <a:srgbClr val="FFFF00"/>
                </a:solidFill>
              </a:rPr>
              <a:t>h</a:t>
            </a:r>
            <a:endParaRPr lang="en-AU" b="1" dirty="0">
              <a:solidFill>
                <a:srgbClr val="FFFF00"/>
              </a:solidFill>
            </a:endParaRPr>
          </a:p>
        </p:txBody>
      </p:sp>
    </p:spTree>
    <p:extLst>
      <p:ext uri="{BB962C8B-B14F-4D97-AF65-F5344CB8AC3E}">
        <p14:creationId xmlns:p14="http://schemas.microsoft.com/office/powerpoint/2010/main" val="3394566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0989" y="2388677"/>
            <a:ext cx="8952321" cy="3539430"/>
          </a:xfrm>
          <a:prstGeom prst="rect">
            <a:avLst/>
          </a:prstGeom>
        </p:spPr>
        <p:txBody>
          <a:bodyPr wrap="square">
            <a:spAutoFit/>
          </a:bodyPr>
          <a:lstStyle/>
          <a:p>
            <a:r>
              <a:rPr lang="en-US" sz="2800" b="1" dirty="0" smtClean="0"/>
              <a:t>None </a:t>
            </a:r>
            <a:r>
              <a:rPr lang="en-US" sz="2800" b="1" dirty="0"/>
              <a:t>hath the right to dispose of </a:t>
            </a:r>
            <a:r>
              <a:rPr lang="en-US" sz="2800" b="1" dirty="0" smtClean="0"/>
              <a:t>[endowments </a:t>
            </a:r>
            <a:r>
              <a:rPr lang="en-US" sz="2800" b="1" dirty="0"/>
              <a:t>dedicated to </a:t>
            </a:r>
            <a:r>
              <a:rPr lang="en-US" sz="2800" b="1" dirty="0" smtClean="0"/>
              <a:t>charity] </a:t>
            </a:r>
            <a:r>
              <a:rPr lang="en-US" sz="2800" b="1" dirty="0"/>
              <a:t>without leave from Him Who is the Dawning-place of Revelation. After Him, this authority shall pass to </a:t>
            </a:r>
            <a:r>
              <a:rPr lang="en-US" sz="2800" b="1" dirty="0" smtClean="0"/>
              <a:t>the </a:t>
            </a:r>
            <a:r>
              <a:rPr lang="en-US" sz="2800" b="1" dirty="0" err="1" smtClean="0"/>
              <a:t>Aghsán</a:t>
            </a:r>
            <a:r>
              <a:rPr lang="en-US" sz="2800" b="1" dirty="0" smtClean="0"/>
              <a:t>, </a:t>
            </a:r>
            <a:r>
              <a:rPr lang="en-US" sz="2800" b="1" dirty="0"/>
              <a:t>and after them to the House of Justice -- should it be established in the world by then </a:t>
            </a:r>
            <a:r>
              <a:rPr lang="en-US" sz="2800" b="1" dirty="0" smtClean="0"/>
              <a:t>…Otherwise</a:t>
            </a:r>
            <a:r>
              <a:rPr lang="en-US" sz="2800" b="1" dirty="0"/>
              <a:t>, the endowments shall </a:t>
            </a:r>
            <a:r>
              <a:rPr lang="en-US" sz="2800" b="1" dirty="0" smtClean="0"/>
              <a:t>revert to the people of </a:t>
            </a:r>
            <a:r>
              <a:rPr lang="en-US" sz="2800" b="1" dirty="0" err="1" smtClean="0"/>
              <a:t>Bahá</a:t>
            </a:r>
            <a:r>
              <a:rPr lang="en-US" sz="2800" b="1" dirty="0" smtClean="0"/>
              <a:t> who speak not except </a:t>
            </a:r>
            <a:r>
              <a:rPr lang="en-US" sz="2800" b="1" dirty="0"/>
              <a:t>by His leave </a:t>
            </a:r>
            <a:r>
              <a:rPr lang="en-US" sz="2800" b="1" dirty="0" smtClean="0"/>
              <a:t>…</a:t>
            </a:r>
            <a:endParaRPr lang="en-AU" sz="2800" b="1" dirty="0"/>
          </a:p>
        </p:txBody>
      </p:sp>
      <p:sp>
        <p:nvSpPr>
          <p:cNvPr id="3" name="Rectangle 2"/>
          <p:cNvSpPr/>
          <p:nvPr/>
        </p:nvSpPr>
        <p:spPr>
          <a:xfrm>
            <a:off x="870408" y="694236"/>
            <a:ext cx="6096000" cy="369332"/>
          </a:xfrm>
          <a:prstGeom prst="rect">
            <a:avLst/>
          </a:prstGeom>
        </p:spPr>
        <p:txBody>
          <a:bodyPr>
            <a:spAutoFit/>
          </a:bodyPr>
          <a:lstStyle/>
          <a:p>
            <a:r>
              <a:rPr lang="en-AU" b="1" dirty="0" smtClean="0">
                <a:solidFill>
                  <a:srgbClr val="FFFF00"/>
                </a:solidFill>
                <a:ea typeface="Calibri" panose="020F0502020204030204" pitchFamily="34" charset="0"/>
                <a:cs typeface="Times New Roman" panose="02020603050405020304" pitchFamily="18" charset="0"/>
              </a:rPr>
              <a:t>The </a:t>
            </a:r>
            <a:r>
              <a:rPr lang="en-AU" b="1" dirty="0" err="1" smtClean="0">
                <a:solidFill>
                  <a:srgbClr val="FFFF00"/>
                </a:solidFill>
              </a:rPr>
              <a:t>Kitáb-i-Aqdas</a:t>
            </a:r>
            <a:r>
              <a:rPr lang="en-AU" b="1" dirty="0" smtClean="0">
                <a:solidFill>
                  <a:srgbClr val="FFFF00"/>
                </a:solidFill>
              </a:rPr>
              <a:t> (The Most Holy Book)</a:t>
            </a:r>
            <a:r>
              <a:rPr lang="en-AU" b="1" dirty="0" smtClean="0">
                <a:solidFill>
                  <a:srgbClr val="FFFF00"/>
                </a:solidFill>
                <a:ea typeface="Calibri" panose="020F0502020204030204" pitchFamily="34" charset="0"/>
                <a:cs typeface="Times New Roman" panose="02020603050405020304" pitchFamily="18" charset="0"/>
              </a:rPr>
              <a:t>: </a:t>
            </a:r>
            <a:endParaRPr lang="en-AU" b="1" dirty="0">
              <a:solidFill>
                <a:srgbClr val="FFFF00"/>
              </a:solidFill>
            </a:endParaRPr>
          </a:p>
        </p:txBody>
      </p:sp>
      <p:sp>
        <p:nvSpPr>
          <p:cNvPr id="4" name="Rectangle 3"/>
          <p:cNvSpPr/>
          <p:nvPr/>
        </p:nvSpPr>
        <p:spPr>
          <a:xfrm>
            <a:off x="7767686" y="5539138"/>
            <a:ext cx="1998483" cy="369332"/>
          </a:xfrm>
          <a:prstGeom prst="rect">
            <a:avLst/>
          </a:prstGeom>
        </p:spPr>
        <p:txBody>
          <a:bodyPr wrap="square">
            <a:spAutoFit/>
          </a:bodyPr>
          <a:lstStyle/>
          <a:p>
            <a:r>
              <a:rPr lang="en-AU" b="1" dirty="0" err="1" smtClean="0">
                <a:solidFill>
                  <a:srgbClr val="FFFF00"/>
                </a:solidFill>
                <a:ea typeface="Calibri" panose="020F0502020204030204" pitchFamily="34" charset="0"/>
                <a:cs typeface="Times New Roman" panose="02020603050405020304" pitchFamily="18" charset="0"/>
              </a:rPr>
              <a:t>Bah</a:t>
            </a:r>
            <a:r>
              <a:rPr lang="en-AU" b="1" dirty="0" err="1" smtClean="0">
                <a:solidFill>
                  <a:srgbClr val="FFFF00"/>
                </a:solidFill>
              </a:rPr>
              <a:t>á’u’ll</a:t>
            </a:r>
            <a:r>
              <a:rPr lang="en-AU" b="1" dirty="0" err="1">
                <a:solidFill>
                  <a:srgbClr val="FFFF00"/>
                </a:solidFill>
              </a:rPr>
              <a:t>á</a:t>
            </a:r>
            <a:r>
              <a:rPr lang="en-AU" b="1" dirty="0" err="1" smtClean="0">
                <a:solidFill>
                  <a:srgbClr val="FFFF00"/>
                </a:solidFill>
              </a:rPr>
              <a:t>h</a:t>
            </a:r>
            <a:endParaRPr lang="en-AU" b="1" dirty="0">
              <a:solidFill>
                <a:srgbClr val="FFFF00"/>
              </a:solidFill>
            </a:endParaRPr>
          </a:p>
        </p:txBody>
      </p:sp>
      <p:sp>
        <p:nvSpPr>
          <p:cNvPr id="6" name="TextBox 5"/>
          <p:cNvSpPr txBox="1"/>
          <p:nvPr/>
        </p:nvSpPr>
        <p:spPr>
          <a:xfrm>
            <a:off x="870408" y="1063568"/>
            <a:ext cx="4392891" cy="1200329"/>
          </a:xfrm>
          <a:prstGeom prst="rect">
            <a:avLst/>
          </a:prstGeom>
          <a:noFill/>
        </p:spPr>
        <p:txBody>
          <a:bodyPr wrap="square" rtlCol="0">
            <a:spAutoFit/>
          </a:bodyPr>
          <a:lstStyle/>
          <a:p>
            <a:r>
              <a:rPr lang="en-US"/>
              <a:t>Bahá’u’lláh provides for the possibility that the line of A</a:t>
            </a:r>
            <a:r>
              <a:rPr lang="en-US" u="sng"/>
              <a:t>gh</a:t>
            </a:r>
            <a:r>
              <a:rPr lang="en-US"/>
              <a:t>ṣán would terminate prior to the establishment of the Universal House of Justice.</a:t>
            </a:r>
            <a:endParaRPr lang="en-AU"/>
          </a:p>
        </p:txBody>
      </p:sp>
    </p:spTree>
    <p:extLst>
      <p:ext uri="{BB962C8B-B14F-4D97-AF65-F5344CB8AC3E}">
        <p14:creationId xmlns:p14="http://schemas.microsoft.com/office/powerpoint/2010/main" val="1029306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4049" y="2153009"/>
            <a:ext cx="6096000" cy="3108543"/>
          </a:xfrm>
          <a:prstGeom prst="rect">
            <a:avLst/>
          </a:prstGeom>
        </p:spPr>
        <p:txBody>
          <a:bodyPr>
            <a:spAutoFit/>
          </a:bodyPr>
          <a:lstStyle/>
          <a:p>
            <a:r>
              <a:rPr lang="en-AU" sz="2800" b="1" dirty="0"/>
              <a:t>The men of God’s House of Justice </a:t>
            </a:r>
            <a:r>
              <a:rPr lang="en-AU" sz="2800" b="1" dirty="0" smtClean="0"/>
              <a:t>… </a:t>
            </a:r>
            <a:r>
              <a:rPr lang="en-AU" sz="2800" b="1" dirty="0"/>
              <a:t>are the Trustees of God among His servants and the daysprings of authority in His countries</a:t>
            </a:r>
            <a:r>
              <a:rPr lang="en-AU" sz="2800" b="1" dirty="0" smtClean="0"/>
              <a:t>. </a:t>
            </a:r>
            <a:r>
              <a:rPr lang="en-AU" sz="2800" b="1" dirty="0"/>
              <a:t>They </a:t>
            </a:r>
            <a:r>
              <a:rPr lang="en-AU" sz="2800" b="1" dirty="0" smtClean="0"/>
              <a:t>…are </a:t>
            </a:r>
            <a:r>
              <a:rPr lang="en-AU" sz="2800" b="1" dirty="0"/>
              <a:t>the recipients of divine inspiration from the unseen </a:t>
            </a:r>
            <a:r>
              <a:rPr lang="en-AU" sz="2800" b="1" dirty="0" smtClean="0"/>
              <a:t>Kingdom.</a:t>
            </a:r>
            <a:r>
              <a:rPr lang="en-AU" sz="2800" b="1" i="1" dirty="0" smtClean="0"/>
              <a:t>  </a:t>
            </a:r>
            <a:endParaRPr lang="en-AU" sz="2800" b="1" i="1" dirty="0"/>
          </a:p>
        </p:txBody>
      </p:sp>
      <p:sp>
        <p:nvSpPr>
          <p:cNvPr id="3" name="Rectangle 2"/>
          <p:cNvSpPr/>
          <p:nvPr/>
        </p:nvSpPr>
        <p:spPr>
          <a:xfrm>
            <a:off x="832701" y="956525"/>
            <a:ext cx="6699316" cy="923330"/>
          </a:xfrm>
          <a:prstGeom prst="rect">
            <a:avLst/>
          </a:prstGeom>
        </p:spPr>
        <p:txBody>
          <a:bodyPr wrap="square">
            <a:spAutoFit/>
          </a:bodyPr>
          <a:lstStyle/>
          <a:p>
            <a:r>
              <a:rPr lang="en-AU" b="1" dirty="0">
                <a:solidFill>
                  <a:srgbClr val="FFFF00"/>
                </a:solidFill>
                <a:ea typeface="Calibri" panose="020F0502020204030204" pitchFamily="34" charset="0"/>
                <a:cs typeface="Times New Roman" panose="02020603050405020304" pitchFamily="18" charset="0"/>
              </a:rPr>
              <a:t>The </a:t>
            </a:r>
            <a:r>
              <a:rPr lang="en-AU" b="1" dirty="0" err="1">
                <a:solidFill>
                  <a:srgbClr val="FFFF00"/>
                </a:solidFill>
              </a:rPr>
              <a:t>Kitáb-i-Aqdas</a:t>
            </a:r>
            <a:r>
              <a:rPr lang="en-AU" b="1" dirty="0">
                <a:solidFill>
                  <a:srgbClr val="FFFF00"/>
                </a:solidFill>
              </a:rPr>
              <a:t> (The Most Holy Book)</a:t>
            </a:r>
            <a:r>
              <a:rPr lang="en-AU" b="1" dirty="0">
                <a:solidFill>
                  <a:srgbClr val="FFFF00"/>
                </a:solidFill>
                <a:ea typeface="Calibri" panose="020F0502020204030204" pitchFamily="34" charset="0"/>
                <a:cs typeface="Times New Roman" panose="02020603050405020304" pitchFamily="18" charset="0"/>
              </a:rPr>
              <a:t>: </a:t>
            </a:r>
            <a:endParaRPr lang="en-AU" b="1" dirty="0">
              <a:solidFill>
                <a:srgbClr val="FFFF00"/>
              </a:solidFill>
            </a:endParaRPr>
          </a:p>
          <a:p>
            <a:r>
              <a:rPr lang="en-AU" b="1" dirty="0" smtClean="0">
                <a:solidFill>
                  <a:srgbClr val="FFFF00"/>
                </a:solidFill>
              </a:rPr>
              <a:t>The Eighth </a:t>
            </a:r>
            <a:r>
              <a:rPr lang="en-AU" b="1" dirty="0" err="1" smtClean="0">
                <a:solidFill>
                  <a:srgbClr val="FFFF00"/>
                </a:solidFill>
              </a:rPr>
              <a:t>I</a:t>
            </a:r>
            <a:r>
              <a:rPr lang="en-AU" b="1" u="sng" dirty="0" err="1" smtClean="0">
                <a:solidFill>
                  <a:srgbClr val="FFFF00"/>
                </a:solidFill>
              </a:rPr>
              <a:t>sh</a:t>
            </a:r>
            <a:r>
              <a:rPr lang="en-AU" b="1" dirty="0" err="1" smtClean="0">
                <a:solidFill>
                  <a:srgbClr val="FFFF00"/>
                </a:solidFill>
              </a:rPr>
              <a:t>ráq</a:t>
            </a:r>
            <a:r>
              <a:rPr lang="en-AU" b="1" dirty="0" smtClean="0">
                <a:solidFill>
                  <a:srgbClr val="FFFF00"/>
                </a:solidFill>
                <a:ea typeface="Calibri" panose="020F0502020204030204" pitchFamily="34" charset="0"/>
                <a:cs typeface="Times New Roman" panose="02020603050405020304" pitchFamily="18" charset="0"/>
              </a:rPr>
              <a:t>: </a:t>
            </a:r>
          </a:p>
          <a:p>
            <a:r>
              <a:rPr lang="en-US" dirty="0" err="1" smtClean="0"/>
              <a:t>Bahá’u’lláh</a:t>
            </a:r>
            <a:r>
              <a:rPr lang="en-US" dirty="0" smtClean="0"/>
              <a:t> ordained the </a:t>
            </a:r>
            <a:r>
              <a:rPr lang="en-US" dirty="0"/>
              <a:t>Universal House of Justice. </a:t>
            </a:r>
            <a:endParaRPr lang="en-AU" b="1" dirty="0">
              <a:solidFill>
                <a:srgbClr val="FFFF00"/>
              </a:solidFill>
            </a:endParaRPr>
          </a:p>
        </p:txBody>
      </p:sp>
      <p:sp>
        <p:nvSpPr>
          <p:cNvPr id="4" name="Rectangle 3"/>
          <p:cNvSpPr/>
          <p:nvPr/>
        </p:nvSpPr>
        <p:spPr>
          <a:xfrm>
            <a:off x="7880807" y="5261552"/>
            <a:ext cx="1998483" cy="369332"/>
          </a:xfrm>
          <a:prstGeom prst="rect">
            <a:avLst/>
          </a:prstGeom>
        </p:spPr>
        <p:txBody>
          <a:bodyPr wrap="square">
            <a:spAutoFit/>
          </a:bodyPr>
          <a:lstStyle/>
          <a:p>
            <a:r>
              <a:rPr lang="en-AU" b="1" dirty="0" err="1" smtClean="0">
                <a:solidFill>
                  <a:srgbClr val="FFFF00"/>
                </a:solidFill>
                <a:ea typeface="Calibri" panose="020F0502020204030204" pitchFamily="34" charset="0"/>
                <a:cs typeface="Times New Roman" panose="02020603050405020304" pitchFamily="18" charset="0"/>
              </a:rPr>
              <a:t>Bah</a:t>
            </a:r>
            <a:r>
              <a:rPr lang="en-AU" b="1" dirty="0" err="1" smtClean="0">
                <a:solidFill>
                  <a:srgbClr val="FFFF00"/>
                </a:solidFill>
              </a:rPr>
              <a:t>á’u’ll</a:t>
            </a:r>
            <a:r>
              <a:rPr lang="en-AU" b="1" dirty="0" err="1">
                <a:solidFill>
                  <a:srgbClr val="FFFF00"/>
                </a:solidFill>
              </a:rPr>
              <a:t>á</a:t>
            </a:r>
            <a:r>
              <a:rPr lang="en-AU" b="1" dirty="0" err="1" smtClean="0">
                <a:solidFill>
                  <a:srgbClr val="FFFF00"/>
                </a:solidFill>
              </a:rPr>
              <a:t>h</a:t>
            </a:r>
            <a:endParaRPr lang="en-AU" b="1" dirty="0">
              <a:solidFill>
                <a:srgbClr val="FFFF00"/>
              </a:solidFill>
            </a:endParaRPr>
          </a:p>
        </p:txBody>
      </p:sp>
    </p:spTree>
    <p:extLst>
      <p:ext uri="{BB962C8B-B14F-4D97-AF65-F5344CB8AC3E}">
        <p14:creationId xmlns:p14="http://schemas.microsoft.com/office/powerpoint/2010/main" val="1408970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7488" y="2605495"/>
            <a:ext cx="6096000" cy="2246769"/>
          </a:xfrm>
          <a:prstGeom prst="rect">
            <a:avLst/>
          </a:prstGeom>
        </p:spPr>
        <p:txBody>
          <a:bodyPr>
            <a:spAutoFit/>
          </a:bodyPr>
          <a:lstStyle/>
          <a:p>
            <a:r>
              <a:rPr lang="en-AU" sz="2800" b="1" dirty="0"/>
              <a:t>When the ocean of My presence hath ebbed and the Book of My Revelation is ended, turn your faces towards </a:t>
            </a:r>
            <a:r>
              <a:rPr lang="en-AU" sz="2800" b="1" dirty="0" smtClean="0"/>
              <a:t>…the </a:t>
            </a:r>
            <a:r>
              <a:rPr lang="en-AU" sz="2800" b="1" dirty="0"/>
              <a:t>Most Mighty Branch [‘</a:t>
            </a:r>
            <a:r>
              <a:rPr lang="en-AU" sz="2800" b="1" dirty="0" err="1"/>
              <a:t>Abdu’l‑Bahá</a:t>
            </a:r>
            <a:r>
              <a:rPr lang="en-AU" sz="2800" b="1" dirty="0"/>
              <a:t>]. </a:t>
            </a:r>
            <a:endParaRPr lang="en-AU" sz="2800" b="1" i="1" dirty="0"/>
          </a:p>
        </p:txBody>
      </p:sp>
      <p:sp>
        <p:nvSpPr>
          <p:cNvPr id="3" name="Rectangle 2"/>
          <p:cNvSpPr/>
          <p:nvPr/>
        </p:nvSpPr>
        <p:spPr>
          <a:xfrm>
            <a:off x="870408" y="1456145"/>
            <a:ext cx="6096000" cy="923330"/>
          </a:xfrm>
          <a:prstGeom prst="rect">
            <a:avLst/>
          </a:prstGeom>
        </p:spPr>
        <p:txBody>
          <a:bodyPr>
            <a:spAutoFit/>
          </a:bodyPr>
          <a:lstStyle/>
          <a:p>
            <a:r>
              <a:rPr lang="en-AU" b="1" dirty="0" smtClean="0">
                <a:solidFill>
                  <a:srgbClr val="FFFF00"/>
                </a:solidFill>
                <a:ea typeface="Calibri" panose="020F0502020204030204" pitchFamily="34" charset="0"/>
                <a:cs typeface="Times New Roman" panose="02020603050405020304" pitchFamily="18" charset="0"/>
              </a:rPr>
              <a:t>The </a:t>
            </a:r>
            <a:r>
              <a:rPr lang="en-AU" b="1" dirty="0" err="1" smtClean="0">
                <a:solidFill>
                  <a:srgbClr val="FFFF00"/>
                </a:solidFill>
              </a:rPr>
              <a:t>Kitáb-i-Ahd</a:t>
            </a:r>
            <a:r>
              <a:rPr lang="en-AU" b="1" dirty="0" smtClean="0">
                <a:solidFill>
                  <a:srgbClr val="FFFF00"/>
                </a:solidFill>
              </a:rPr>
              <a:t> (The Book of the Covenant)</a:t>
            </a:r>
            <a:r>
              <a:rPr lang="en-AU" b="1" dirty="0" smtClean="0">
                <a:solidFill>
                  <a:srgbClr val="FFFF00"/>
                </a:solidFill>
                <a:ea typeface="Calibri" panose="020F0502020204030204" pitchFamily="34" charset="0"/>
                <a:cs typeface="Times New Roman" panose="02020603050405020304" pitchFamily="18" charset="0"/>
              </a:rPr>
              <a:t>:</a:t>
            </a:r>
          </a:p>
          <a:p>
            <a:r>
              <a:rPr lang="en-AU" dirty="0" err="1">
                <a:ea typeface="Calibri" panose="020F0502020204030204" pitchFamily="34" charset="0"/>
                <a:cs typeface="Times New Roman" panose="02020603050405020304" pitchFamily="18" charset="0"/>
              </a:rPr>
              <a:t>Bah</a:t>
            </a:r>
            <a:r>
              <a:rPr lang="en-AU" dirty="0" err="1"/>
              <a:t>á’u’lláh</a:t>
            </a:r>
            <a:r>
              <a:rPr lang="en-AU" dirty="0"/>
              <a:t> </a:t>
            </a:r>
            <a:r>
              <a:rPr lang="en-AU" dirty="0" smtClean="0"/>
              <a:t>explicitly enjoins the faithful to turn, after His passing, to ‘</a:t>
            </a:r>
            <a:r>
              <a:rPr lang="en-AU" dirty="0" err="1" smtClean="0"/>
              <a:t>Abdu’l-Bahá</a:t>
            </a:r>
            <a:r>
              <a:rPr lang="en-AU" dirty="0" smtClean="0"/>
              <a:t>.</a:t>
            </a:r>
            <a:r>
              <a:rPr lang="en-AU" b="1" dirty="0" smtClean="0">
                <a:solidFill>
                  <a:srgbClr val="FFFF00"/>
                </a:solidFill>
                <a:ea typeface="Calibri" panose="020F0502020204030204" pitchFamily="34" charset="0"/>
                <a:cs typeface="Times New Roman" panose="02020603050405020304" pitchFamily="18" charset="0"/>
              </a:rPr>
              <a:t> </a:t>
            </a:r>
            <a:endParaRPr lang="en-AU" b="1" dirty="0">
              <a:solidFill>
                <a:srgbClr val="FFFF00"/>
              </a:solidFill>
            </a:endParaRPr>
          </a:p>
        </p:txBody>
      </p:sp>
      <p:sp>
        <p:nvSpPr>
          <p:cNvPr id="4" name="Rectangle 3"/>
          <p:cNvSpPr/>
          <p:nvPr/>
        </p:nvSpPr>
        <p:spPr>
          <a:xfrm>
            <a:off x="7560297" y="5218627"/>
            <a:ext cx="1998483" cy="369332"/>
          </a:xfrm>
          <a:prstGeom prst="rect">
            <a:avLst/>
          </a:prstGeom>
        </p:spPr>
        <p:txBody>
          <a:bodyPr wrap="square">
            <a:spAutoFit/>
          </a:bodyPr>
          <a:lstStyle/>
          <a:p>
            <a:r>
              <a:rPr lang="en-AU" b="1" dirty="0" err="1" smtClean="0">
                <a:solidFill>
                  <a:srgbClr val="FFFF00"/>
                </a:solidFill>
                <a:ea typeface="Calibri" panose="020F0502020204030204" pitchFamily="34" charset="0"/>
                <a:cs typeface="Times New Roman" panose="02020603050405020304" pitchFamily="18" charset="0"/>
              </a:rPr>
              <a:t>Bah</a:t>
            </a:r>
            <a:r>
              <a:rPr lang="en-AU" b="1" dirty="0" err="1" smtClean="0">
                <a:solidFill>
                  <a:srgbClr val="FFFF00"/>
                </a:solidFill>
              </a:rPr>
              <a:t>á’u’ll</a:t>
            </a:r>
            <a:r>
              <a:rPr lang="en-AU" b="1" dirty="0" err="1">
                <a:solidFill>
                  <a:srgbClr val="FFFF00"/>
                </a:solidFill>
              </a:rPr>
              <a:t>á</a:t>
            </a:r>
            <a:r>
              <a:rPr lang="en-AU" b="1" dirty="0" err="1" smtClean="0">
                <a:solidFill>
                  <a:srgbClr val="FFFF00"/>
                </a:solidFill>
              </a:rPr>
              <a:t>h</a:t>
            </a:r>
            <a:endParaRPr lang="en-AU" b="1" dirty="0">
              <a:solidFill>
                <a:srgbClr val="FFFF00"/>
              </a:solidFill>
            </a:endParaRPr>
          </a:p>
        </p:txBody>
      </p:sp>
    </p:spTree>
    <p:extLst>
      <p:ext uri="{BB962C8B-B14F-4D97-AF65-F5344CB8AC3E}">
        <p14:creationId xmlns:p14="http://schemas.microsoft.com/office/powerpoint/2010/main" val="546586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207</TotalTime>
  <Words>624</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vt:lpstr>
      <vt:lpstr>Foundations of the Covenant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the Covenant</dc:title>
  <dc:creator>Colin Dibdin</dc:creator>
  <cp:lastModifiedBy>Colin Dibdin</cp:lastModifiedBy>
  <cp:revision>21</cp:revision>
  <dcterms:created xsi:type="dcterms:W3CDTF">2023-11-25T03:50:51Z</dcterms:created>
  <dcterms:modified xsi:type="dcterms:W3CDTF">2025-11-21T05:48:07Z</dcterms:modified>
</cp:coreProperties>
</file>