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58" r:id="rId5"/>
    <p:sldId id="259" r:id="rId6"/>
    <p:sldId id="261" r:id="rId7"/>
    <p:sldId id="260" r:id="rId8"/>
    <p:sldId id="263" r:id="rId9"/>
    <p:sldId id="264" r:id="rId10"/>
    <p:sldId id="266"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7" autoAdjust="0"/>
    <p:restoredTop sz="94660"/>
  </p:normalViewPr>
  <p:slideViewPr>
    <p:cSldViewPr snapToGrid="0">
      <p:cViewPr varScale="1">
        <p:scale>
          <a:sx n="54" d="100"/>
          <a:sy n="54" d="100"/>
        </p:scale>
        <p:origin x="58"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C3BFE5C-0241-4D79-90E2-87E31D24AF90}" type="datetimeFigureOut">
              <a:rPr lang="en-AU" smtClean="0"/>
              <a:t>4/12/2025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CBC4DD-669D-4E49-8A94-CCF9E439826A}" type="slidenum">
              <a:rPr lang="en-AU" smtClean="0"/>
              <a:t>‹#›</a:t>
            </a:fld>
            <a:endParaRPr lang="en-AU"/>
          </a:p>
        </p:txBody>
      </p:sp>
    </p:spTree>
    <p:extLst>
      <p:ext uri="{BB962C8B-B14F-4D97-AF65-F5344CB8AC3E}">
        <p14:creationId xmlns:p14="http://schemas.microsoft.com/office/powerpoint/2010/main" val="400536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C3BFE5C-0241-4D79-90E2-87E31D24AF90}" type="datetimeFigureOut">
              <a:rPr lang="en-AU" smtClean="0"/>
              <a:t>4/12/2025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CBC4DD-669D-4E49-8A94-CCF9E439826A}" type="slidenum">
              <a:rPr lang="en-AU" smtClean="0"/>
              <a:t>‹#›</a:t>
            </a:fld>
            <a:endParaRPr lang="en-AU"/>
          </a:p>
        </p:txBody>
      </p:sp>
    </p:spTree>
    <p:extLst>
      <p:ext uri="{BB962C8B-B14F-4D97-AF65-F5344CB8AC3E}">
        <p14:creationId xmlns:p14="http://schemas.microsoft.com/office/powerpoint/2010/main" val="133207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C3BFE5C-0241-4D79-90E2-87E31D24AF90}" type="datetimeFigureOut">
              <a:rPr lang="en-AU" smtClean="0"/>
              <a:t>4/12/2025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CBC4DD-669D-4E49-8A94-CCF9E439826A}" type="slidenum">
              <a:rPr lang="en-AU" smtClean="0"/>
              <a:t>‹#›</a:t>
            </a:fld>
            <a:endParaRPr lang="en-AU"/>
          </a:p>
        </p:txBody>
      </p:sp>
    </p:spTree>
    <p:extLst>
      <p:ext uri="{BB962C8B-B14F-4D97-AF65-F5344CB8AC3E}">
        <p14:creationId xmlns:p14="http://schemas.microsoft.com/office/powerpoint/2010/main" val="152063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C3BFE5C-0241-4D79-90E2-87E31D24AF90}" type="datetimeFigureOut">
              <a:rPr lang="en-AU" smtClean="0"/>
              <a:t>4/12/2025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CBC4DD-669D-4E49-8A94-CCF9E439826A}" type="slidenum">
              <a:rPr lang="en-AU" smtClean="0"/>
              <a:t>‹#›</a:t>
            </a:fld>
            <a:endParaRPr lang="en-AU"/>
          </a:p>
        </p:txBody>
      </p:sp>
    </p:spTree>
    <p:extLst>
      <p:ext uri="{BB962C8B-B14F-4D97-AF65-F5344CB8AC3E}">
        <p14:creationId xmlns:p14="http://schemas.microsoft.com/office/powerpoint/2010/main" val="291228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3BFE5C-0241-4D79-90E2-87E31D24AF90}" type="datetimeFigureOut">
              <a:rPr lang="en-AU" smtClean="0"/>
              <a:t>4/12/2025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CBC4DD-669D-4E49-8A94-CCF9E439826A}" type="slidenum">
              <a:rPr lang="en-AU" smtClean="0"/>
              <a:t>‹#›</a:t>
            </a:fld>
            <a:endParaRPr lang="en-AU"/>
          </a:p>
        </p:txBody>
      </p:sp>
    </p:spTree>
    <p:extLst>
      <p:ext uri="{BB962C8B-B14F-4D97-AF65-F5344CB8AC3E}">
        <p14:creationId xmlns:p14="http://schemas.microsoft.com/office/powerpoint/2010/main" val="227121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C3BFE5C-0241-4D79-90E2-87E31D24AF90}" type="datetimeFigureOut">
              <a:rPr lang="en-AU" smtClean="0"/>
              <a:t>4/12/2025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CBC4DD-669D-4E49-8A94-CCF9E439826A}" type="slidenum">
              <a:rPr lang="en-AU" smtClean="0"/>
              <a:t>‹#›</a:t>
            </a:fld>
            <a:endParaRPr lang="en-AU"/>
          </a:p>
        </p:txBody>
      </p:sp>
    </p:spTree>
    <p:extLst>
      <p:ext uri="{BB962C8B-B14F-4D97-AF65-F5344CB8AC3E}">
        <p14:creationId xmlns:p14="http://schemas.microsoft.com/office/powerpoint/2010/main" val="261167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C3BFE5C-0241-4D79-90E2-87E31D24AF90}" type="datetimeFigureOut">
              <a:rPr lang="en-AU" smtClean="0"/>
              <a:t>4/12/2025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DCBC4DD-669D-4E49-8A94-CCF9E439826A}" type="slidenum">
              <a:rPr lang="en-AU" smtClean="0"/>
              <a:t>‹#›</a:t>
            </a:fld>
            <a:endParaRPr lang="en-AU"/>
          </a:p>
        </p:txBody>
      </p:sp>
    </p:spTree>
    <p:extLst>
      <p:ext uri="{BB962C8B-B14F-4D97-AF65-F5344CB8AC3E}">
        <p14:creationId xmlns:p14="http://schemas.microsoft.com/office/powerpoint/2010/main" val="389529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C3BFE5C-0241-4D79-90E2-87E31D24AF90}" type="datetimeFigureOut">
              <a:rPr lang="en-AU" smtClean="0"/>
              <a:t>4/12/2025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DCBC4DD-669D-4E49-8A94-CCF9E439826A}" type="slidenum">
              <a:rPr lang="en-AU" smtClean="0"/>
              <a:t>‹#›</a:t>
            </a:fld>
            <a:endParaRPr lang="en-AU"/>
          </a:p>
        </p:txBody>
      </p:sp>
    </p:spTree>
    <p:extLst>
      <p:ext uri="{BB962C8B-B14F-4D97-AF65-F5344CB8AC3E}">
        <p14:creationId xmlns:p14="http://schemas.microsoft.com/office/powerpoint/2010/main" val="326257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BFE5C-0241-4D79-90E2-87E31D24AF90}" type="datetimeFigureOut">
              <a:rPr lang="en-AU" smtClean="0"/>
              <a:t>4/12/2025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DCBC4DD-669D-4E49-8A94-CCF9E439826A}" type="slidenum">
              <a:rPr lang="en-AU" smtClean="0"/>
              <a:t>‹#›</a:t>
            </a:fld>
            <a:endParaRPr lang="en-AU"/>
          </a:p>
        </p:txBody>
      </p:sp>
    </p:spTree>
    <p:extLst>
      <p:ext uri="{BB962C8B-B14F-4D97-AF65-F5344CB8AC3E}">
        <p14:creationId xmlns:p14="http://schemas.microsoft.com/office/powerpoint/2010/main" val="58155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3BFE5C-0241-4D79-90E2-87E31D24AF90}" type="datetimeFigureOut">
              <a:rPr lang="en-AU" smtClean="0"/>
              <a:t>4/12/2025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CBC4DD-669D-4E49-8A94-CCF9E439826A}" type="slidenum">
              <a:rPr lang="en-AU" smtClean="0"/>
              <a:t>‹#›</a:t>
            </a:fld>
            <a:endParaRPr lang="en-AU"/>
          </a:p>
        </p:txBody>
      </p:sp>
    </p:spTree>
    <p:extLst>
      <p:ext uri="{BB962C8B-B14F-4D97-AF65-F5344CB8AC3E}">
        <p14:creationId xmlns:p14="http://schemas.microsoft.com/office/powerpoint/2010/main" val="72977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3BFE5C-0241-4D79-90E2-87E31D24AF90}" type="datetimeFigureOut">
              <a:rPr lang="en-AU" smtClean="0"/>
              <a:t>4/12/2025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CBC4DD-669D-4E49-8A94-CCF9E439826A}" type="slidenum">
              <a:rPr lang="en-AU" smtClean="0"/>
              <a:t>‹#›</a:t>
            </a:fld>
            <a:endParaRPr lang="en-AU"/>
          </a:p>
        </p:txBody>
      </p:sp>
    </p:spTree>
    <p:extLst>
      <p:ext uri="{BB962C8B-B14F-4D97-AF65-F5344CB8AC3E}">
        <p14:creationId xmlns:p14="http://schemas.microsoft.com/office/powerpoint/2010/main" val="277487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BFE5C-0241-4D79-90E2-87E31D24AF90}" type="datetimeFigureOut">
              <a:rPr lang="en-AU" smtClean="0"/>
              <a:t>4/12/2025</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BC4DD-669D-4E49-8A94-CCF9E439826A}" type="slidenum">
              <a:rPr lang="en-AU" smtClean="0"/>
              <a:t>‹#›</a:t>
            </a:fld>
            <a:endParaRPr lang="en-AU"/>
          </a:p>
        </p:txBody>
      </p:sp>
    </p:spTree>
    <p:extLst>
      <p:ext uri="{BB962C8B-B14F-4D97-AF65-F5344CB8AC3E}">
        <p14:creationId xmlns:p14="http://schemas.microsoft.com/office/powerpoint/2010/main" val="24310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bahai-library.com/stockman_unity_principle" TargetMode="External"/><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bahai.org/documents/the-universal-house-of-justice/letter-worlds-religious-leaders"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1560" y="1148873"/>
            <a:ext cx="7853680" cy="5607527"/>
          </a:xfrm>
          <a:prstGeom prst="rect">
            <a:avLst/>
          </a:prstGeom>
        </p:spPr>
      </p:pic>
      <p:sp>
        <p:nvSpPr>
          <p:cNvPr id="3" name="TextBox 2"/>
          <p:cNvSpPr txBox="1"/>
          <p:nvPr/>
        </p:nvSpPr>
        <p:spPr>
          <a:xfrm>
            <a:off x="660400" y="2087463"/>
            <a:ext cx="2931160" cy="4247317"/>
          </a:xfrm>
          <a:prstGeom prst="rect">
            <a:avLst/>
          </a:prstGeom>
          <a:noFill/>
        </p:spPr>
        <p:txBody>
          <a:bodyPr wrap="square" rtlCol="0">
            <a:spAutoFit/>
          </a:bodyPr>
          <a:lstStyle/>
          <a:p>
            <a:pPr marL="342900" indent="-342900">
              <a:buFont typeface="+mj-lt"/>
              <a:buAutoNum type="arabicPeriod"/>
            </a:pPr>
            <a:r>
              <a:rPr lang="en-US" b="1" dirty="0" smtClean="0">
                <a:solidFill>
                  <a:srgbClr val="FF0000"/>
                </a:solidFill>
              </a:rPr>
              <a:t>How </a:t>
            </a:r>
            <a:r>
              <a:rPr lang="en-US" b="1" dirty="0">
                <a:solidFill>
                  <a:srgbClr val="FF0000"/>
                </a:solidFill>
              </a:rPr>
              <a:t>have religions created unity</a:t>
            </a:r>
            <a:r>
              <a:rPr lang="en-US" b="1" dirty="0" smtClean="0">
                <a:solidFill>
                  <a:srgbClr val="FF0000"/>
                </a:solidFill>
              </a:rPr>
              <a:t>?</a:t>
            </a:r>
          </a:p>
          <a:p>
            <a:pPr marL="342900" indent="-342900">
              <a:buFont typeface="+mj-lt"/>
              <a:buAutoNum type="arabicPeriod"/>
            </a:pPr>
            <a:r>
              <a:rPr lang="en-US" b="1" dirty="0" smtClean="0">
                <a:solidFill>
                  <a:srgbClr val="00B050"/>
                </a:solidFill>
              </a:rPr>
              <a:t>Are </a:t>
            </a:r>
            <a:r>
              <a:rPr lang="en-US" b="1" dirty="0">
                <a:solidFill>
                  <a:srgbClr val="00B050"/>
                </a:solidFill>
              </a:rPr>
              <a:t>there different levels of unity</a:t>
            </a:r>
            <a:r>
              <a:rPr lang="en-US" b="1" dirty="0" smtClean="0">
                <a:solidFill>
                  <a:srgbClr val="00B050"/>
                </a:solidFill>
              </a:rPr>
              <a:t>?</a:t>
            </a:r>
          </a:p>
          <a:p>
            <a:pPr marL="342900" indent="-342900">
              <a:buFont typeface="+mj-lt"/>
              <a:buAutoNum type="arabicPeriod"/>
            </a:pPr>
            <a:r>
              <a:rPr lang="en-US" b="1" dirty="0" smtClean="0">
                <a:solidFill>
                  <a:srgbClr val="00B0F0"/>
                </a:solidFill>
              </a:rPr>
              <a:t>What </a:t>
            </a:r>
            <a:r>
              <a:rPr lang="en-US" b="1" dirty="0">
                <a:solidFill>
                  <a:srgbClr val="00B0F0"/>
                </a:solidFill>
              </a:rPr>
              <a:t>is more important – to be united or to be right? </a:t>
            </a:r>
            <a:endParaRPr lang="en-US" b="1" dirty="0" smtClean="0">
              <a:solidFill>
                <a:srgbClr val="00B0F0"/>
              </a:solidFill>
            </a:endParaRPr>
          </a:p>
          <a:p>
            <a:pPr marL="342900" indent="-342900">
              <a:buFont typeface="+mj-lt"/>
              <a:buAutoNum type="arabicPeriod"/>
            </a:pPr>
            <a:r>
              <a:rPr lang="en-US" b="1" dirty="0" smtClean="0">
                <a:solidFill>
                  <a:srgbClr val="7030A0"/>
                </a:solidFill>
              </a:rPr>
              <a:t>Is </a:t>
            </a:r>
            <a:r>
              <a:rPr lang="en-US" b="1" dirty="0">
                <a:solidFill>
                  <a:srgbClr val="7030A0"/>
                </a:solidFill>
              </a:rPr>
              <a:t>the world heading towards disunity or unity? </a:t>
            </a:r>
            <a:endParaRPr lang="en-US" b="1" dirty="0" smtClean="0">
              <a:solidFill>
                <a:srgbClr val="7030A0"/>
              </a:solidFill>
            </a:endParaRPr>
          </a:p>
          <a:p>
            <a:pPr marL="342900" indent="-342900">
              <a:buFont typeface="+mj-lt"/>
              <a:buAutoNum type="arabicPeriod"/>
            </a:pPr>
            <a:r>
              <a:rPr lang="en-US" b="1" dirty="0" smtClean="0">
                <a:solidFill>
                  <a:srgbClr val="FFC000"/>
                </a:solidFill>
              </a:rPr>
              <a:t>Can </a:t>
            </a:r>
            <a:r>
              <a:rPr lang="en-US" b="1" dirty="0">
                <a:solidFill>
                  <a:srgbClr val="FFC000"/>
                </a:solidFill>
              </a:rPr>
              <a:t>we have peace without first having unity? </a:t>
            </a:r>
            <a:endParaRPr lang="en-US" b="1" dirty="0" smtClean="0">
              <a:solidFill>
                <a:srgbClr val="FFC000"/>
              </a:solidFill>
            </a:endParaRPr>
          </a:p>
          <a:p>
            <a:pPr marL="342900" indent="-342900">
              <a:buFont typeface="+mj-lt"/>
              <a:buAutoNum type="arabicPeriod"/>
            </a:pPr>
            <a:r>
              <a:rPr lang="en-US" b="1" dirty="0" smtClean="0">
                <a:solidFill>
                  <a:srgbClr val="0070C0"/>
                </a:solidFill>
              </a:rPr>
              <a:t>Does </a:t>
            </a:r>
            <a:r>
              <a:rPr lang="en-US" b="1" dirty="0">
                <a:solidFill>
                  <a:srgbClr val="0070C0"/>
                </a:solidFill>
              </a:rPr>
              <a:t>religion still have a unifying role?</a:t>
            </a:r>
            <a:endParaRPr lang="en-AU" b="1" dirty="0">
              <a:solidFill>
                <a:srgbClr val="0070C0"/>
              </a:solidFill>
            </a:endParaRPr>
          </a:p>
        </p:txBody>
      </p:sp>
      <p:sp>
        <p:nvSpPr>
          <p:cNvPr id="4" name="TextBox 3"/>
          <p:cNvSpPr txBox="1"/>
          <p:nvPr/>
        </p:nvSpPr>
        <p:spPr>
          <a:xfrm>
            <a:off x="1061720" y="6370360"/>
            <a:ext cx="2540000" cy="400110"/>
          </a:xfrm>
          <a:prstGeom prst="rect">
            <a:avLst/>
          </a:prstGeom>
          <a:noFill/>
        </p:spPr>
        <p:txBody>
          <a:bodyPr wrap="square" rtlCol="0">
            <a:spAutoFit/>
          </a:bodyPr>
          <a:lstStyle/>
          <a:p>
            <a:r>
              <a:rPr lang="en-US" sz="1000" dirty="0"/>
              <a:t>Weekly </a:t>
            </a:r>
            <a:r>
              <a:rPr lang="en-US" sz="1000" dirty="0" smtClean="0"/>
              <a:t>Interfaith Meeting </a:t>
            </a:r>
            <a:r>
              <a:rPr lang="en-US" sz="1000" dirty="0"/>
              <a:t>#253 </a:t>
            </a:r>
            <a:endParaRPr lang="en-US" sz="1000" dirty="0" smtClean="0"/>
          </a:p>
          <a:p>
            <a:r>
              <a:rPr lang="en-US" sz="1000" dirty="0" smtClean="0"/>
              <a:t>4 </a:t>
            </a:r>
            <a:r>
              <a:rPr lang="en-US" sz="1000" dirty="0"/>
              <a:t>December 2025</a:t>
            </a:r>
            <a:endParaRPr lang="en-AU" sz="1000" dirty="0"/>
          </a:p>
        </p:txBody>
      </p:sp>
      <p:sp>
        <p:nvSpPr>
          <p:cNvPr id="5" name="TextBox 4"/>
          <p:cNvSpPr txBox="1"/>
          <p:nvPr/>
        </p:nvSpPr>
        <p:spPr>
          <a:xfrm>
            <a:off x="660400" y="172720"/>
            <a:ext cx="5882640" cy="1938992"/>
          </a:xfrm>
          <a:prstGeom prst="rect">
            <a:avLst/>
          </a:prstGeom>
          <a:noFill/>
        </p:spPr>
        <p:txBody>
          <a:bodyPr wrap="square" rtlCol="0">
            <a:spAutoFit/>
          </a:bodyPr>
          <a:lstStyle/>
          <a:p>
            <a:r>
              <a:rPr lang="en-US" sz="6000" dirty="0">
                <a:latin typeface="Berlin Sans FB Demi" panose="020E0802020502020306" pitchFamily="34" charset="0"/>
              </a:rPr>
              <a:t>The Meanings of </a:t>
            </a:r>
            <a:r>
              <a:rPr lang="en-US" sz="6000" dirty="0" smtClean="0">
                <a:latin typeface="Berlin Sans FB Demi" panose="020E0802020502020306" pitchFamily="34" charset="0"/>
              </a:rPr>
              <a:t>Unity</a:t>
            </a:r>
            <a:endParaRPr lang="en-AU" dirty="0"/>
          </a:p>
        </p:txBody>
      </p:sp>
    </p:spTree>
    <p:extLst>
      <p:ext uri="{BB962C8B-B14F-4D97-AF65-F5344CB8AC3E}">
        <p14:creationId xmlns:p14="http://schemas.microsoft.com/office/powerpoint/2010/main" val="41759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74000">
              <a:schemeClr val="accent1">
                <a:lumMod val="45000"/>
                <a:lumOff val="55000"/>
              </a:schemeClr>
            </a:gs>
            <a:gs pos="83000">
              <a:schemeClr val="accent1">
                <a:lumMod val="45000"/>
                <a:lumOff val="55000"/>
              </a:schemeClr>
            </a:gs>
            <a:gs pos="100000">
              <a:schemeClr val="accent6"/>
            </a:gs>
          </a:gsLst>
          <a:path path="circle">
            <a:fillToRect l="100000" t="100000"/>
          </a:path>
        </a:gradFill>
        <a:effectLst/>
      </p:bgPr>
    </p:bg>
    <p:spTree>
      <p:nvGrpSpPr>
        <p:cNvPr id="1" name=""/>
        <p:cNvGrpSpPr/>
        <p:nvPr/>
      </p:nvGrpSpPr>
      <p:grpSpPr>
        <a:xfrm>
          <a:off x="0" y="0"/>
          <a:ext cx="0" cy="0"/>
          <a:chOff x="0" y="0"/>
          <a:chExt cx="0" cy="0"/>
        </a:xfrm>
      </p:grpSpPr>
      <p:sp>
        <p:nvSpPr>
          <p:cNvPr id="2" name="TextBox 1"/>
          <p:cNvSpPr txBox="1"/>
          <p:nvPr/>
        </p:nvSpPr>
        <p:spPr>
          <a:xfrm>
            <a:off x="1879600" y="1706880"/>
            <a:ext cx="8981440" cy="5539978"/>
          </a:xfrm>
          <a:prstGeom prst="rect">
            <a:avLst/>
          </a:prstGeom>
          <a:noFill/>
        </p:spPr>
        <p:txBody>
          <a:bodyPr wrap="square" rtlCol="0">
            <a:spAutoFit/>
          </a:bodyPr>
          <a:lstStyle/>
          <a:p>
            <a:pPr lvl="0"/>
            <a:endParaRPr lang="en-AU" b="1" dirty="0">
              <a:solidFill>
                <a:srgbClr val="00B0F0"/>
              </a:solidFill>
            </a:endParaRPr>
          </a:p>
          <a:p>
            <a:pPr fontAlgn="base"/>
            <a:r>
              <a:rPr lang="en-AU" sz="2400" b="1" dirty="0">
                <a:solidFill>
                  <a:srgbClr val="002060"/>
                </a:solidFill>
                <a:latin typeface="Bookman Old Style" panose="02050604050505020204" pitchFamily="18" charset="0"/>
              </a:rPr>
              <a:t>Universal benefits derive from the grace of the divine religions, for they lead their true followers to sincerity of intent, to high purpose, to purity and spotless </a:t>
            </a:r>
            <a:r>
              <a:rPr lang="en-AU" sz="2400" b="1" dirty="0" err="1">
                <a:solidFill>
                  <a:srgbClr val="002060"/>
                </a:solidFill>
                <a:latin typeface="Bookman Old Style" panose="02050604050505020204" pitchFamily="18" charset="0"/>
              </a:rPr>
              <a:t>honor</a:t>
            </a:r>
            <a:r>
              <a:rPr lang="en-AU" sz="2400" b="1" dirty="0">
                <a:solidFill>
                  <a:srgbClr val="002060"/>
                </a:solidFill>
                <a:latin typeface="Bookman Old Style" panose="02050604050505020204" pitchFamily="18" charset="0"/>
              </a:rPr>
              <a:t>, to surpassing kindness and compassion, to the keeping of their covenants when they have covenanted, to concern for the rights of others, to liberality, to justice in every aspect of life, to humanity and philanthropy, to </a:t>
            </a:r>
            <a:r>
              <a:rPr lang="en-AU" sz="2400" b="1" dirty="0" err="1">
                <a:solidFill>
                  <a:srgbClr val="002060"/>
                </a:solidFill>
                <a:latin typeface="Bookman Old Style" panose="02050604050505020204" pitchFamily="18" charset="0"/>
              </a:rPr>
              <a:t>valor</a:t>
            </a:r>
            <a:r>
              <a:rPr lang="en-AU" sz="2400" b="1" dirty="0">
                <a:solidFill>
                  <a:srgbClr val="002060"/>
                </a:solidFill>
                <a:latin typeface="Bookman Old Style" panose="02050604050505020204" pitchFamily="18" charset="0"/>
              </a:rPr>
              <a:t> and to unflagging efforts in the service of mankind. It is religion, to sum up, which produces all human virtues, and it is these virtues which are the bright candles of civilization</a:t>
            </a:r>
            <a:r>
              <a:rPr lang="en-AU" sz="2400" b="1" dirty="0" smtClean="0">
                <a:solidFill>
                  <a:srgbClr val="002060"/>
                </a:solidFill>
                <a:latin typeface="Bookman Old Style" panose="02050604050505020204" pitchFamily="18" charset="0"/>
              </a:rPr>
              <a:t>.</a:t>
            </a:r>
          </a:p>
          <a:p>
            <a:pPr fontAlgn="base"/>
            <a:endParaRPr lang="en-AU" sz="2400" b="1" dirty="0" smtClean="0">
              <a:solidFill>
                <a:srgbClr val="0070C0"/>
              </a:solidFill>
              <a:latin typeface="Bookman Old Style" panose="02050604050505020204" pitchFamily="18" charset="0"/>
            </a:endParaRPr>
          </a:p>
          <a:p>
            <a:pPr algn="r" fontAlgn="base"/>
            <a:r>
              <a:rPr lang="en-AU" sz="2400" b="1" dirty="0" smtClean="0">
                <a:solidFill>
                  <a:srgbClr val="0070C0"/>
                </a:solidFill>
                <a:latin typeface="Bookman Old Style" panose="02050604050505020204" pitchFamily="18" charset="0"/>
              </a:rPr>
              <a:t>‘</a:t>
            </a:r>
            <a:r>
              <a:rPr lang="en-AU" sz="2400" b="1" dirty="0" err="1" smtClean="0">
                <a:solidFill>
                  <a:srgbClr val="0070C0"/>
                </a:solidFill>
                <a:latin typeface="Bookman Old Style" panose="02050604050505020204" pitchFamily="18" charset="0"/>
              </a:rPr>
              <a:t>Abdu’l</a:t>
            </a:r>
            <a:r>
              <a:rPr lang="en-AU" sz="2400" b="1" dirty="0" smtClean="0">
                <a:solidFill>
                  <a:srgbClr val="0070C0"/>
                </a:solidFill>
                <a:latin typeface="Bookman Old Style" panose="02050604050505020204" pitchFamily="18" charset="0"/>
              </a:rPr>
              <a:t>-Baha</a:t>
            </a:r>
            <a:endParaRPr lang="en-AU" sz="2400" dirty="0">
              <a:solidFill>
                <a:srgbClr val="0070C0"/>
              </a:solidFill>
              <a:latin typeface="Bookman Old Style" panose="02050604050505020204" pitchFamily="18" charset="0"/>
            </a:endParaRPr>
          </a:p>
          <a:p>
            <a:endParaRPr lang="en-AU" sz="2400" dirty="0"/>
          </a:p>
        </p:txBody>
      </p:sp>
      <p:sp>
        <p:nvSpPr>
          <p:cNvPr id="3" name="Rectangle 2"/>
          <p:cNvSpPr/>
          <p:nvPr/>
        </p:nvSpPr>
        <p:spPr>
          <a:xfrm>
            <a:off x="1879600" y="383441"/>
            <a:ext cx="4744720" cy="1323439"/>
          </a:xfrm>
          <a:prstGeom prst="rect">
            <a:avLst/>
          </a:prstGeom>
        </p:spPr>
        <p:txBody>
          <a:bodyPr wrap="square">
            <a:spAutoFit/>
          </a:bodyPr>
          <a:lstStyle/>
          <a:p>
            <a:r>
              <a:rPr lang="en-AU" sz="4000" dirty="0" smtClean="0">
                <a:latin typeface="Berlin Sans FB Demi" panose="020E0802020502020306" pitchFamily="34" charset="0"/>
              </a:rPr>
              <a:t>How religion contributes to unity</a:t>
            </a:r>
            <a:endParaRPr lang="en-AU" sz="4000" dirty="0">
              <a:latin typeface="Berlin Sans FB Demi" panose="020E0802020502020306" pitchFamily="34" charset="0"/>
            </a:endParaRPr>
          </a:p>
        </p:txBody>
      </p:sp>
    </p:spTree>
    <p:extLst>
      <p:ext uri="{BB962C8B-B14F-4D97-AF65-F5344CB8AC3E}">
        <p14:creationId xmlns:p14="http://schemas.microsoft.com/office/powerpoint/2010/main" val="72567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3418" y="4834365"/>
            <a:ext cx="9144000" cy="1655762"/>
          </a:xfrm>
        </p:spPr>
        <p:txBody>
          <a:bodyPr/>
          <a:lstStyle/>
          <a:p>
            <a:r>
              <a:rPr lang="en-US" dirty="0" smtClean="0"/>
              <a:t>A comic device: When </a:t>
            </a:r>
            <a:r>
              <a:rPr lang="en-US" dirty="0"/>
              <a:t>someone wrestles with a temptation, two miniature versions of himself, an Angel and a Devil, sit on each shoulder and try to pull him in different directions. </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418" y="661859"/>
            <a:ext cx="1910443" cy="2318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7754" y="2035326"/>
            <a:ext cx="4632960" cy="26116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2340" y="829482"/>
            <a:ext cx="2220798" cy="2151034"/>
          </a:xfrm>
          <a:prstGeom prst="rect">
            <a:avLst/>
          </a:prstGeom>
        </p:spPr>
      </p:pic>
      <p:sp>
        <p:nvSpPr>
          <p:cNvPr id="7" name="TextBox 6"/>
          <p:cNvSpPr txBox="1"/>
          <p:nvPr/>
        </p:nvSpPr>
        <p:spPr>
          <a:xfrm>
            <a:off x="3103880" y="667025"/>
            <a:ext cx="5334000" cy="984885"/>
          </a:xfrm>
          <a:prstGeom prst="rect">
            <a:avLst/>
          </a:prstGeom>
          <a:noFill/>
        </p:spPr>
        <p:txBody>
          <a:bodyPr wrap="square" rtlCol="0">
            <a:spAutoFit/>
          </a:bodyPr>
          <a:lstStyle/>
          <a:p>
            <a:r>
              <a:rPr lang="en-US" sz="4000" dirty="0" smtClean="0">
                <a:latin typeface="Berlin Sans FB Demi" panose="020E0802020502020306" pitchFamily="34" charset="0"/>
              </a:rPr>
              <a:t>Individual Unity</a:t>
            </a:r>
          </a:p>
          <a:p>
            <a:r>
              <a:rPr lang="en-US" dirty="0" smtClean="0"/>
              <a:t>Temptation vs Conscience</a:t>
            </a:r>
            <a:endParaRPr lang="en-AU" dirty="0"/>
          </a:p>
        </p:txBody>
      </p:sp>
    </p:spTree>
    <p:extLst>
      <p:ext uri="{BB962C8B-B14F-4D97-AF65-F5344CB8AC3E}">
        <p14:creationId xmlns:p14="http://schemas.microsoft.com/office/powerpoint/2010/main" val="359295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332" y="520505"/>
            <a:ext cx="10339754" cy="1815882"/>
          </a:xfrm>
          <a:prstGeom prst="rect">
            <a:avLst/>
          </a:prstGeom>
          <a:noFill/>
        </p:spPr>
        <p:txBody>
          <a:bodyPr wrap="square" rtlCol="0">
            <a:spAutoFit/>
          </a:bodyPr>
          <a:lstStyle/>
          <a:p>
            <a:pPr lvl="0"/>
            <a:r>
              <a:rPr lang="en-AU" sz="4000" dirty="0" smtClean="0">
                <a:latin typeface="Berlin Sans FB Demi" panose="020E0802020502020306" pitchFamily="34" charset="0"/>
              </a:rPr>
              <a:t>Interpersonal relationships</a:t>
            </a:r>
          </a:p>
          <a:p>
            <a:pPr lvl="0"/>
            <a:r>
              <a:rPr lang="en-AU" dirty="0" smtClean="0"/>
              <a:t> </a:t>
            </a:r>
            <a:r>
              <a:rPr lang="en-AU" dirty="0"/>
              <a:t>– friends, family, </a:t>
            </a:r>
            <a:r>
              <a:rPr lang="en-AU" dirty="0" smtClean="0"/>
              <a:t>neighbours, community</a:t>
            </a:r>
          </a:p>
          <a:p>
            <a:pPr lvl="0"/>
            <a:endParaRPr lang="en-AU" dirty="0"/>
          </a:p>
          <a:p>
            <a:pPr lvl="0"/>
            <a:endParaRPr lang="en-AU" dirty="0"/>
          </a:p>
          <a:p>
            <a:endParaRPr lang="en-AU" dirty="0"/>
          </a:p>
        </p:txBody>
      </p:sp>
      <p:sp>
        <p:nvSpPr>
          <p:cNvPr id="3" name="TextBox 2"/>
          <p:cNvSpPr txBox="1"/>
          <p:nvPr/>
        </p:nvSpPr>
        <p:spPr>
          <a:xfrm>
            <a:off x="900332" y="2037123"/>
            <a:ext cx="4006947" cy="1200329"/>
          </a:xfrm>
          <a:prstGeom prst="rect">
            <a:avLst/>
          </a:prstGeom>
          <a:noFill/>
        </p:spPr>
        <p:txBody>
          <a:bodyPr wrap="square" rtlCol="0">
            <a:spAutoFit/>
          </a:bodyPr>
          <a:lstStyle/>
          <a:p>
            <a:pPr marL="285750" indent="-285750">
              <a:buFont typeface="Arial" panose="020B0604020202020204" pitchFamily="34" charset="0"/>
              <a:buChar char="•"/>
            </a:pPr>
            <a:r>
              <a:rPr lang="en-AU" dirty="0" smtClean="0"/>
              <a:t>What does disunity feel like?</a:t>
            </a:r>
          </a:p>
          <a:p>
            <a:pPr marL="285750" indent="-285750">
              <a:buFont typeface="Arial" panose="020B0604020202020204" pitchFamily="34" charset="0"/>
              <a:buChar char="•"/>
            </a:pPr>
            <a:r>
              <a:rPr lang="en-AU" dirty="0" smtClean="0"/>
              <a:t>Can hard feelings be overcome?</a:t>
            </a:r>
          </a:p>
          <a:p>
            <a:pPr marL="285750" indent="-285750">
              <a:buFont typeface="Arial" panose="020B0604020202020204" pitchFamily="34" charset="0"/>
              <a:buChar char="•"/>
            </a:pPr>
            <a:r>
              <a:rPr lang="en-AU" dirty="0" smtClean="0"/>
              <a:t>What does it mean to love our neighbour as we love ourselves?</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252" y="3503023"/>
            <a:ext cx="2019300" cy="15893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005" y="1674622"/>
            <a:ext cx="6362115" cy="4734597"/>
          </a:xfrm>
          <a:prstGeom prst="rect">
            <a:avLst/>
          </a:prstGeom>
        </p:spPr>
      </p:pic>
    </p:spTree>
    <p:extLst>
      <p:ext uri="{BB962C8B-B14F-4D97-AF65-F5344CB8AC3E}">
        <p14:creationId xmlns:p14="http://schemas.microsoft.com/office/powerpoint/2010/main" val="1599160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3944" y="994678"/>
            <a:ext cx="4945576" cy="2369880"/>
          </a:xfrm>
          <a:prstGeom prst="rect">
            <a:avLst/>
          </a:prstGeom>
        </p:spPr>
        <p:txBody>
          <a:bodyPr wrap="square">
            <a:spAutoFit/>
          </a:bodyPr>
          <a:lstStyle/>
          <a:p>
            <a:pPr lvl="0"/>
            <a:r>
              <a:rPr lang="en-AU" sz="4000" dirty="0" smtClean="0">
                <a:latin typeface="Berlin Sans FB Demi" panose="020E0802020502020306" pitchFamily="34" charset="0"/>
              </a:rPr>
              <a:t>Organisational Unity</a:t>
            </a:r>
          </a:p>
          <a:p>
            <a:pPr lvl="0"/>
            <a:r>
              <a:rPr lang="en-AU" dirty="0" smtClean="0"/>
              <a:t>What happens when someone is attached to their own idea and feels hurt when the idea is criticised?</a:t>
            </a:r>
          </a:p>
          <a:p>
            <a:endParaRPr lang="en-AU" dirty="0"/>
          </a:p>
          <a:p>
            <a:r>
              <a:rPr lang="en-AU" dirty="0"/>
              <a:t> </a:t>
            </a:r>
          </a:p>
          <a:p>
            <a:endParaRPr lang="en-AU" dirty="0"/>
          </a:p>
          <a:p>
            <a:pPr lvl="0"/>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068" y="454057"/>
            <a:ext cx="3574765" cy="23859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989" y="2299403"/>
            <a:ext cx="6664959" cy="4377215"/>
          </a:xfrm>
          <a:prstGeom prst="rect">
            <a:avLst/>
          </a:prstGeom>
        </p:spPr>
      </p:pic>
    </p:spTree>
    <p:extLst>
      <p:ext uri="{BB962C8B-B14F-4D97-AF65-F5344CB8AC3E}">
        <p14:creationId xmlns:p14="http://schemas.microsoft.com/office/powerpoint/2010/main" val="84911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822" y="737221"/>
            <a:ext cx="3816531" cy="2092881"/>
          </a:xfrm>
          <a:prstGeom prst="rect">
            <a:avLst/>
          </a:prstGeom>
        </p:spPr>
        <p:txBody>
          <a:bodyPr wrap="square">
            <a:spAutoFit/>
          </a:bodyPr>
          <a:lstStyle/>
          <a:p>
            <a:pPr lvl="0"/>
            <a:r>
              <a:rPr lang="en-AU" sz="4000" dirty="0" smtClean="0">
                <a:latin typeface="Berlin Sans FB Demi" panose="020E0802020502020306" pitchFamily="34" charset="0"/>
              </a:rPr>
              <a:t>Social cohesion</a:t>
            </a:r>
          </a:p>
          <a:p>
            <a:pPr marL="285750" lvl="0" indent="-285750">
              <a:buFont typeface="Arial" panose="020B0604020202020204" pitchFamily="34" charset="0"/>
              <a:buChar char="•"/>
            </a:pPr>
            <a:r>
              <a:rPr lang="en-AU" dirty="0" smtClean="0"/>
              <a:t>The Nation (constitution, culture, security)</a:t>
            </a:r>
          </a:p>
          <a:p>
            <a:pPr marL="285750" lvl="0" indent="-285750">
              <a:buFont typeface="Arial" panose="020B0604020202020204" pitchFamily="34" charset="0"/>
              <a:buChar char="•"/>
            </a:pPr>
            <a:r>
              <a:rPr lang="en-AU" dirty="0" smtClean="0"/>
              <a:t>But what about racism</a:t>
            </a:r>
            <a:r>
              <a:rPr lang="en-AU" dirty="0"/>
              <a:t>, wealth distribution, partisan </a:t>
            </a:r>
            <a:r>
              <a:rPr lang="en-AU" dirty="0" smtClean="0"/>
              <a:t>politics?</a:t>
            </a:r>
          </a:p>
          <a:p>
            <a:pPr marL="285750" lvl="0" indent="-285750">
              <a:buFont typeface="Arial" panose="020B0604020202020204" pitchFamily="34" charset="0"/>
              <a:buChar char="•"/>
            </a:pP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062" y="3650056"/>
            <a:ext cx="2841171" cy="1583871"/>
          </a:xfrm>
          <a:prstGeom prst="rect">
            <a:avLst/>
          </a:prstGeom>
        </p:spPr>
      </p:pic>
      <p:sp>
        <p:nvSpPr>
          <p:cNvPr id="4" name="TextBox 3"/>
          <p:cNvSpPr txBox="1"/>
          <p:nvPr/>
        </p:nvSpPr>
        <p:spPr>
          <a:xfrm>
            <a:off x="5097473" y="4676761"/>
            <a:ext cx="5994400" cy="2154436"/>
          </a:xfrm>
          <a:prstGeom prst="rect">
            <a:avLst/>
          </a:prstGeom>
          <a:noFill/>
        </p:spPr>
        <p:txBody>
          <a:bodyPr wrap="square" rtlCol="0">
            <a:spAutoFit/>
          </a:bodyPr>
          <a:lstStyle/>
          <a:p>
            <a:r>
              <a:rPr lang="en-AU" sz="2000" b="1" dirty="0" smtClean="0">
                <a:latin typeface="Bookman Old Style" panose="02050604050505020204" pitchFamily="18" charset="0"/>
              </a:rPr>
              <a:t>“</a:t>
            </a:r>
            <a:r>
              <a:rPr lang="en-AU" sz="2000" b="1" dirty="0">
                <a:latin typeface="Bookman Old Style" panose="02050604050505020204" pitchFamily="18" charset="0"/>
              </a:rPr>
              <a:t>Unity itself is seen as an ongoing process that starts with people sitting together and ends with a mystical or spiritual communion.” </a:t>
            </a:r>
            <a:endParaRPr lang="en-AU" sz="2000" b="1" dirty="0" smtClean="0">
              <a:latin typeface="Bookman Old Style" panose="02050604050505020204" pitchFamily="18" charset="0"/>
            </a:endParaRPr>
          </a:p>
          <a:p>
            <a:pPr algn="r"/>
            <a:r>
              <a:rPr lang="en-AU" dirty="0" smtClean="0"/>
              <a:t>Robert </a:t>
            </a:r>
            <a:r>
              <a:rPr lang="en-AU" dirty="0"/>
              <a:t>Stockman:</a:t>
            </a:r>
          </a:p>
          <a:p>
            <a:pPr algn="r"/>
            <a:r>
              <a:rPr lang="en-AU" u="sng" dirty="0">
                <a:hlinkClick r:id="rId3"/>
              </a:rPr>
              <a:t>https://bahai-library.com/stockman_unity_principle</a:t>
            </a:r>
            <a:endParaRPr lang="en-AU" dirty="0"/>
          </a:p>
          <a:p>
            <a:endParaRPr lang="en-AU"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7473" y="648321"/>
            <a:ext cx="6134100" cy="3793671"/>
          </a:xfrm>
          <a:prstGeom prst="rect">
            <a:avLst/>
          </a:prstGeom>
        </p:spPr>
      </p:pic>
    </p:spTree>
    <p:extLst>
      <p:ext uri="{BB962C8B-B14F-4D97-AF65-F5344CB8AC3E}">
        <p14:creationId xmlns:p14="http://schemas.microsoft.com/office/powerpoint/2010/main" val="30454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3852" y="621324"/>
            <a:ext cx="5104228" cy="1169551"/>
          </a:xfrm>
          <a:prstGeom prst="rect">
            <a:avLst/>
          </a:prstGeom>
        </p:spPr>
        <p:txBody>
          <a:bodyPr wrap="square">
            <a:spAutoFit/>
          </a:bodyPr>
          <a:lstStyle/>
          <a:p>
            <a:pPr lvl="0"/>
            <a:r>
              <a:rPr lang="en-AU" sz="4000" dirty="0">
                <a:latin typeface="Berlin Sans FB Demi" panose="020E0802020502020306" pitchFamily="34" charset="0"/>
              </a:rPr>
              <a:t>Oneness of </a:t>
            </a:r>
            <a:r>
              <a:rPr lang="en-AU" sz="4000" dirty="0" smtClean="0">
                <a:latin typeface="Berlin Sans FB Demi" panose="020E0802020502020306" pitchFamily="34" charset="0"/>
              </a:rPr>
              <a:t>Humanity</a:t>
            </a:r>
          </a:p>
          <a:p>
            <a:pPr lvl="0"/>
            <a:r>
              <a:rPr lang="en-AU" sz="1200" b="1" dirty="0" smtClean="0"/>
              <a:t/>
            </a:r>
            <a:br>
              <a:rPr lang="en-AU" sz="1200" b="1" dirty="0" smtClean="0"/>
            </a:b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5568" y="347004"/>
            <a:ext cx="3232772" cy="24307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39" y="1562394"/>
            <a:ext cx="8817210" cy="4970486"/>
          </a:xfrm>
          <a:prstGeom prst="rect">
            <a:avLst/>
          </a:prstGeom>
        </p:spPr>
      </p:pic>
      <p:sp>
        <p:nvSpPr>
          <p:cNvPr id="5" name="TextBox 4"/>
          <p:cNvSpPr txBox="1"/>
          <p:nvPr/>
        </p:nvSpPr>
        <p:spPr>
          <a:xfrm>
            <a:off x="10011954" y="2777784"/>
            <a:ext cx="1956526" cy="3139321"/>
          </a:xfrm>
          <a:prstGeom prst="rect">
            <a:avLst/>
          </a:prstGeom>
          <a:noFill/>
        </p:spPr>
        <p:txBody>
          <a:bodyPr wrap="square" rtlCol="0">
            <a:spAutoFit/>
          </a:bodyPr>
          <a:lstStyle/>
          <a:p>
            <a:r>
              <a:rPr lang="en-AU" b="1" dirty="0"/>
              <a:t>Us and them prejudices </a:t>
            </a:r>
            <a:r>
              <a:rPr lang="en-AU" dirty="0"/>
              <a:t>(race, gender, age, nation, identity, loyalties, views, ideologies, religious beliefs, interests, </a:t>
            </a:r>
            <a:r>
              <a:rPr lang="en-AU" dirty="0" smtClean="0"/>
              <a:t>personalities, </a:t>
            </a:r>
            <a:r>
              <a:rPr lang="en-AU" dirty="0"/>
              <a:t>values </a:t>
            </a:r>
            <a:r>
              <a:rPr lang="en-AU" dirty="0" err="1"/>
              <a:t>etc</a:t>
            </a:r>
            <a:r>
              <a:rPr lang="en-AU" dirty="0"/>
              <a:t>)</a:t>
            </a:r>
          </a:p>
          <a:p>
            <a:endParaRPr lang="en-AU" dirty="0"/>
          </a:p>
        </p:txBody>
      </p:sp>
    </p:spTree>
    <p:extLst>
      <p:ext uri="{BB962C8B-B14F-4D97-AF65-F5344CB8AC3E}">
        <p14:creationId xmlns:p14="http://schemas.microsoft.com/office/powerpoint/2010/main" val="181108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087" y="510793"/>
            <a:ext cx="4457113" cy="2431435"/>
          </a:xfrm>
          <a:prstGeom prst="rect">
            <a:avLst/>
          </a:prstGeom>
        </p:spPr>
        <p:txBody>
          <a:bodyPr wrap="square">
            <a:spAutoFit/>
          </a:bodyPr>
          <a:lstStyle/>
          <a:p>
            <a:pPr lvl="0"/>
            <a:r>
              <a:rPr lang="en-AU" sz="4000" dirty="0">
                <a:latin typeface="Berlin Sans FB Demi" panose="020E0802020502020306" pitchFamily="34" charset="0"/>
              </a:rPr>
              <a:t>International </a:t>
            </a:r>
            <a:r>
              <a:rPr lang="en-AU" sz="4000" dirty="0" smtClean="0">
                <a:latin typeface="Berlin Sans FB Demi" panose="020E0802020502020306" pitchFamily="34" charset="0"/>
              </a:rPr>
              <a:t>relations</a:t>
            </a:r>
          </a:p>
          <a:p>
            <a:pPr lvl="0"/>
            <a:r>
              <a:rPr lang="en-AU" dirty="0" smtClean="0"/>
              <a:t> (threats</a:t>
            </a:r>
            <a:r>
              <a:rPr lang="en-AU" dirty="0"/>
              <a:t>, ambitions, national </a:t>
            </a:r>
            <a:r>
              <a:rPr lang="en-AU" dirty="0" smtClean="0"/>
              <a:t>sovereignty)</a:t>
            </a:r>
          </a:p>
          <a:p>
            <a:pPr lvl="0"/>
            <a:r>
              <a:rPr lang="en-AU" b="1" dirty="0"/>
              <a:t>Global </a:t>
            </a:r>
            <a:r>
              <a:rPr lang="en-AU" b="1" dirty="0" smtClean="0"/>
              <a:t>peace (as </a:t>
            </a:r>
            <a:r>
              <a:rPr lang="en-AU" b="1" dirty="0"/>
              <a:t>per the </a:t>
            </a:r>
            <a:r>
              <a:rPr lang="en-AU" b="1" dirty="0" smtClean="0"/>
              <a:t>nation, the world </a:t>
            </a:r>
            <a:r>
              <a:rPr lang="en-AU" b="1" dirty="0"/>
              <a:t>needs a step towards maturity and collective security)</a:t>
            </a:r>
            <a:endParaRPr lang="en-AU"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7288" y="3533036"/>
            <a:ext cx="2782900" cy="187208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766" y="146826"/>
            <a:ext cx="6187033" cy="6548775"/>
          </a:xfrm>
          <a:prstGeom prst="rect">
            <a:avLst/>
          </a:prstGeom>
        </p:spPr>
      </p:pic>
    </p:spTree>
    <p:extLst>
      <p:ext uri="{BB962C8B-B14F-4D97-AF65-F5344CB8AC3E}">
        <p14:creationId xmlns:p14="http://schemas.microsoft.com/office/powerpoint/2010/main" val="6691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07573" y="229382"/>
            <a:ext cx="5485227" cy="6247864"/>
          </a:xfrm>
          <a:prstGeom prst="rect">
            <a:avLst/>
          </a:prstGeom>
          <a:noFill/>
        </p:spPr>
        <p:txBody>
          <a:bodyPr wrap="square" rtlCol="0">
            <a:spAutoFit/>
          </a:bodyPr>
          <a:lstStyle/>
          <a:p>
            <a:r>
              <a:rPr lang="en-AU" sz="4000" dirty="0" smtClean="0">
                <a:latin typeface="Berlin Sans FB Demi" panose="020E0802020502020306" pitchFamily="34" charset="0"/>
              </a:rPr>
              <a:t>What </a:t>
            </a:r>
            <a:r>
              <a:rPr lang="en-AU" sz="4000" dirty="0">
                <a:latin typeface="Berlin Sans FB Demi" panose="020E0802020502020306" pitchFamily="34" charset="0"/>
              </a:rPr>
              <a:t>do sacred texts say about unity</a:t>
            </a:r>
            <a:r>
              <a:rPr lang="en-AU" sz="4000" dirty="0" smtClean="0">
                <a:latin typeface="Berlin Sans FB Demi" panose="020E0802020502020306" pitchFamily="34" charset="0"/>
              </a:rPr>
              <a:t>?</a:t>
            </a:r>
          </a:p>
          <a:p>
            <a:endParaRPr lang="en-AU" sz="1400" dirty="0">
              <a:latin typeface="Berlin Sans FB Demi" panose="020E0802020502020306" pitchFamily="34" charset="0"/>
            </a:endParaRPr>
          </a:p>
          <a:p>
            <a:r>
              <a:rPr lang="en-AU" b="1" dirty="0" smtClean="0">
                <a:solidFill>
                  <a:schemeClr val="accent2">
                    <a:lumMod val="75000"/>
                  </a:schemeClr>
                </a:solidFill>
              </a:rPr>
              <a:t>Christianity</a:t>
            </a:r>
            <a:endParaRPr lang="en-AU" b="1" dirty="0">
              <a:solidFill>
                <a:schemeClr val="accent2">
                  <a:lumMod val="75000"/>
                </a:schemeClr>
              </a:solidFill>
            </a:endParaRPr>
          </a:p>
          <a:p>
            <a:pPr lvl="0"/>
            <a:r>
              <a:rPr lang="en-AU" b="1" dirty="0"/>
              <a:t> Jesus prayed for his followers to be one, "even as we are one" (John 17:22), setting a divine example of selfless, unified love. </a:t>
            </a:r>
            <a:endParaRPr lang="en-AU" b="1" dirty="0" smtClean="0"/>
          </a:p>
          <a:p>
            <a:pPr lvl="0"/>
            <a:endParaRPr lang="en-AU" b="1" dirty="0"/>
          </a:p>
          <a:p>
            <a:r>
              <a:rPr lang="en-AU" b="1" dirty="0">
                <a:solidFill>
                  <a:srgbClr val="00B050"/>
                </a:solidFill>
              </a:rPr>
              <a:t>Islam</a:t>
            </a:r>
          </a:p>
          <a:p>
            <a:pPr lvl="0"/>
            <a:r>
              <a:rPr lang="en-AU" b="1" dirty="0" smtClean="0"/>
              <a:t>The </a:t>
            </a:r>
            <a:r>
              <a:rPr lang="en-AU" b="1" dirty="0"/>
              <a:t>Quran commands believers to "hold firmly to the rope of Allah all together and do not become divided</a:t>
            </a:r>
            <a:r>
              <a:rPr lang="en-AU" b="1" dirty="0" smtClean="0"/>
              <a:t>".</a:t>
            </a:r>
          </a:p>
          <a:p>
            <a:pPr lvl="0"/>
            <a:endParaRPr lang="en-AU" b="1" dirty="0"/>
          </a:p>
          <a:p>
            <a:r>
              <a:rPr lang="en-AU" b="1" dirty="0" smtClean="0">
                <a:solidFill>
                  <a:srgbClr val="7030A0"/>
                </a:solidFill>
              </a:rPr>
              <a:t>Hinduism</a:t>
            </a:r>
            <a:endParaRPr lang="en-AU" b="1" dirty="0">
              <a:solidFill>
                <a:srgbClr val="7030A0"/>
              </a:solidFill>
            </a:endParaRPr>
          </a:p>
          <a:p>
            <a:pPr lvl="0"/>
            <a:r>
              <a:rPr lang="en-AU" b="1" dirty="0"/>
              <a:t> A central tenet is </a:t>
            </a:r>
            <a:r>
              <a:rPr lang="en-AU" b="1" dirty="0" smtClean="0"/>
              <a:t>"</a:t>
            </a:r>
            <a:r>
              <a:rPr lang="en-AU" b="1" dirty="0"/>
              <a:t>Truth is one, but the wise refer to it by various names". The Upanishads state that the universal spirit resides in all beings</a:t>
            </a:r>
            <a:r>
              <a:rPr lang="en-AU" b="1" dirty="0" smtClean="0"/>
              <a:t>.</a:t>
            </a:r>
          </a:p>
          <a:p>
            <a:pPr lvl="0"/>
            <a:endParaRPr lang="en-AU" b="1" dirty="0"/>
          </a:p>
          <a:p>
            <a:r>
              <a:rPr lang="en-AU" b="1" dirty="0"/>
              <a:t> </a:t>
            </a:r>
          </a:p>
          <a:p>
            <a:r>
              <a:rPr lang="en-AU" dirty="0" smtClean="0"/>
              <a:t>(See also Zoroastrian</a:t>
            </a:r>
            <a:r>
              <a:rPr lang="en-AU" dirty="0"/>
              <a:t>, </a:t>
            </a:r>
            <a:r>
              <a:rPr lang="en-AU" dirty="0" smtClean="0"/>
              <a:t>Jewish, Baha’i </a:t>
            </a:r>
            <a:r>
              <a:rPr lang="en-AU" dirty="0"/>
              <a:t>and Buddhist </a:t>
            </a:r>
            <a:r>
              <a:rPr lang="en-AU" dirty="0" smtClean="0"/>
              <a:t>readings on the theme of Unity.)</a:t>
            </a: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2772" y="1076960"/>
            <a:ext cx="5852160" cy="4389120"/>
          </a:xfrm>
          <a:prstGeom prst="rect">
            <a:avLst/>
          </a:prstGeom>
        </p:spPr>
      </p:pic>
    </p:spTree>
    <p:extLst>
      <p:ext uri="{BB962C8B-B14F-4D97-AF65-F5344CB8AC3E}">
        <p14:creationId xmlns:p14="http://schemas.microsoft.com/office/powerpoint/2010/main" val="512581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6640" y="487680"/>
            <a:ext cx="10078720" cy="5816977"/>
          </a:xfrm>
          <a:prstGeom prst="rect">
            <a:avLst/>
          </a:prstGeom>
          <a:blipFill>
            <a:blip r:embed="rId2"/>
            <a:tile tx="0" ty="0" sx="100000" sy="100000" flip="none" algn="tl"/>
          </a:blipFill>
        </p:spPr>
        <p:txBody>
          <a:bodyPr wrap="square" rtlCol="0">
            <a:spAutoFit/>
          </a:bodyPr>
          <a:lstStyle/>
          <a:p>
            <a:endParaRPr lang="en-AU" sz="4000" dirty="0" smtClean="0">
              <a:latin typeface="Berlin Sans FB Demi" panose="020E0802020502020306" pitchFamily="34" charset="0"/>
            </a:endParaRPr>
          </a:p>
          <a:p>
            <a:r>
              <a:rPr lang="en-AU" sz="4000" dirty="0" smtClean="0">
                <a:latin typeface="Berlin Sans FB Demi" panose="020E0802020502020306" pitchFamily="34" charset="0"/>
              </a:rPr>
              <a:t>Why is religion </a:t>
            </a:r>
            <a:r>
              <a:rPr lang="en-AU" sz="4000" u="sng" dirty="0" smtClean="0">
                <a:latin typeface="Berlin Sans FB Demi" panose="020E0802020502020306" pitchFamily="34" charset="0"/>
              </a:rPr>
              <a:t>potentially</a:t>
            </a:r>
            <a:r>
              <a:rPr lang="en-AU" sz="4000" dirty="0" smtClean="0">
                <a:latin typeface="Berlin Sans FB Demi" panose="020E0802020502020306" pitchFamily="34" charset="0"/>
              </a:rPr>
              <a:t> an effective cause of unity?</a:t>
            </a:r>
          </a:p>
          <a:p>
            <a:endParaRPr lang="en-AU" i="1" dirty="0"/>
          </a:p>
          <a:p>
            <a:r>
              <a:rPr lang="en-AU" sz="2400" dirty="0" smtClean="0">
                <a:latin typeface="Bookman Old Style" panose="02050604050505020204" pitchFamily="18" charset="0"/>
              </a:rPr>
              <a:t>Religion</a:t>
            </a:r>
            <a:r>
              <a:rPr lang="en-AU" sz="2400" dirty="0">
                <a:latin typeface="Bookman Old Style" panose="02050604050505020204" pitchFamily="18" charset="0"/>
              </a:rPr>
              <a:t>, as we are all aware, reaches to the roots of motivation. When it has been faithful to the spirit and example of the transcendent Figures who gave the world its great belief systems, it has awakened in whole populations capacities to love, to forgive, to create, to dare greatly, to overcome prejudice, to sacrifice for the common good and to discipline the impulses of animal instinct</a:t>
            </a:r>
            <a:r>
              <a:rPr lang="en-AU" sz="2400" dirty="0" smtClean="0">
                <a:latin typeface="Bookman Old Style" panose="02050604050505020204" pitchFamily="18" charset="0"/>
              </a:rPr>
              <a:t>.</a:t>
            </a:r>
          </a:p>
          <a:p>
            <a:endParaRPr lang="en-AU" sz="2400" dirty="0">
              <a:latin typeface="Bookman Old Style" panose="02050604050505020204" pitchFamily="18" charset="0"/>
            </a:endParaRPr>
          </a:p>
          <a:p>
            <a:pPr algn="r"/>
            <a:r>
              <a:rPr lang="en-AU" sz="2400" u="sng" dirty="0">
                <a:latin typeface="Bookman Old Style" panose="02050604050505020204" pitchFamily="18" charset="0"/>
                <a:hlinkClick r:id="rId3"/>
              </a:rPr>
              <a:t>“Letter to the World’s Religious Leaders”, </a:t>
            </a:r>
            <a:r>
              <a:rPr lang="en-AU" sz="2400" u="sng" dirty="0" smtClean="0">
                <a:latin typeface="Bookman Old Style" panose="02050604050505020204" pitchFamily="18" charset="0"/>
                <a:hlinkClick r:id="rId3"/>
              </a:rPr>
              <a:t>2002</a:t>
            </a:r>
            <a:endParaRPr lang="en-AU" sz="2400" dirty="0">
              <a:latin typeface="Bookman Old Style" panose="02050604050505020204" pitchFamily="18" charset="0"/>
            </a:endParaRPr>
          </a:p>
          <a:p>
            <a:endParaRPr lang="en-AU" dirty="0"/>
          </a:p>
        </p:txBody>
      </p:sp>
    </p:spTree>
    <p:extLst>
      <p:ext uri="{BB962C8B-B14F-4D97-AF65-F5344CB8AC3E}">
        <p14:creationId xmlns:p14="http://schemas.microsoft.com/office/powerpoint/2010/main" val="1110100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610</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Berlin Sans FB Demi</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Dibdin</dc:creator>
  <cp:lastModifiedBy>Colin Dibdin</cp:lastModifiedBy>
  <cp:revision>28</cp:revision>
  <cp:lastPrinted>2025-12-04T06:22:44Z</cp:lastPrinted>
  <dcterms:created xsi:type="dcterms:W3CDTF">2025-12-03T20:20:19Z</dcterms:created>
  <dcterms:modified xsi:type="dcterms:W3CDTF">2025-12-04T06:53:49Z</dcterms:modified>
</cp:coreProperties>
</file>