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1"/>
  </p:notesMasterIdLst>
  <p:handoutMasterIdLst>
    <p:handoutMasterId r:id="rId32"/>
  </p:handoutMasterIdLst>
  <p:sldIdLst>
    <p:sldId id="317" r:id="rId5"/>
    <p:sldId id="323" r:id="rId6"/>
    <p:sldId id="324" r:id="rId7"/>
    <p:sldId id="325" r:id="rId8"/>
    <p:sldId id="318" r:id="rId9"/>
    <p:sldId id="326" r:id="rId10"/>
    <p:sldId id="327" r:id="rId11"/>
    <p:sldId id="328" r:id="rId12"/>
    <p:sldId id="319" r:id="rId13"/>
    <p:sldId id="332" r:id="rId14"/>
    <p:sldId id="351" r:id="rId15"/>
    <p:sldId id="333" r:id="rId16"/>
    <p:sldId id="352" r:id="rId17"/>
    <p:sldId id="353" r:id="rId18"/>
    <p:sldId id="334" r:id="rId19"/>
    <p:sldId id="350" r:id="rId20"/>
    <p:sldId id="354" r:id="rId21"/>
    <p:sldId id="355" r:id="rId22"/>
    <p:sldId id="356" r:id="rId23"/>
    <p:sldId id="320" r:id="rId24"/>
    <p:sldId id="337" r:id="rId25"/>
    <p:sldId id="343" r:id="rId26"/>
    <p:sldId id="322" r:id="rId27"/>
    <p:sldId id="347" r:id="rId28"/>
    <p:sldId id="349" r:id="rId29"/>
    <p:sldId id="30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5C4D"/>
    <a:srgbClr val="000000"/>
    <a:srgbClr val="637700"/>
    <a:srgbClr val="D1D8B7"/>
    <a:srgbClr val="636A58"/>
    <a:srgbClr val="505A47"/>
    <a:srgbClr val="A09D79"/>
    <a:srgbClr val="543E35"/>
    <a:srgbClr val="FFF4ED"/>
    <a:srgbClr val="5E6A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5" autoAdjust="0"/>
    <p:restoredTop sz="95405" autoAdjust="0"/>
  </p:normalViewPr>
  <p:slideViewPr>
    <p:cSldViewPr snapToGrid="0">
      <p:cViewPr varScale="1">
        <p:scale>
          <a:sx n="61" d="100"/>
          <a:sy n="61" d="100"/>
        </p:scale>
        <p:origin x="597" y="24"/>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9/10/2026</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9/10/2026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704228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11</a:t>
            </a:fld>
            <a:endParaRPr lang="en-US" noProof="0" dirty="0"/>
          </a:p>
        </p:txBody>
      </p:sp>
    </p:spTree>
    <p:extLst>
      <p:ext uri="{BB962C8B-B14F-4D97-AF65-F5344CB8AC3E}">
        <p14:creationId xmlns:p14="http://schemas.microsoft.com/office/powerpoint/2010/main" val="1409192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12</a:t>
            </a:fld>
            <a:endParaRPr lang="en-US" noProof="0" dirty="0"/>
          </a:p>
        </p:txBody>
      </p:sp>
    </p:spTree>
    <p:extLst>
      <p:ext uri="{BB962C8B-B14F-4D97-AF65-F5344CB8AC3E}">
        <p14:creationId xmlns:p14="http://schemas.microsoft.com/office/powerpoint/2010/main" val="3992874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13</a:t>
            </a:fld>
            <a:endParaRPr lang="en-US" noProof="0" dirty="0"/>
          </a:p>
        </p:txBody>
      </p:sp>
    </p:spTree>
    <p:extLst>
      <p:ext uri="{BB962C8B-B14F-4D97-AF65-F5344CB8AC3E}">
        <p14:creationId xmlns:p14="http://schemas.microsoft.com/office/powerpoint/2010/main" val="2937282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512894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1510704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16</a:t>
            </a:fld>
            <a:endParaRPr lang="en-US" noProof="0" dirty="0"/>
          </a:p>
        </p:txBody>
      </p:sp>
    </p:spTree>
    <p:extLst>
      <p:ext uri="{BB962C8B-B14F-4D97-AF65-F5344CB8AC3E}">
        <p14:creationId xmlns:p14="http://schemas.microsoft.com/office/powerpoint/2010/main" val="364183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17</a:t>
            </a:fld>
            <a:endParaRPr lang="en-US" noProof="0" dirty="0"/>
          </a:p>
        </p:txBody>
      </p:sp>
    </p:spTree>
    <p:extLst>
      <p:ext uri="{BB962C8B-B14F-4D97-AF65-F5344CB8AC3E}">
        <p14:creationId xmlns:p14="http://schemas.microsoft.com/office/powerpoint/2010/main" val="2913776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18</a:t>
            </a:fld>
            <a:endParaRPr lang="en-US" noProof="0" dirty="0"/>
          </a:p>
        </p:txBody>
      </p:sp>
    </p:spTree>
    <p:extLst>
      <p:ext uri="{BB962C8B-B14F-4D97-AF65-F5344CB8AC3E}">
        <p14:creationId xmlns:p14="http://schemas.microsoft.com/office/powerpoint/2010/main" val="508020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19</a:t>
            </a:fld>
            <a:endParaRPr lang="en-US" noProof="0" dirty="0"/>
          </a:p>
        </p:txBody>
      </p:sp>
    </p:spTree>
    <p:extLst>
      <p:ext uri="{BB962C8B-B14F-4D97-AF65-F5344CB8AC3E}">
        <p14:creationId xmlns:p14="http://schemas.microsoft.com/office/powerpoint/2010/main" val="3491395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1805008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20</a:t>
            </a:fld>
            <a:endParaRPr lang="en-US" noProof="0" dirty="0"/>
          </a:p>
        </p:txBody>
      </p:sp>
    </p:spTree>
    <p:extLst>
      <p:ext uri="{BB962C8B-B14F-4D97-AF65-F5344CB8AC3E}">
        <p14:creationId xmlns:p14="http://schemas.microsoft.com/office/powerpoint/2010/main" val="4019841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21</a:t>
            </a:fld>
            <a:endParaRPr lang="en-US" noProof="0" dirty="0"/>
          </a:p>
        </p:txBody>
      </p:sp>
    </p:spTree>
    <p:extLst>
      <p:ext uri="{BB962C8B-B14F-4D97-AF65-F5344CB8AC3E}">
        <p14:creationId xmlns:p14="http://schemas.microsoft.com/office/powerpoint/2010/main" val="2718967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22</a:t>
            </a:fld>
            <a:endParaRPr lang="en-US" noProof="0" dirty="0"/>
          </a:p>
        </p:txBody>
      </p:sp>
    </p:spTree>
    <p:extLst>
      <p:ext uri="{BB962C8B-B14F-4D97-AF65-F5344CB8AC3E}">
        <p14:creationId xmlns:p14="http://schemas.microsoft.com/office/powerpoint/2010/main" val="367362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23</a:t>
            </a:fld>
            <a:endParaRPr lang="en-US" noProof="0" dirty="0"/>
          </a:p>
        </p:txBody>
      </p:sp>
    </p:spTree>
    <p:extLst>
      <p:ext uri="{BB962C8B-B14F-4D97-AF65-F5344CB8AC3E}">
        <p14:creationId xmlns:p14="http://schemas.microsoft.com/office/powerpoint/2010/main" val="2840714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26</a:t>
            </a:fld>
            <a:endParaRPr lang="en-US" noProof="0" dirty="0"/>
          </a:p>
        </p:txBody>
      </p:sp>
    </p:spTree>
    <p:extLst>
      <p:ext uri="{BB962C8B-B14F-4D97-AF65-F5344CB8AC3E}">
        <p14:creationId xmlns:p14="http://schemas.microsoft.com/office/powerpoint/2010/main" val="4105550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3877300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485228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931462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2094777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1754389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362665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1421015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endParaRPr lang="en-US"/>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dirty="0"/>
              <a:t>Click icon to add picture</a:t>
            </a:r>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dirty="0"/>
              <a:t>Click icon to add picture</a:t>
            </a:r>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bahai-library.com/dibdin_bahai_view_bibl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mailto:colin.dibdin@gmail.com"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914400"/>
            <a:ext cx="5153183" cy="5029200"/>
          </a:xfrm>
        </p:spPr>
        <p:txBody>
          <a:bodyPr anchor="ctr"/>
          <a:lstStyle/>
          <a:p>
            <a:r>
              <a:rPr lang="en-US" b="1" dirty="0">
                <a:solidFill>
                  <a:srgbClr val="543E34"/>
                </a:solidFill>
                <a:latin typeface="Sagona Book"/>
              </a:rPr>
              <a:t>A </a:t>
            </a:r>
            <a:r>
              <a:rPr lang="en-US" b="1" dirty="0" err="1"/>
              <a:t>Bahá’í</a:t>
            </a:r>
            <a:r>
              <a:rPr lang="en-US" b="1" dirty="0"/>
              <a:t> View of the Bible</a:t>
            </a:r>
          </a:p>
        </p:txBody>
      </p:sp>
      <p:sp>
        <p:nvSpPr>
          <p:cNvPr id="2" name="TextBox 1">
            <a:extLst>
              <a:ext uri="{FF2B5EF4-FFF2-40B4-BE49-F238E27FC236}">
                <a16:creationId xmlns:a16="http://schemas.microsoft.com/office/drawing/2014/main" id="{2CAF1D87-3E00-1571-C263-103A48C78A03}"/>
              </a:ext>
            </a:extLst>
          </p:cNvPr>
          <p:cNvSpPr txBox="1"/>
          <p:nvPr/>
        </p:nvSpPr>
        <p:spPr>
          <a:xfrm>
            <a:off x="6553201" y="5522877"/>
            <a:ext cx="553122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Interfaith presentation by Colin Dibdin</a:t>
            </a:r>
          </a:p>
          <a:p>
            <a:r>
              <a:rPr lang="en-US" dirty="0"/>
              <a:t>10 September 2026</a:t>
            </a:r>
          </a:p>
          <a:p>
            <a:r>
              <a:rPr lang="en-US" dirty="0"/>
              <a:t>Based on </a:t>
            </a:r>
            <a:r>
              <a:rPr lang="en-US" b="1" dirty="0">
                <a:hlinkClick r:id="rId3"/>
              </a:rPr>
              <a:t>https://bahai-library.com/dibdin_bahai_view_bible</a:t>
            </a:r>
            <a:r>
              <a:rPr lang="en-US" b="1" dirty="0"/>
              <a:t> </a:t>
            </a:r>
          </a:p>
        </p:txBody>
      </p:sp>
      <p:pic>
        <p:nvPicPr>
          <p:cNvPr id="5" name="Picture 4">
            <a:extLst>
              <a:ext uri="{FF2B5EF4-FFF2-40B4-BE49-F238E27FC236}">
                <a16:creationId xmlns:a16="http://schemas.microsoft.com/office/drawing/2014/main" id="{D88EED22-4B5C-42BF-9C58-715D9A0F1D3E}"/>
              </a:ext>
            </a:extLst>
          </p:cNvPr>
          <p:cNvPicPr>
            <a:picLocks noChangeAspect="1"/>
          </p:cNvPicPr>
          <p:nvPr/>
        </p:nvPicPr>
        <p:blipFill>
          <a:blip r:embed="rId4"/>
          <a:stretch>
            <a:fillRect/>
          </a:stretch>
        </p:blipFill>
        <p:spPr>
          <a:xfrm>
            <a:off x="1420121" y="466166"/>
            <a:ext cx="3938437" cy="2073579"/>
          </a:xfrm>
          <a:prstGeom prst="rect">
            <a:avLst/>
          </a:prstGeom>
        </p:spPr>
      </p:pic>
      <p:graphicFrame>
        <p:nvGraphicFramePr>
          <p:cNvPr id="6" name="Table 4">
            <a:extLst>
              <a:ext uri="{FF2B5EF4-FFF2-40B4-BE49-F238E27FC236}">
                <a16:creationId xmlns:a16="http://schemas.microsoft.com/office/drawing/2014/main" id="{D9675FFA-EA99-40B9-8D54-0D365388A94A}"/>
              </a:ext>
            </a:extLst>
          </p:cNvPr>
          <p:cNvGraphicFramePr>
            <a:graphicFrameLocks/>
          </p:cNvGraphicFramePr>
          <p:nvPr>
            <p:extLst>
              <p:ext uri="{D42A27DB-BD31-4B8C-83A1-F6EECF244321}">
                <p14:modId xmlns:p14="http://schemas.microsoft.com/office/powerpoint/2010/main" val="184528670"/>
              </p:ext>
            </p:extLst>
          </p:nvPr>
        </p:nvGraphicFramePr>
        <p:xfrm>
          <a:off x="6122894" y="853066"/>
          <a:ext cx="5197195" cy="5151868"/>
        </p:xfrm>
        <a:graphic>
          <a:graphicData uri="http://schemas.openxmlformats.org/drawingml/2006/table">
            <a:tbl>
              <a:tblPr firstRow="1" bandRow="1"/>
              <a:tblGrid>
                <a:gridCol w="5197195">
                  <a:extLst>
                    <a:ext uri="{9D8B030D-6E8A-4147-A177-3AD203B41FA5}">
                      <a16:colId xmlns:a16="http://schemas.microsoft.com/office/drawing/2014/main" val="1563570424"/>
                    </a:ext>
                  </a:extLst>
                </a:gridCol>
              </a:tblGrid>
              <a:tr h="7568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highlight>
                          <a:srgbClr val="FFFF00"/>
                        </a:highlight>
                        <a:latin typeface="+mn-lt"/>
                        <a:cs typeface="Gill Sans Light" panose="020B0302020104020203" pitchFamily="34" charset="-79"/>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highlight>
                            <a:srgbClr val="FFFF00"/>
                          </a:highlight>
                          <a:latin typeface="+mn-lt"/>
                          <a:cs typeface="Gill Sans Light" panose="020B0302020104020203" pitchFamily="34" charset="-79"/>
                        </a:rPr>
                        <a:t>IS </a:t>
                      </a:r>
                      <a:r>
                        <a:rPr lang="en-US" sz="2400" b="1" dirty="0">
                          <a:highlight>
                            <a:srgbClr val="FFFF00"/>
                          </a:highlight>
                        </a:rPr>
                        <a:t>THE BIBLE THE WORD OF GOD?</a:t>
                      </a:r>
                      <a:endParaRPr lang="en-US" sz="2400" b="1" dirty="0">
                        <a:highlight>
                          <a:srgbClr val="FFFF00"/>
                        </a:highlight>
                        <a:latin typeface="+mj-lt"/>
                      </a:endParaRP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752388">
                <a:tc>
                  <a:txBody>
                    <a:bodyPr/>
                    <a:lstStyle/>
                    <a:p>
                      <a:pPr algn="r"/>
                      <a:r>
                        <a:rPr lang="en-US" sz="2400" b="1" dirty="0">
                          <a:highlight>
                            <a:srgbClr val="FFFF00"/>
                          </a:highlight>
                        </a:rPr>
                        <a:t>BAHA’I AFFIRMATIONS</a:t>
                      </a:r>
                      <a:endParaRPr lang="en-US" sz="2400" b="1" kern="1200" dirty="0">
                        <a:solidFill>
                          <a:schemeClr val="tx1"/>
                        </a:solidFill>
                        <a:highlight>
                          <a:srgbClr val="FFFF00"/>
                        </a:highlight>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30594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highlight>
                          <a:srgbClr val="FFFF00"/>
                        </a:highlight>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highlight>
                            <a:srgbClr val="FFFF00"/>
                          </a:highlight>
                        </a:rPr>
                        <a:t>WHAT IS THE BIBLE? </a:t>
                      </a:r>
                      <a:endParaRPr lang="en-US" sz="2400" b="1" kern="1200" dirty="0">
                        <a:solidFill>
                          <a:schemeClr val="tx1"/>
                        </a:solidFill>
                        <a:highlight>
                          <a:srgbClr val="FFFF00"/>
                        </a:highlight>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1199685"/>
                  </a:ext>
                </a:extLst>
              </a:tr>
              <a:tr h="69207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highlight>
                            <a:srgbClr val="FFFF00"/>
                          </a:highlight>
                        </a:rPr>
                        <a:t>A DIVERSITY OF VIEWS</a:t>
                      </a:r>
                      <a:endParaRPr lang="en-US" sz="2400" b="1" kern="1200" dirty="0">
                        <a:solidFill>
                          <a:schemeClr val="tx1"/>
                        </a:solidFill>
                        <a:highlight>
                          <a:srgbClr val="FFFF00"/>
                        </a:highlight>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2347035"/>
                  </a:ext>
                </a:extLst>
              </a:tr>
              <a:tr h="762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highlight>
                            <a:srgbClr val="FFFF00"/>
                          </a:highlight>
                          <a:latin typeface="+mn-lt"/>
                          <a:cs typeface="Gill Sans Light" panose="020B0302020104020203" pitchFamily="34" charset="-79"/>
                        </a:rPr>
                        <a:t>ANSWERS</a:t>
                      </a:r>
                      <a:endParaRPr lang="en-US" sz="2400" b="1" kern="1200" dirty="0">
                        <a:solidFill>
                          <a:schemeClr val="tx1"/>
                        </a:solidFill>
                        <a:highlight>
                          <a:srgbClr val="FFFF00"/>
                        </a:highlight>
                        <a:latin typeface="+mn-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7532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highlight>
                          <a:srgbClr val="FFFF00"/>
                        </a:highlight>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5462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spTree>
    <p:extLst>
      <p:ext uri="{BB962C8B-B14F-4D97-AF65-F5344CB8AC3E}">
        <p14:creationId xmlns:p14="http://schemas.microsoft.com/office/powerpoint/2010/main" val="1338167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10</a:t>
            </a:fld>
            <a:endParaRPr lang="en-US" dirty="0"/>
          </a:p>
        </p:txBody>
      </p:sp>
      <p:pic>
        <p:nvPicPr>
          <p:cNvPr id="4" name="Picture 3">
            <a:extLst>
              <a:ext uri="{FF2B5EF4-FFF2-40B4-BE49-F238E27FC236}">
                <a16:creationId xmlns:a16="http://schemas.microsoft.com/office/drawing/2014/main" id="{90552FA4-BA47-4746-AF96-832035992275}"/>
              </a:ext>
            </a:extLst>
          </p:cNvPr>
          <p:cNvPicPr>
            <a:picLocks noChangeAspect="1"/>
          </p:cNvPicPr>
          <p:nvPr/>
        </p:nvPicPr>
        <p:blipFill>
          <a:blip r:embed="rId3"/>
          <a:stretch>
            <a:fillRect/>
          </a:stretch>
        </p:blipFill>
        <p:spPr>
          <a:xfrm>
            <a:off x="1577788" y="212533"/>
            <a:ext cx="7862047" cy="6562209"/>
          </a:xfrm>
          <a:prstGeom prst="rect">
            <a:avLst/>
          </a:prstGeom>
        </p:spPr>
      </p:pic>
    </p:spTree>
    <p:extLst>
      <p:ext uri="{BB962C8B-B14F-4D97-AF65-F5344CB8AC3E}">
        <p14:creationId xmlns:p14="http://schemas.microsoft.com/office/powerpoint/2010/main" val="3838110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264023" y="1624673"/>
            <a:ext cx="5853953" cy="3608654"/>
          </a:xfrm>
        </p:spPr>
        <p:txBody>
          <a:bodyPr>
            <a:normAutofit/>
          </a:bodyPr>
          <a:lstStyle/>
          <a:p>
            <a:pPr marL="0" indent="0">
              <a:lnSpc>
                <a:spcPct val="170000"/>
              </a:lnSpc>
              <a:spcBef>
                <a:spcPts val="600"/>
              </a:spcBef>
              <a:buNone/>
            </a:pPr>
            <a:r>
              <a:rPr lang="en-US" b="1" dirty="0">
                <a:latin typeface="+mj-lt"/>
              </a:rPr>
              <a:t>Christian perspectives on the Bible are also diverse, and it is helpful to know of the strongest arguments that both evangelical and liberal scholars have used to support their respective cases.</a:t>
            </a: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11</a:t>
            </a:fld>
            <a:endParaRPr lang="en-US" dirty="0"/>
          </a:p>
        </p:txBody>
      </p:sp>
      <p:sp>
        <p:nvSpPr>
          <p:cNvPr id="7" name="Title 18">
            <a:extLst>
              <a:ext uri="{FF2B5EF4-FFF2-40B4-BE49-F238E27FC236}">
                <a16:creationId xmlns:a16="http://schemas.microsoft.com/office/drawing/2014/main" id="{116ABFE7-678A-4D0B-B09E-C6064A67148B}"/>
              </a:ext>
            </a:extLst>
          </p:cNvPr>
          <p:cNvSpPr>
            <a:spLocks noGrp="1"/>
          </p:cNvSpPr>
          <p:nvPr>
            <p:ph type="title"/>
          </p:nvPr>
        </p:nvSpPr>
        <p:spPr>
          <a:xfrm>
            <a:off x="1264023" y="322729"/>
            <a:ext cx="7534656" cy="914400"/>
          </a:xfrm>
        </p:spPr>
        <p:txBody>
          <a:bodyPr/>
          <a:lstStyle/>
          <a:p>
            <a:pPr lvl="1"/>
            <a:r>
              <a:rPr lang="en-US" sz="2800" b="1" dirty="0">
                <a:solidFill>
                  <a:srgbClr val="0070C0"/>
                </a:solidFill>
                <a:latin typeface="+mj-lt"/>
              </a:rPr>
              <a:t>Christian Scholarship and the Bible</a:t>
            </a:r>
            <a:endParaRPr lang="en-AU" sz="2800" b="1" dirty="0">
              <a:solidFill>
                <a:srgbClr val="0070C0"/>
              </a:solidFill>
              <a:latin typeface="+mj-lt"/>
            </a:endParaRPr>
          </a:p>
        </p:txBody>
      </p:sp>
    </p:spTree>
    <p:extLst>
      <p:ext uri="{BB962C8B-B14F-4D97-AF65-F5344CB8AC3E}">
        <p14:creationId xmlns:p14="http://schemas.microsoft.com/office/powerpoint/2010/main" val="2719223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712259" y="358588"/>
            <a:ext cx="7534656" cy="914400"/>
          </a:xfrm>
        </p:spPr>
        <p:txBody>
          <a:bodyPr/>
          <a:lstStyle/>
          <a:p>
            <a:pPr lvl="1"/>
            <a:r>
              <a:rPr lang="en-US" sz="2800" b="1" dirty="0">
                <a:solidFill>
                  <a:srgbClr val="0070C0"/>
                </a:solidFill>
                <a:latin typeface="+mj-lt"/>
              </a:rPr>
              <a:t>Caution…</a:t>
            </a:r>
            <a:endParaRPr lang="en-AU" sz="2800" b="1" dirty="0">
              <a:solidFill>
                <a:srgbClr val="0070C0"/>
              </a:solidFill>
              <a:latin typeface="+mj-lt"/>
            </a:endParaRP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12</a:t>
            </a:fld>
            <a:endParaRPr lang="en-US" dirty="0"/>
          </a:p>
        </p:txBody>
      </p:sp>
      <p:pic>
        <p:nvPicPr>
          <p:cNvPr id="5" name="Picture 4">
            <a:extLst>
              <a:ext uri="{FF2B5EF4-FFF2-40B4-BE49-F238E27FC236}">
                <a16:creationId xmlns:a16="http://schemas.microsoft.com/office/drawing/2014/main" id="{742B317B-614E-4205-8A91-E3B2C3590198}"/>
              </a:ext>
            </a:extLst>
          </p:cNvPr>
          <p:cNvPicPr>
            <a:picLocks noChangeAspect="1"/>
          </p:cNvPicPr>
          <p:nvPr/>
        </p:nvPicPr>
        <p:blipFill rotWithShape="1">
          <a:blip r:embed="rId3"/>
          <a:srcRect l="6544" t="25621" r="5809" b="33857"/>
          <a:stretch/>
        </p:blipFill>
        <p:spPr>
          <a:xfrm>
            <a:off x="1783976" y="1797663"/>
            <a:ext cx="8323759" cy="2164736"/>
          </a:xfrm>
          <a:prstGeom prst="rect">
            <a:avLst/>
          </a:prstGeom>
        </p:spPr>
      </p:pic>
    </p:spTree>
    <p:extLst>
      <p:ext uri="{BB962C8B-B14F-4D97-AF65-F5344CB8AC3E}">
        <p14:creationId xmlns:p14="http://schemas.microsoft.com/office/powerpoint/2010/main" val="3241086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13</a:t>
            </a:fld>
            <a:endParaRPr lang="en-US" dirty="0"/>
          </a:p>
        </p:txBody>
      </p:sp>
      <p:sp>
        <p:nvSpPr>
          <p:cNvPr id="7" name="Title 18">
            <a:extLst>
              <a:ext uri="{FF2B5EF4-FFF2-40B4-BE49-F238E27FC236}">
                <a16:creationId xmlns:a16="http://schemas.microsoft.com/office/drawing/2014/main" id="{116ABFE7-678A-4D0B-B09E-C6064A67148B}"/>
              </a:ext>
            </a:extLst>
          </p:cNvPr>
          <p:cNvSpPr>
            <a:spLocks noGrp="1"/>
          </p:cNvSpPr>
          <p:nvPr>
            <p:ph type="title"/>
          </p:nvPr>
        </p:nvSpPr>
        <p:spPr>
          <a:xfrm>
            <a:off x="1264023" y="0"/>
            <a:ext cx="7534656" cy="914400"/>
          </a:xfrm>
        </p:spPr>
        <p:txBody>
          <a:bodyPr/>
          <a:lstStyle/>
          <a:p>
            <a:pPr lvl="1"/>
            <a:r>
              <a:rPr lang="en-US" sz="2800" b="1" dirty="0">
                <a:solidFill>
                  <a:srgbClr val="0070C0"/>
                </a:solidFill>
                <a:latin typeface="+mj-lt"/>
              </a:rPr>
              <a:t>Christian Scholarship and the Bible</a:t>
            </a:r>
            <a:endParaRPr lang="en-AU" sz="2800" b="1" dirty="0">
              <a:solidFill>
                <a:srgbClr val="0070C0"/>
              </a:solidFill>
              <a:latin typeface="+mj-lt"/>
            </a:endParaRPr>
          </a:p>
        </p:txBody>
      </p:sp>
      <p:pic>
        <p:nvPicPr>
          <p:cNvPr id="4" name="Picture 3">
            <a:extLst>
              <a:ext uri="{FF2B5EF4-FFF2-40B4-BE49-F238E27FC236}">
                <a16:creationId xmlns:a16="http://schemas.microsoft.com/office/drawing/2014/main" id="{EFEFA850-F0B1-4AD7-9A6D-2CB7978396D0}"/>
              </a:ext>
            </a:extLst>
          </p:cNvPr>
          <p:cNvPicPr>
            <a:picLocks noChangeAspect="1"/>
          </p:cNvPicPr>
          <p:nvPr/>
        </p:nvPicPr>
        <p:blipFill>
          <a:blip r:embed="rId3"/>
          <a:stretch>
            <a:fillRect/>
          </a:stretch>
        </p:blipFill>
        <p:spPr>
          <a:xfrm flipH="1">
            <a:off x="5139874" y="2061802"/>
            <a:ext cx="6875341" cy="3608654"/>
          </a:xfrm>
          <a:prstGeom prst="rect">
            <a:avLst/>
          </a:prstGeom>
        </p:spPr>
      </p:pic>
      <p:sp>
        <p:nvSpPr>
          <p:cNvPr id="5" name="Rectangle 4">
            <a:extLst>
              <a:ext uri="{FF2B5EF4-FFF2-40B4-BE49-F238E27FC236}">
                <a16:creationId xmlns:a16="http://schemas.microsoft.com/office/drawing/2014/main" id="{67456979-4699-474D-BC90-4987C977E668}"/>
              </a:ext>
            </a:extLst>
          </p:cNvPr>
          <p:cNvSpPr/>
          <p:nvPr/>
        </p:nvSpPr>
        <p:spPr>
          <a:xfrm>
            <a:off x="1407458" y="1873623"/>
            <a:ext cx="6096001" cy="470647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407458" y="1077827"/>
            <a:ext cx="6096001" cy="3608654"/>
          </a:xfrm>
        </p:spPr>
        <p:txBody>
          <a:bodyPr>
            <a:noAutofit/>
          </a:bodyPr>
          <a:lstStyle/>
          <a:p>
            <a:pPr marL="0" indent="0">
              <a:lnSpc>
                <a:spcPct val="100000"/>
              </a:lnSpc>
              <a:spcBef>
                <a:spcPts val="600"/>
              </a:spcBef>
              <a:buNone/>
            </a:pPr>
            <a:r>
              <a:rPr lang="en-US" sz="1800" b="1" dirty="0">
                <a:highlight>
                  <a:srgbClr val="00FF00"/>
                </a:highlight>
                <a:latin typeface="+mj-lt"/>
              </a:rPr>
              <a:t>Evangelical writers argue for the authority of the New Testament along the following lines: </a:t>
            </a:r>
          </a:p>
          <a:p>
            <a:pPr marL="0" indent="0">
              <a:lnSpc>
                <a:spcPct val="100000"/>
              </a:lnSpc>
              <a:spcBef>
                <a:spcPts val="600"/>
              </a:spcBef>
              <a:buNone/>
            </a:pPr>
            <a:endParaRPr lang="en-US" sz="1800" b="1" dirty="0">
              <a:highlight>
                <a:srgbClr val="00FF00"/>
              </a:highlight>
              <a:latin typeface="+mj-lt"/>
            </a:endParaRPr>
          </a:p>
          <a:p>
            <a:pPr>
              <a:lnSpc>
                <a:spcPct val="100000"/>
              </a:lnSpc>
              <a:spcBef>
                <a:spcPts val="600"/>
              </a:spcBef>
            </a:pPr>
            <a:r>
              <a:rPr lang="en-US" sz="1800" b="1" dirty="0">
                <a:highlight>
                  <a:srgbClr val="FFFF00"/>
                </a:highlight>
                <a:latin typeface="+mj-lt"/>
              </a:rPr>
              <a:t>Jesus chose twelve whom He named apostles</a:t>
            </a:r>
            <a:r>
              <a:rPr lang="en-US" sz="1800" b="1" dirty="0">
                <a:solidFill>
                  <a:schemeClr val="bg1"/>
                </a:solidFill>
                <a:latin typeface="+mj-lt"/>
              </a:rPr>
              <a:t>, and sent them out to preach. The meaning of 'apostle' and 'to send', as used by Jesus, implies that these twelve had "...a specific commission to assume the role of a prophet and to speak God's word to the people." </a:t>
            </a:r>
          </a:p>
          <a:p>
            <a:pPr>
              <a:lnSpc>
                <a:spcPct val="100000"/>
              </a:lnSpc>
              <a:spcBef>
                <a:spcPts val="600"/>
              </a:spcBef>
            </a:pPr>
            <a:r>
              <a:rPr lang="en-US" sz="1800" b="1" dirty="0">
                <a:solidFill>
                  <a:schemeClr val="bg1"/>
                </a:solidFill>
                <a:latin typeface="+mj-lt"/>
              </a:rPr>
              <a:t>Furthermore </a:t>
            </a:r>
            <a:r>
              <a:rPr lang="en-US" sz="1800" b="1" dirty="0">
                <a:highlight>
                  <a:srgbClr val="FFFF00"/>
                </a:highlight>
                <a:latin typeface="+mj-lt"/>
              </a:rPr>
              <a:t>Jesus assured them that they would be guided by the Holy Spirit </a:t>
            </a:r>
            <a:r>
              <a:rPr lang="en-US" sz="1800" b="1" dirty="0">
                <a:solidFill>
                  <a:schemeClr val="bg1"/>
                </a:solidFill>
                <a:latin typeface="+mj-lt"/>
              </a:rPr>
              <a:t>to those truths which He had not yet given them. </a:t>
            </a:r>
          </a:p>
          <a:p>
            <a:pPr>
              <a:lnSpc>
                <a:spcPct val="100000"/>
              </a:lnSpc>
              <a:spcBef>
                <a:spcPts val="600"/>
              </a:spcBef>
            </a:pPr>
            <a:r>
              <a:rPr lang="en-US" sz="1800" b="1" dirty="0">
                <a:highlight>
                  <a:srgbClr val="FFFF00"/>
                </a:highlight>
                <a:latin typeface="+mj-lt"/>
              </a:rPr>
              <a:t>The Holy Spirit also guided the church in its collection and selection of books</a:t>
            </a:r>
            <a:r>
              <a:rPr lang="en-US" sz="1800" b="1" dirty="0">
                <a:solidFill>
                  <a:schemeClr val="bg1"/>
                </a:solidFill>
                <a:latin typeface="+mj-lt"/>
              </a:rPr>
              <a:t>. In this way, say evangelical Christians, Christ provided for the writing of the New Testament.</a:t>
            </a:r>
          </a:p>
        </p:txBody>
      </p:sp>
    </p:spTree>
    <p:extLst>
      <p:ext uri="{BB962C8B-B14F-4D97-AF65-F5344CB8AC3E}">
        <p14:creationId xmlns:p14="http://schemas.microsoft.com/office/powerpoint/2010/main" val="345990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264023" y="1624673"/>
            <a:ext cx="10192871" cy="3608654"/>
          </a:xfrm>
        </p:spPr>
        <p:txBody>
          <a:bodyPr>
            <a:noAutofit/>
          </a:bodyPr>
          <a:lstStyle/>
          <a:p>
            <a:pPr marL="0" indent="0">
              <a:lnSpc>
                <a:spcPct val="170000"/>
              </a:lnSpc>
              <a:spcBef>
                <a:spcPts val="600"/>
              </a:spcBef>
              <a:buNone/>
            </a:pPr>
            <a:r>
              <a:rPr lang="en-US" sz="1800" b="1" dirty="0">
                <a:highlight>
                  <a:srgbClr val="00FF00"/>
                </a:highlight>
                <a:latin typeface="+mj-lt"/>
              </a:rPr>
              <a:t>On the other hand Christian scholars draw our attention to the following facts: </a:t>
            </a:r>
          </a:p>
          <a:p>
            <a:pPr>
              <a:lnSpc>
                <a:spcPct val="170000"/>
              </a:lnSpc>
              <a:spcBef>
                <a:spcPts val="600"/>
              </a:spcBef>
            </a:pPr>
            <a:r>
              <a:rPr lang="en-US" sz="1800" b="1" dirty="0">
                <a:latin typeface="+mj-lt"/>
              </a:rPr>
              <a:t>The Gospels, despite their attribution to Matthew, Mark, Luke and John, were </a:t>
            </a:r>
            <a:r>
              <a:rPr lang="en-US" sz="1800" b="1" dirty="0">
                <a:highlight>
                  <a:srgbClr val="FFFF00"/>
                </a:highlight>
                <a:latin typeface="+mj-lt"/>
              </a:rPr>
              <a:t>not necessarily written by the apostles of Jesus.</a:t>
            </a:r>
            <a:r>
              <a:rPr lang="en-US" sz="1800" b="1" dirty="0">
                <a:latin typeface="+mj-lt"/>
              </a:rPr>
              <a:t> </a:t>
            </a:r>
          </a:p>
          <a:p>
            <a:pPr>
              <a:lnSpc>
                <a:spcPct val="170000"/>
              </a:lnSpc>
              <a:spcBef>
                <a:spcPts val="600"/>
              </a:spcBef>
            </a:pPr>
            <a:r>
              <a:rPr lang="en-US" sz="1800" b="1" dirty="0">
                <a:latin typeface="+mj-lt"/>
              </a:rPr>
              <a:t>There are </a:t>
            </a:r>
            <a:r>
              <a:rPr lang="en-US" sz="1800" b="1" dirty="0">
                <a:highlight>
                  <a:srgbClr val="FFFF00"/>
                </a:highlight>
                <a:latin typeface="+mj-lt"/>
              </a:rPr>
              <a:t>inconsistencies</a:t>
            </a:r>
            <a:r>
              <a:rPr lang="en-US" sz="1800" b="1" dirty="0">
                <a:latin typeface="+mj-lt"/>
              </a:rPr>
              <a:t> between the Gospels, especially with regard to historical detail, which makes them fallible documents. </a:t>
            </a: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14</a:t>
            </a:fld>
            <a:endParaRPr lang="en-US" dirty="0"/>
          </a:p>
        </p:txBody>
      </p:sp>
      <p:sp>
        <p:nvSpPr>
          <p:cNvPr id="7" name="Title 18">
            <a:extLst>
              <a:ext uri="{FF2B5EF4-FFF2-40B4-BE49-F238E27FC236}">
                <a16:creationId xmlns:a16="http://schemas.microsoft.com/office/drawing/2014/main" id="{116ABFE7-678A-4D0B-B09E-C6064A67148B}"/>
              </a:ext>
            </a:extLst>
          </p:cNvPr>
          <p:cNvSpPr>
            <a:spLocks noGrp="1"/>
          </p:cNvSpPr>
          <p:nvPr>
            <p:ph type="title"/>
          </p:nvPr>
        </p:nvSpPr>
        <p:spPr>
          <a:xfrm>
            <a:off x="1264023" y="322729"/>
            <a:ext cx="7534656" cy="914400"/>
          </a:xfrm>
        </p:spPr>
        <p:txBody>
          <a:bodyPr/>
          <a:lstStyle/>
          <a:p>
            <a:pPr lvl="1"/>
            <a:r>
              <a:rPr lang="en-US" sz="2800" b="1" dirty="0">
                <a:solidFill>
                  <a:srgbClr val="0070C0"/>
                </a:solidFill>
                <a:latin typeface="+mj-lt"/>
              </a:rPr>
              <a:t>Christian Scholarship and the Bible</a:t>
            </a:r>
            <a:endParaRPr lang="en-AU" sz="2800" b="1" dirty="0">
              <a:solidFill>
                <a:srgbClr val="0070C0"/>
              </a:solidFill>
              <a:latin typeface="+mj-lt"/>
            </a:endParaRPr>
          </a:p>
        </p:txBody>
      </p:sp>
      <p:pic>
        <p:nvPicPr>
          <p:cNvPr id="6" name="Picture 5">
            <a:extLst>
              <a:ext uri="{FF2B5EF4-FFF2-40B4-BE49-F238E27FC236}">
                <a16:creationId xmlns:a16="http://schemas.microsoft.com/office/drawing/2014/main" id="{B8222406-1979-4F1E-B827-7ADCAD902C76}"/>
              </a:ext>
            </a:extLst>
          </p:cNvPr>
          <p:cNvPicPr>
            <a:picLocks noChangeAspect="1"/>
          </p:cNvPicPr>
          <p:nvPr/>
        </p:nvPicPr>
        <p:blipFill>
          <a:blip r:embed="rId3"/>
          <a:stretch>
            <a:fillRect/>
          </a:stretch>
        </p:blipFill>
        <p:spPr>
          <a:xfrm>
            <a:off x="4545106" y="4159142"/>
            <a:ext cx="2835088" cy="2376129"/>
          </a:xfrm>
          <a:prstGeom prst="rect">
            <a:avLst/>
          </a:prstGeom>
        </p:spPr>
      </p:pic>
    </p:spTree>
    <p:extLst>
      <p:ext uri="{BB962C8B-B14F-4D97-AF65-F5344CB8AC3E}">
        <p14:creationId xmlns:p14="http://schemas.microsoft.com/office/powerpoint/2010/main" val="2681812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264023" y="1472273"/>
            <a:ext cx="5853953" cy="3608654"/>
          </a:xfrm>
        </p:spPr>
        <p:txBody>
          <a:bodyPr>
            <a:normAutofit fontScale="47500" lnSpcReduction="20000"/>
          </a:bodyPr>
          <a:lstStyle/>
          <a:p>
            <a:pPr marL="0" indent="0">
              <a:lnSpc>
                <a:spcPct val="170000"/>
              </a:lnSpc>
              <a:spcBef>
                <a:spcPts val="600"/>
              </a:spcBef>
              <a:buNone/>
            </a:pPr>
            <a:r>
              <a:rPr lang="en-US" sz="2900" b="1" dirty="0">
                <a:highlight>
                  <a:srgbClr val="00FF00"/>
                </a:highlight>
                <a:latin typeface="+mj-lt"/>
              </a:rPr>
              <a:t>In </a:t>
            </a:r>
            <a:r>
              <a:rPr lang="en-US" sz="2900" b="1" i="1" dirty="0">
                <a:highlight>
                  <a:srgbClr val="00FF00"/>
                </a:highlight>
                <a:latin typeface="+mj-lt"/>
              </a:rPr>
              <a:t>Misquoting Jesus</a:t>
            </a:r>
            <a:r>
              <a:rPr lang="en-US" sz="2900" b="1" dirty="0">
                <a:highlight>
                  <a:srgbClr val="00FF00"/>
                </a:highlight>
                <a:latin typeface="+mj-lt"/>
              </a:rPr>
              <a:t>, biblical scholar Bart </a:t>
            </a:r>
            <a:r>
              <a:rPr lang="en-US" sz="2900" b="1" dirty="0" err="1">
                <a:highlight>
                  <a:srgbClr val="00FF00"/>
                </a:highlight>
                <a:latin typeface="+mj-lt"/>
              </a:rPr>
              <a:t>Ehrman</a:t>
            </a:r>
            <a:r>
              <a:rPr lang="en-US" sz="2900" b="1" dirty="0">
                <a:highlight>
                  <a:srgbClr val="00FF00"/>
                </a:highlight>
                <a:latin typeface="+mj-lt"/>
              </a:rPr>
              <a:t> argues that the New Testament is a human text </a:t>
            </a:r>
            <a:r>
              <a:rPr lang="en-US" sz="2900" b="1" dirty="0">
                <a:latin typeface="+mj-lt"/>
              </a:rPr>
              <a:t>shaped by centuries of hand-copied manuscripts containing </a:t>
            </a:r>
            <a:r>
              <a:rPr lang="en-US" sz="2900" b="1" dirty="0">
                <a:highlight>
                  <a:srgbClr val="FFFF00"/>
                </a:highlight>
                <a:latin typeface="+mj-lt"/>
              </a:rPr>
              <a:t>hundreds of thousands of variants</a:t>
            </a:r>
            <a:r>
              <a:rPr lang="en-US" sz="2900" b="1" dirty="0">
                <a:latin typeface="+mj-lt"/>
              </a:rPr>
              <a:t>. He demonstrates that while </a:t>
            </a:r>
            <a:r>
              <a:rPr lang="en-US" sz="2900" b="1" dirty="0">
                <a:highlight>
                  <a:srgbClr val="FFFF00"/>
                </a:highlight>
                <a:latin typeface="+mj-lt"/>
              </a:rPr>
              <a:t>many changes were accidental</a:t>
            </a:r>
            <a:r>
              <a:rPr lang="en-US" sz="2900" b="1" dirty="0">
                <a:latin typeface="+mj-lt"/>
              </a:rPr>
              <a:t>, scribes also </a:t>
            </a:r>
            <a:r>
              <a:rPr lang="en-US" sz="2900" b="1" dirty="0">
                <a:highlight>
                  <a:srgbClr val="FFFF00"/>
                </a:highlight>
                <a:latin typeface="+mj-lt"/>
              </a:rPr>
              <a:t>made intentional alterations to counter heresies </a:t>
            </a:r>
            <a:r>
              <a:rPr lang="en-US" sz="2900" b="1" dirty="0">
                <a:latin typeface="+mj-lt"/>
              </a:rPr>
              <a:t>and align scripture with evolving orthodox theology. Consequently, </a:t>
            </a:r>
            <a:r>
              <a:rPr lang="en-US" sz="2900" b="1" dirty="0" err="1">
                <a:latin typeface="+mj-lt"/>
              </a:rPr>
              <a:t>Ehrman</a:t>
            </a:r>
            <a:r>
              <a:rPr lang="en-US" sz="2900" b="1" dirty="0">
                <a:latin typeface="+mj-lt"/>
              </a:rPr>
              <a:t> asserts that these pervasive modifications make </a:t>
            </a:r>
            <a:r>
              <a:rPr lang="en-US" sz="2900" b="1" dirty="0">
                <a:highlight>
                  <a:srgbClr val="FFFF00"/>
                </a:highlight>
                <a:latin typeface="+mj-lt"/>
              </a:rPr>
              <a:t>recovering the exact original words of the biblical authors an elusive task</a:t>
            </a:r>
            <a:r>
              <a:rPr lang="en-US" sz="2900" b="1" dirty="0">
                <a:latin typeface="+mj-lt"/>
              </a:rPr>
              <a:t>. </a:t>
            </a:r>
          </a:p>
          <a:p>
            <a:pPr marL="0" indent="0">
              <a:buNone/>
            </a:pPr>
            <a:endParaRPr lang="en-US" b="1" dirty="0">
              <a:latin typeface="+mj-lt"/>
            </a:endParaRPr>
          </a:p>
          <a:p>
            <a:pPr marL="0" indent="0">
              <a:buNone/>
            </a:pPr>
            <a:r>
              <a:rPr lang="en-AU" dirty="0"/>
              <a:t>https://share.google/aimode/CkFKsMaVvuY7zRHsh</a:t>
            </a:r>
            <a:endParaRPr lang="en-US" b="1" dirty="0">
              <a:latin typeface="+mj-lt"/>
            </a:endParaRP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15</a:t>
            </a:fld>
            <a:endParaRPr lang="en-US" dirty="0"/>
          </a:p>
        </p:txBody>
      </p:sp>
      <p:sp>
        <p:nvSpPr>
          <p:cNvPr id="7" name="Title 18">
            <a:extLst>
              <a:ext uri="{FF2B5EF4-FFF2-40B4-BE49-F238E27FC236}">
                <a16:creationId xmlns:a16="http://schemas.microsoft.com/office/drawing/2014/main" id="{116ABFE7-678A-4D0B-B09E-C6064A67148B}"/>
              </a:ext>
            </a:extLst>
          </p:cNvPr>
          <p:cNvSpPr>
            <a:spLocks noGrp="1"/>
          </p:cNvSpPr>
          <p:nvPr>
            <p:ph type="title"/>
          </p:nvPr>
        </p:nvSpPr>
        <p:spPr>
          <a:xfrm>
            <a:off x="1264023" y="322729"/>
            <a:ext cx="7534656" cy="914400"/>
          </a:xfrm>
        </p:spPr>
        <p:txBody>
          <a:bodyPr/>
          <a:lstStyle/>
          <a:p>
            <a:pPr lvl="1"/>
            <a:r>
              <a:rPr lang="en-US" sz="2800" b="1" dirty="0">
                <a:solidFill>
                  <a:srgbClr val="0070C0"/>
                </a:solidFill>
                <a:latin typeface="+mj-lt"/>
              </a:rPr>
              <a:t>Biblical Scholarship</a:t>
            </a:r>
            <a:endParaRPr lang="en-AU" sz="2800" b="1" dirty="0">
              <a:solidFill>
                <a:srgbClr val="0070C0"/>
              </a:solidFill>
              <a:latin typeface="+mj-lt"/>
            </a:endParaRPr>
          </a:p>
        </p:txBody>
      </p:sp>
      <p:pic>
        <p:nvPicPr>
          <p:cNvPr id="6" name="Picture 5">
            <a:extLst>
              <a:ext uri="{FF2B5EF4-FFF2-40B4-BE49-F238E27FC236}">
                <a16:creationId xmlns:a16="http://schemas.microsoft.com/office/drawing/2014/main" id="{240BF755-C6C0-47B5-8D75-15F1EB97008D}"/>
              </a:ext>
            </a:extLst>
          </p:cNvPr>
          <p:cNvPicPr>
            <a:picLocks noChangeAspect="1"/>
          </p:cNvPicPr>
          <p:nvPr/>
        </p:nvPicPr>
        <p:blipFill>
          <a:blip r:embed="rId3"/>
          <a:stretch>
            <a:fillRect/>
          </a:stretch>
        </p:blipFill>
        <p:spPr>
          <a:xfrm>
            <a:off x="8041341" y="1237129"/>
            <a:ext cx="3048000" cy="4333875"/>
          </a:xfrm>
          <a:prstGeom prst="rect">
            <a:avLst/>
          </a:prstGeom>
        </p:spPr>
      </p:pic>
    </p:spTree>
    <p:extLst>
      <p:ext uri="{BB962C8B-B14F-4D97-AF65-F5344CB8AC3E}">
        <p14:creationId xmlns:p14="http://schemas.microsoft.com/office/powerpoint/2010/main" val="186230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183341" y="403412"/>
            <a:ext cx="7534656" cy="484094"/>
          </a:xfrm>
        </p:spPr>
        <p:txBody>
          <a:bodyPr/>
          <a:lstStyle/>
          <a:p>
            <a:pPr lvl="1"/>
            <a:r>
              <a:rPr lang="en-US" sz="2800" b="1" dirty="0">
                <a:solidFill>
                  <a:srgbClr val="0070C0"/>
                </a:solidFill>
                <a:latin typeface="+mj-lt"/>
              </a:rPr>
              <a:t>A library analogy </a:t>
            </a:r>
            <a:endParaRPr lang="en-AU" sz="2800" b="1" dirty="0">
              <a:solidFill>
                <a:srgbClr val="0070C0"/>
              </a:solidFill>
              <a:latin typeface="+mj-lt"/>
            </a:endParaRP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16</a:t>
            </a:fld>
            <a:endParaRPr lang="en-US" dirty="0"/>
          </a:p>
        </p:txBody>
      </p:sp>
      <p:sp>
        <p:nvSpPr>
          <p:cNvPr id="6" name="Rectangle 5">
            <a:extLst>
              <a:ext uri="{FF2B5EF4-FFF2-40B4-BE49-F238E27FC236}">
                <a16:creationId xmlns:a16="http://schemas.microsoft.com/office/drawing/2014/main" id="{4A6C78EE-0812-4F0A-A263-B3B675AD352B}"/>
              </a:ext>
            </a:extLst>
          </p:cNvPr>
          <p:cNvSpPr/>
          <p:nvPr/>
        </p:nvSpPr>
        <p:spPr>
          <a:xfrm>
            <a:off x="708210" y="959221"/>
            <a:ext cx="10354235" cy="477819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FAB963C8-EB7F-441A-AE26-9BE13EB0D54C}"/>
              </a:ext>
            </a:extLst>
          </p:cNvPr>
          <p:cNvSpPr txBox="1"/>
          <p:nvPr/>
        </p:nvSpPr>
        <p:spPr>
          <a:xfrm>
            <a:off x="959221" y="1048869"/>
            <a:ext cx="6759391" cy="4524315"/>
          </a:xfrm>
          <a:prstGeom prst="rect">
            <a:avLst/>
          </a:prstGeom>
          <a:noFill/>
        </p:spPr>
        <p:txBody>
          <a:bodyPr wrap="square" rtlCol="0">
            <a:spAutoFit/>
          </a:bodyPr>
          <a:lstStyle/>
          <a:p>
            <a:r>
              <a:rPr lang="en-US" b="1" dirty="0">
                <a:highlight>
                  <a:srgbClr val="FFFF00"/>
                </a:highlight>
                <a:latin typeface="+mj-lt"/>
              </a:rPr>
              <a:t>A library has many books</a:t>
            </a:r>
            <a:r>
              <a:rPr lang="en-US" b="1" dirty="0">
                <a:latin typeface="+mj-lt"/>
              </a:rPr>
              <a:t>…</a:t>
            </a:r>
          </a:p>
          <a:p>
            <a:endParaRPr lang="en-US" b="1" dirty="0">
              <a:latin typeface="+mj-lt"/>
            </a:endParaRPr>
          </a:p>
          <a:p>
            <a:pPr marL="285750" indent="-285750">
              <a:buFont typeface="Arial" panose="020B0604020202020204" pitchFamily="34" charset="0"/>
              <a:buChar char="•"/>
            </a:pPr>
            <a:r>
              <a:rPr lang="en-US" b="1" dirty="0">
                <a:latin typeface="+mj-lt"/>
              </a:rPr>
              <a:t>Different authors </a:t>
            </a:r>
            <a:r>
              <a:rPr lang="en-US" dirty="0">
                <a:latin typeface="+mj-lt"/>
              </a:rPr>
              <a:t>with their own writing styles.</a:t>
            </a:r>
          </a:p>
          <a:p>
            <a:endParaRPr lang="en-US" dirty="0">
              <a:latin typeface="+mj-lt"/>
            </a:endParaRPr>
          </a:p>
          <a:p>
            <a:pPr marL="285750" indent="-285750">
              <a:buFont typeface="Arial" panose="020B0604020202020204" pitchFamily="34" charset="0"/>
              <a:buChar char="•"/>
            </a:pPr>
            <a:r>
              <a:rPr lang="en-US" b="1" dirty="0">
                <a:latin typeface="+mj-lt"/>
              </a:rPr>
              <a:t>Different audiences </a:t>
            </a:r>
            <a:r>
              <a:rPr lang="en-US" dirty="0">
                <a:latin typeface="+mj-lt"/>
              </a:rPr>
              <a:t>(adults, children, scholars, seekers of knowledge, leaders, ordinary citizens).</a:t>
            </a:r>
          </a:p>
          <a:p>
            <a:endParaRPr lang="en-US" dirty="0">
              <a:latin typeface="+mj-lt"/>
            </a:endParaRPr>
          </a:p>
          <a:p>
            <a:pPr marL="285750" indent="-285750">
              <a:buFont typeface="Arial" panose="020B0604020202020204" pitchFamily="34" charset="0"/>
              <a:buChar char="•"/>
            </a:pPr>
            <a:r>
              <a:rPr lang="en-US" b="1" dirty="0">
                <a:latin typeface="+mj-lt"/>
              </a:rPr>
              <a:t>Different subjects </a:t>
            </a:r>
            <a:r>
              <a:rPr lang="en-US" dirty="0">
                <a:latin typeface="+mj-lt"/>
              </a:rPr>
              <a:t>(poetry, history, stories, wisdom, perspectives, experiences, predictions, reference material, inspirational and meaningful stories)</a:t>
            </a:r>
          </a:p>
          <a:p>
            <a:endParaRPr lang="en-US" dirty="0">
              <a:latin typeface="+mj-lt"/>
            </a:endParaRPr>
          </a:p>
          <a:p>
            <a:pPr marL="285750" indent="-285750">
              <a:buFont typeface="Arial" panose="020B0604020202020204" pitchFamily="34" charset="0"/>
              <a:buChar char="•"/>
            </a:pPr>
            <a:r>
              <a:rPr lang="en-US" b="1" dirty="0">
                <a:latin typeface="+mj-lt"/>
              </a:rPr>
              <a:t>There may be inconsistencies between books.</a:t>
            </a:r>
          </a:p>
          <a:p>
            <a:endParaRPr lang="en-US" b="1" dirty="0">
              <a:latin typeface="+mj-lt"/>
            </a:endParaRPr>
          </a:p>
          <a:p>
            <a:pPr marL="285750" indent="-285750">
              <a:buFont typeface="Arial" panose="020B0604020202020204" pitchFamily="34" charset="0"/>
              <a:buChar char="•"/>
            </a:pPr>
            <a:r>
              <a:rPr lang="en-US" b="1" dirty="0">
                <a:latin typeface="+mj-lt"/>
              </a:rPr>
              <a:t>Still, a library is a treasure house </a:t>
            </a:r>
            <a:r>
              <a:rPr lang="en-US" dirty="0">
                <a:latin typeface="+mj-lt"/>
              </a:rPr>
              <a:t>for those who love to read and learn.</a:t>
            </a:r>
          </a:p>
          <a:p>
            <a:endParaRPr lang="en-US" b="1" dirty="0">
              <a:latin typeface="+mj-lt"/>
            </a:endParaRPr>
          </a:p>
        </p:txBody>
      </p:sp>
      <p:pic>
        <p:nvPicPr>
          <p:cNvPr id="4" name="Picture 3">
            <a:extLst>
              <a:ext uri="{FF2B5EF4-FFF2-40B4-BE49-F238E27FC236}">
                <a16:creationId xmlns:a16="http://schemas.microsoft.com/office/drawing/2014/main" id="{57A0F53D-A5B4-466C-97AE-429B3A891F3F}"/>
              </a:ext>
            </a:extLst>
          </p:cNvPr>
          <p:cNvPicPr>
            <a:picLocks noChangeAspect="1"/>
          </p:cNvPicPr>
          <p:nvPr/>
        </p:nvPicPr>
        <p:blipFill rotWithShape="1">
          <a:blip r:embed="rId3"/>
          <a:srcRect b="6892"/>
          <a:stretch/>
        </p:blipFill>
        <p:spPr>
          <a:xfrm>
            <a:off x="7718611" y="299261"/>
            <a:ext cx="4177553" cy="6236010"/>
          </a:xfrm>
          <a:prstGeom prst="rect">
            <a:avLst/>
          </a:prstGeom>
        </p:spPr>
      </p:pic>
    </p:spTree>
    <p:extLst>
      <p:ext uri="{BB962C8B-B14F-4D97-AF65-F5344CB8AC3E}">
        <p14:creationId xmlns:p14="http://schemas.microsoft.com/office/powerpoint/2010/main" val="2213989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183341" y="403412"/>
            <a:ext cx="7534656" cy="484094"/>
          </a:xfrm>
        </p:spPr>
        <p:txBody>
          <a:bodyPr/>
          <a:lstStyle/>
          <a:p>
            <a:pPr lvl="1"/>
            <a:r>
              <a:rPr lang="en-US" sz="2800" b="1" dirty="0">
                <a:solidFill>
                  <a:srgbClr val="0070C0"/>
                </a:solidFill>
                <a:latin typeface="+mj-lt"/>
              </a:rPr>
              <a:t>A library analogy </a:t>
            </a:r>
            <a:r>
              <a:rPr lang="en-US" sz="2800" dirty="0">
                <a:solidFill>
                  <a:srgbClr val="0070C0"/>
                </a:solidFill>
                <a:latin typeface="+mj-lt"/>
              </a:rPr>
              <a:t>(continued) </a:t>
            </a:r>
            <a:endParaRPr lang="en-AU" sz="2800" dirty="0">
              <a:solidFill>
                <a:srgbClr val="0070C0"/>
              </a:solidFill>
              <a:latin typeface="+mj-lt"/>
            </a:endParaRP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17</a:t>
            </a:fld>
            <a:endParaRPr lang="en-US" dirty="0"/>
          </a:p>
        </p:txBody>
      </p:sp>
      <p:sp>
        <p:nvSpPr>
          <p:cNvPr id="6" name="Rectangle 5">
            <a:extLst>
              <a:ext uri="{FF2B5EF4-FFF2-40B4-BE49-F238E27FC236}">
                <a16:creationId xmlns:a16="http://schemas.microsoft.com/office/drawing/2014/main" id="{4A6C78EE-0812-4F0A-A263-B3B675AD352B}"/>
              </a:ext>
            </a:extLst>
          </p:cNvPr>
          <p:cNvSpPr/>
          <p:nvPr/>
        </p:nvSpPr>
        <p:spPr>
          <a:xfrm>
            <a:off x="708210" y="959221"/>
            <a:ext cx="10354235" cy="484991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FAB963C8-EB7F-441A-AE26-9BE13EB0D54C}"/>
              </a:ext>
            </a:extLst>
          </p:cNvPr>
          <p:cNvSpPr txBox="1"/>
          <p:nvPr/>
        </p:nvSpPr>
        <p:spPr>
          <a:xfrm>
            <a:off x="959221" y="1048869"/>
            <a:ext cx="8928850" cy="3139321"/>
          </a:xfrm>
          <a:prstGeom prst="rect">
            <a:avLst/>
          </a:prstGeom>
          <a:noFill/>
        </p:spPr>
        <p:txBody>
          <a:bodyPr wrap="square" rtlCol="0">
            <a:spAutoFit/>
          </a:bodyPr>
          <a:lstStyle/>
          <a:p>
            <a:r>
              <a:rPr lang="en-US" b="1" dirty="0">
                <a:highlight>
                  <a:srgbClr val="FFFF00"/>
                </a:highlight>
                <a:latin typeface="+mj-lt"/>
              </a:rPr>
              <a:t>Similarly, the Bible is not a single book</a:t>
            </a:r>
            <a:r>
              <a:rPr lang="en-US" b="1" dirty="0">
                <a:latin typeface="+mj-lt"/>
              </a:rPr>
              <a:t>. </a:t>
            </a:r>
            <a:r>
              <a:rPr lang="en-US" dirty="0">
                <a:latin typeface="+mj-lt"/>
              </a:rPr>
              <a:t>It is a collection. We should not be surprised or disillusioned if we find different writers convey different perspectives or if some books are more difficult to understand than others. </a:t>
            </a:r>
          </a:p>
          <a:p>
            <a:endParaRPr lang="en-US" b="1" dirty="0">
              <a:latin typeface="+mj-lt"/>
            </a:endParaRPr>
          </a:p>
          <a:p>
            <a:r>
              <a:rPr lang="en-US" b="1" dirty="0" err="1">
                <a:highlight>
                  <a:srgbClr val="FFFF00"/>
                </a:highlight>
                <a:latin typeface="+mj-lt"/>
              </a:rPr>
              <a:t>Bahá'u'lláh</a:t>
            </a:r>
            <a:r>
              <a:rPr lang="en-US" b="1" dirty="0">
                <a:highlight>
                  <a:srgbClr val="FFFF00"/>
                </a:highlight>
                <a:latin typeface="+mj-lt"/>
              </a:rPr>
              <a:t> assured us that Christians possess the “genuine text of the heavenly Gospel”, </a:t>
            </a:r>
            <a:r>
              <a:rPr lang="en-US" dirty="0">
                <a:latin typeface="+mj-lt"/>
              </a:rPr>
              <a:t>and that the books of God are “the City of Certitude”.</a:t>
            </a:r>
          </a:p>
          <a:p>
            <a:endParaRPr lang="en-US" dirty="0">
              <a:latin typeface="+mj-lt"/>
            </a:endParaRPr>
          </a:p>
          <a:p>
            <a:r>
              <a:rPr lang="en-US" dirty="0" err="1">
                <a:latin typeface="+mj-lt"/>
              </a:rPr>
              <a:t>Bahá'u'lláh</a:t>
            </a:r>
            <a:r>
              <a:rPr lang="en-US" dirty="0">
                <a:latin typeface="+mj-lt"/>
              </a:rPr>
              <a:t> added that:</a:t>
            </a:r>
          </a:p>
          <a:p>
            <a:pPr lvl="1"/>
            <a:r>
              <a:rPr lang="en-US" b="1" dirty="0">
                <a:highlight>
                  <a:srgbClr val="FFFF00"/>
                </a:highlight>
                <a:latin typeface="+mj-lt"/>
              </a:rPr>
              <a:t>That city is none other than the Word of God revealed in every age and dispensation. In the days of Moses it was the Pentateuch; in the days of Jesus the Gospel.” "</a:t>
            </a:r>
            <a:endParaRPr lang="en-AU" b="1" dirty="0">
              <a:latin typeface="+mj-lt"/>
            </a:endParaRPr>
          </a:p>
        </p:txBody>
      </p:sp>
      <p:pic>
        <p:nvPicPr>
          <p:cNvPr id="4" name="Picture 3">
            <a:extLst>
              <a:ext uri="{FF2B5EF4-FFF2-40B4-BE49-F238E27FC236}">
                <a16:creationId xmlns:a16="http://schemas.microsoft.com/office/drawing/2014/main" id="{11D42EA3-6517-4C83-BD50-CE09F8001C36}"/>
              </a:ext>
            </a:extLst>
          </p:cNvPr>
          <p:cNvPicPr>
            <a:picLocks noChangeAspect="1"/>
          </p:cNvPicPr>
          <p:nvPr/>
        </p:nvPicPr>
        <p:blipFill>
          <a:blip r:embed="rId3"/>
          <a:stretch>
            <a:fillRect/>
          </a:stretch>
        </p:blipFill>
        <p:spPr>
          <a:xfrm>
            <a:off x="3594848" y="4354486"/>
            <a:ext cx="3550022" cy="2259852"/>
          </a:xfrm>
          <a:prstGeom prst="rect">
            <a:avLst/>
          </a:prstGeom>
        </p:spPr>
      </p:pic>
    </p:spTree>
    <p:extLst>
      <p:ext uri="{BB962C8B-B14F-4D97-AF65-F5344CB8AC3E}">
        <p14:creationId xmlns:p14="http://schemas.microsoft.com/office/powerpoint/2010/main" val="682672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183341" y="403412"/>
            <a:ext cx="7534656" cy="484094"/>
          </a:xfrm>
        </p:spPr>
        <p:txBody>
          <a:bodyPr/>
          <a:lstStyle/>
          <a:p>
            <a:pPr lvl="1"/>
            <a:r>
              <a:rPr lang="en-US" sz="2800" b="1" dirty="0">
                <a:solidFill>
                  <a:srgbClr val="0070C0"/>
                </a:solidFill>
                <a:latin typeface="+mj-lt"/>
              </a:rPr>
              <a:t>A library analogy </a:t>
            </a:r>
            <a:r>
              <a:rPr lang="en-US" sz="2800" dirty="0">
                <a:solidFill>
                  <a:srgbClr val="0070C0"/>
                </a:solidFill>
                <a:latin typeface="+mj-lt"/>
              </a:rPr>
              <a:t>(continued)</a:t>
            </a:r>
            <a:endParaRPr lang="en-AU" sz="2800" dirty="0">
              <a:solidFill>
                <a:srgbClr val="0070C0"/>
              </a:solidFill>
              <a:latin typeface="+mj-lt"/>
            </a:endParaRP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18</a:t>
            </a:fld>
            <a:endParaRPr lang="en-US" dirty="0"/>
          </a:p>
        </p:txBody>
      </p:sp>
      <p:sp>
        <p:nvSpPr>
          <p:cNvPr id="6" name="Rectangle 5">
            <a:extLst>
              <a:ext uri="{FF2B5EF4-FFF2-40B4-BE49-F238E27FC236}">
                <a16:creationId xmlns:a16="http://schemas.microsoft.com/office/drawing/2014/main" id="{4A6C78EE-0812-4F0A-A263-B3B675AD352B}"/>
              </a:ext>
            </a:extLst>
          </p:cNvPr>
          <p:cNvSpPr/>
          <p:nvPr/>
        </p:nvSpPr>
        <p:spPr>
          <a:xfrm>
            <a:off x="708210" y="959221"/>
            <a:ext cx="10354235" cy="534762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6FD0D45C-A40B-45A0-B0D6-299C42742109}"/>
              </a:ext>
            </a:extLst>
          </p:cNvPr>
          <p:cNvSpPr txBox="1"/>
          <p:nvPr/>
        </p:nvSpPr>
        <p:spPr>
          <a:xfrm>
            <a:off x="1129555" y="1156448"/>
            <a:ext cx="5585010" cy="3970318"/>
          </a:xfrm>
          <a:prstGeom prst="rect">
            <a:avLst/>
          </a:prstGeom>
          <a:noFill/>
        </p:spPr>
        <p:txBody>
          <a:bodyPr wrap="square" rtlCol="0">
            <a:spAutoFit/>
          </a:bodyPr>
          <a:lstStyle/>
          <a:p>
            <a:r>
              <a:rPr lang="en-US" b="1" dirty="0">
                <a:highlight>
                  <a:srgbClr val="FFFF00"/>
                </a:highlight>
                <a:latin typeface="+mj-lt"/>
              </a:rPr>
              <a:t>A question: </a:t>
            </a:r>
            <a:r>
              <a:rPr lang="en-US" dirty="0">
                <a:latin typeface="+mj-lt"/>
              </a:rPr>
              <a:t>Why did Baha’u’llah and ‘</a:t>
            </a:r>
            <a:r>
              <a:rPr lang="en-US" dirty="0" err="1">
                <a:latin typeface="+mj-lt"/>
              </a:rPr>
              <a:t>Abdu’l</a:t>
            </a:r>
            <a:r>
              <a:rPr lang="en-US" dirty="0">
                <a:latin typeface="+mj-lt"/>
              </a:rPr>
              <a:t>-Baha, who encourage use of reason and the scientific method, not engage in theological disputes about the Bible? </a:t>
            </a:r>
          </a:p>
          <a:p>
            <a:endParaRPr lang="en-US" b="1" dirty="0">
              <a:latin typeface="+mj-lt"/>
            </a:endParaRPr>
          </a:p>
          <a:p>
            <a:r>
              <a:rPr lang="en-US" altLang="en-US" b="1" dirty="0">
                <a:solidFill>
                  <a:srgbClr val="000000"/>
                </a:solidFill>
                <a:highlight>
                  <a:srgbClr val="FFFF00"/>
                </a:highlight>
                <a:latin typeface="+mj-lt"/>
                <a:cs typeface="Arial" panose="020B0604020202020204" pitchFamily="34" charset="0"/>
              </a:rPr>
              <a:t>An answer: </a:t>
            </a:r>
            <a:r>
              <a:rPr lang="en-US" altLang="en-US" dirty="0">
                <a:solidFill>
                  <a:srgbClr val="000000"/>
                </a:solidFill>
                <a:latin typeface="+mj-lt"/>
                <a:cs typeface="Arial" panose="020B0604020202020204" pitchFamily="34" charset="0"/>
              </a:rPr>
              <a:t>Their mission was no less than to lead every soul to reunion with God, and to establish the foundations of world unity and peace. Engaging the followers of Christ in controversy over secondary issues would have obscured that purpose.</a:t>
            </a:r>
            <a:br>
              <a:rPr lang="en-US" dirty="0">
                <a:latin typeface="+mj-lt"/>
              </a:rPr>
            </a:br>
            <a:endParaRPr lang="en-US" dirty="0">
              <a:latin typeface="+mj-lt"/>
            </a:endParaRPr>
          </a:p>
          <a:p>
            <a:pPr lvl="0" eaLnBrk="0" fontAlgn="base" hangingPunct="0">
              <a:spcBef>
                <a:spcPct val="0"/>
              </a:spcBef>
              <a:spcAft>
                <a:spcPct val="0"/>
              </a:spcAft>
            </a:pPr>
            <a:r>
              <a:rPr lang="en-US" altLang="en-US" dirty="0" err="1">
                <a:solidFill>
                  <a:srgbClr val="000000"/>
                </a:solidFill>
                <a:latin typeface="+mj-lt"/>
                <a:cs typeface="Arial" panose="020B0604020202020204" pitchFamily="34" charset="0"/>
              </a:rPr>
              <a:t>Bahá'u'lláh</a:t>
            </a:r>
            <a:r>
              <a:rPr lang="en-US" altLang="en-US" dirty="0">
                <a:solidFill>
                  <a:srgbClr val="000000"/>
                </a:solidFill>
                <a:latin typeface="+mj-lt"/>
                <a:cs typeface="Arial" panose="020B0604020202020204" pitchFamily="34" charset="0"/>
              </a:rPr>
              <a:t> counseled:</a:t>
            </a:r>
          </a:p>
          <a:p>
            <a:pPr lvl="0" eaLnBrk="0" fontAlgn="base" hangingPunct="0">
              <a:spcBef>
                <a:spcPct val="0"/>
              </a:spcBef>
              <a:spcAft>
                <a:spcPct val="0"/>
              </a:spcAft>
            </a:pPr>
            <a:endParaRPr lang="en-US" altLang="en-US" b="1" dirty="0">
              <a:latin typeface="+mj-lt"/>
            </a:endParaRPr>
          </a:p>
        </p:txBody>
      </p:sp>
      <p:pic>
        <p:nvPicPr>
          <p:cNvPr id="5" name="Picture 4">
            <a:extLst>
              <a:ext uri="{FF2B5EF4-FFF2-40B4-BE49-F238E27FC236}">
                <a16:creationId xmlns:a16="http://schemas.microsoft.com/office/drawing/2014/main" id="{09E21F87-4BA5-45B5-B6E3-BFEB5C3EF83B}"/>
              </a:ext>
            </a:extLst>
          </p:cNvPr>
          <p:cNvPicPr>
            <a:picLocks noChangeAspect="1"/>
          </p:cNvPicPr>
          <p:nvPr/>
        </p:nvPicPr>
        <p:blipFill>
          <a:blip r:embed="rId3"/>
          <a:stretch>
            <a:fillRect/>
          </a:stretch>
        </p:blipFill>
        <p:spPr>
          <a:xfrm>
            <a:off x="6797065" y="1400633"/>
            <a:ext cx="4994531" cy="3332731"/>
          </a:xfrm>
          <a:prstGeom prst="rect">
            <a:avLst/>
          </a:prstGeom>
        </p:spPr>
      </p:pic>
      <p:sp>
        <p:nvSpPr>
          <p:cNvPr id="7" name="TextBox 6">
            <a:extLst>
              <a:ext uri="{FF2B5EF4-FFF2-40B4-BE49-F238E27FC236}">
                <a16:creationId xmlns:a16="http://schemas.microsoft.com/office/drawing/2014/main" id="{E4CB2DF7-D01A-41A8-9469-A19236D3AEAE}"/>
              </a:ext>
            </a:extLst>
          </p:cNvPr>
          <p:cNvSpPr txBox="1"/>
          <p:nvPr/>
        </p:nvSpPr>
        <p:spPr>
          <a:xfrm>
            <a:off x="2532529" y="4829514"/>
            <a:ext cx="7126942" cy="1477328"/>
          </a:xfrm>
          <a:prstGeom prst="rect">
            <a:avLst/>
          </a:prstGeom>
          <a:noFill/>
        </p:spPr>
        <p:txBody>
          <a:bodyPr wrap="square" rtlCol="0">
            <a:spAutoFit/>
          </a:bodyPr>
          <a:lstStyle/>
          <a:p>
            <a:r>
              <a:rPr lang="en-US" altLang="en-US" b="1" dirty="0">
                <a:latin typeface="+mj-lt"/>
              </a:rPr>
              <a:t>Every person who in some degree </a:t>
            </a:r>
            <a:r>
              <a:rPr lang="en-US" altLang="en-US" b="1" dirty="0" err="1">
                <a:latin typeface="+mj-lt"/>
              </a:rPr>
              <a:t>turneth</a:t>
            </a:r>
            <a:r>
              <a:rPr lang="en-US" altLang="en-US" b="1" dirty="0">
                <a:latin typeface="+mj-lt"/>
              </a:rPr>
              <a:t> towards the truth can himself later comprehend most of what he </a:t>
            </a:r>
            <a:r>
              <a:rPr lang="en-US" altLang="en-US" b="1" dirty="0" err="1">
                <a:latin typeface="+mj-lt"/>
              </a:rPr>
              <a:t>seeketh</a:t>
            </a:r>
            <a:r>
              <a:rPr lang="en-US" altLang="en-US" b="1" dirty="0">
                <a:latin typeface="+mj-lt"/>
              </a:rPr>
              <a:t>. However, if at the outset a word is uttered beyond his capacity, he will refuse to hear it and will arise in opposition.</a:t>
            </a:r>
            <a:endParaRPr lang="en-US" b="1" dirty="0">
              <a:latin typeface="+mj-lt"/>
            </a:endParaRPr>
          </a:p>
          <a:p>
            <a:endParaRPr lang="en-AU" dirty="0"/>
          </a:p>
        </p:txBody>
      </p:sp>
    </p:spTree>
    <p:extLst>
      <p:ext uri="{BB962C8B-B14F-4D97-AF65-F5344CB8AC3E}">
        <p14:creationId xmlns:p14="http://schemas.microsoft.com/office/powerpoint/2010/main" val="738143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183341" y="403412"/>
            <a:ext cx="7534656" cy="484094"/>
          </a:xfrm>
        </p:spPr>
        <p:txBody>
          <a:bodyPr/>
          <a:lstStyle/>
          <a:p>
            <a:pPr lvl="1"/>
            <a:r>
              <a:rPr lang="en-US" sz="2800" b="1" dirty="0">
                <a:solidFill>
                  <a:srgbClr val="0070C0"/>
                </a:solidFill>
                <a:latin typeface="+mj-lt"/>
              </a:rPr>
              <a:t>A library analogy </a:t>
            </a:r>
            <a:r>
              <a:rPr lang="en-US" sz="2800" dirty="0">
                <a:solidFill>
                  <a:srgbClr val="0070C0"/>
                </a:solidFill>
                <a:latin typeface="+mj-lt"/>
              </a:rPr>
              <a:t>(continued)</a:t>
            </a:r>
            <a:endParaRPr lang="en-AU" sz="2800" dirty="0">
              <a:solidFill>
                <a:srgbClr val="0070C0"/>
              </a:solidFill>
              <a:latin typeface="+mj-lt"/>
            </a:endParaRP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19</a:t>
            </a:fld>
            <a:endParaRPr lang="en-US" dirty="0"/>
          </a:p>
        </p:txBody>
      </p:sp>
      <p:sp>
        <p:nvSpPr>
          <p:cNvPr id="6" name="Rectangle 5">
            <a:extLst>
              <a:ext uri="{FF2B5EF4-FFF2-40B4-BE49-F238E27FC236}">
                <a16:creationId xmlns:a16="http://schemas.microsoft.com/office/drawing/2014/main" id="{4A6C78EE-0812-4F0A-A263-B3B675AD352B}"/>
              </a:ext>
            </a:extLst>
          </p:cNvPr>
          <p:cNvSpPr/>
          <p:nvPr/>
        </p:nvSpPr>
        <p:spPr>
          <a:xfrm>
            <a:off x="708211" y="959221"/>
            <a:ext cx="9000566" cy="51995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FAB963C8-EB7F-441A-AE26-9BE13EB0D54C}"/>
              </a:ext>
            </a:extLst>
          </p:cNvPr>
          <p:cNvSpPr txBox="1"/>
          <p:nvPr/>
        </p:nvSpPr>
        <p:spPr>
          <a:xfrm>
            <a:off x="959221" y="1048869"/>
            <a:ext cx="8104097" cy="3139321"/>
          </a:xfrm>
          <a:prstGeom prst="rect">
            <a:avLst/>
          </a:prstGeom>
          <a:noFill/>
        </p:spPr>
        <p:txBody>
          <a:bodyPr wrap="square" rtlCol="0">
            <a:spAutoFit/>
          </a:bodyPr>
          <a:lstStyle/>
          <a:p>
            <a:r>
              <a:rPr lang="en-US" b="1" dirty="0">
                <a:highlight>
                  <a:srgbClr val="FFFF00"/>
                </a:highlight>
                <a:latin typeface="+mj-lt"/>
              </a:rPr>
              <a:t>Revisiting the library analogy... </a:t>
            </a:r>
          </a:p>
          <a:p>
            <a:endParaRPr lang="en-US" b="1" dirty="0">
              <a:latin typeface="+mj-lt"/>
            </a:endParaRPr>
          </a:p>
          <a:p>
            <a:pPr marL="285750" indent="-285750">
              <a:buFont typeface="Arial" panose="020B0604020202020204" pitchFamily="34" charset="0"/>
              <a:buChar char="•"/>
            </a:pPr>
            <a:r>
              <a:rPr lang="en-US" dirty="0">
                <a:latin typeface="+mj-lt"/>
              </a:rPr>
              <a:t>A librarian does not create barriers to us coming in and finding treasures. </a:t>
            </a:r>
          </a:p>
          <a:p>
            <a:pPr marL="285750" indent="-285750">
              <a:buFont typeface="Arial" panose="020B0604020202020204" pitchFamily="34" charset="0"/>
              <a:buChar char="•"/>
            </a:pPr>
            <a:r>
              <a:rPr lang="en-US" dirty="0">
                <a:latin typeface="+mj-lt"/>
              </a:rPr>
              <a:t>A librarian does not need to warn us that there are contradictions between books.</a:t>
            </a:r>
          </a:p>
          <a:p>
            <a:pPr marL="285750" indent="-285750">
              <a:buFont typeface="Arial" panose="020B0604020202020204" pitchFamily="34" charset="0"/>
              <a:buChar char="•"/>
            </a:pPr>
            <a:r>
              <a:rPr lang="en-US" dirty="0">
                <a:latin typeface="+mj-lt"/>
              </a:rPr>
              <a:t>To do so would be to unnecessarily deter readers from seeking knowledge.</a:t>
            </a:r>
            <a:endParaRPr lang="en-US" b="1" dirty="0">
              <a:latin typeface="+mj-lt"/>
            </a:endParaRPr>
          </a:p>
          <a:p>
            <a:pPr algn="r"/>
            <a:r>
              <a:rPr lang="en-US" b="1" dirty="0">
                <a:latin typeface="+mj-lt"/>
              </a:rPr>
              <a:t> </a:t>
            </a:r>
            <a:r>
              <a:rPr lang="en-US" dirty="0">
                <a:highlight>
                  <a:srgbClr val="FFFF00"/>
                </a:highlight>
                <a:latin typeface="+mj-lt"/>
              </a:rPr>
              <a:t>Similarly, in the Bible, we can find the water of life</a:t>
            </a:r>
            <a:r>
              <a:rPr lang="en-US" dirty="0">
                <a:latin typeface="+mj-lt"/>
              </a:rPr>
              <a:t>.</a:t>
            </a:r>
          </a:p>
          <a:p>
            <a:endParaRPr lang="en-US" dirty="0">
              <a:latin typeface="+mj-lt"/>
            </a:endParaRPr>
          </a:p>
          <a:p>
            <a:pPr lvl="1"/>
            <a:endParaRPr lang="en-US" dirty="0">
              <a:latin typeface="+mj-lt"/>
            </a:endParaRPr>
          </a:p>
        </p:txBody>
      </p:sp>
      <p:pic>
        <p:nvPicPr>
          <p:cNvPr id="4" name="Picture 3">
            <a:extLst>
              <a:ext uri="{FF2B5EF4-FFF2-40B4-BE49-F238E27FC236}">
                <a16:creationId xmlns:a16="http://schemas.microsoft.com/office/drawing/2014/main" id="{2C2F0EE0-1E18-4727-A27E-FB283E2AAA59}"/>
              </a:ext>
            </a:extLst>
          </p:cNvPr>
          <p:cNvPicPr>
            <a:picLocks noChangeAspect="1"/>
          </p:cNvPicPr>
          <p:nvPr/>
        </p:nvPicPr>
        <p:blipFill>
          <a:blip r:embed="rId3"/>
          <a:stretch>
            <a:fillRect/>
          </a:stretch>
        </p:blipFill>
        <p:spPr>
          <a:xfrm>
            <a:off x="1377426" y="3690295"/>
            <a:ext cx="4300370" cy="2774432"/>
          </a:xfrm>
          <a:prstGeom prst="rect">
            <a:avLst/>
          </a:prstGeom>
        </p:spPr>
      </p:pic>
      <p:sp>
        <p:nvSpPr>
          <p:cNvPr id="7" name="TextBox 6">
            <a:extLst>
              <a:ext uri="{FF2B5EF4-FFF2-40B4-BE49-F238E27FC236}">
                <a16:creationId xmlns:a16="http://schemas.microsoft.com/office/drawing/2014/main" id="{A035E989-6193-42DB-8481-7D05E23D346B}"/>
              </a:ext>
            </a:extLst>
          </p:cNvPr>
          <p:cNvSpPr txBox="1"/>
          <p:nvPr/>
        </p:nvSpPr>
        <p:spPr>
          <a:xfrm>
            <a:off x="5303970" y="3777806"/>
            <a:ext cx="4177553" cy="2031325"/>
          </a:xfrm>
          <a:prstGeom prst="rect">
            <a:avLst/>
          </a:prstGeom>
          <a:noFill/>
        </p:spPr>
        <p:txBody>
          <a:bodyPr wrap="square" rtlCol="0">
            <a:spAutoFit/>
          </a:bodyPr>
          <a:lstStyle/>
          <a:p>
            <a:pPr lvl="1"/>
            <a:r>
              <a:rPr lang="en-US" b="1" dirty="0">
                <a:latin typeface="+mj-lt"/>
              </a:rPr>
              <a:t>But whosoever </a:t>
            </a:r>
            <a:r>
              <a:rPr lang="en-US" b="1" dirty="0" err="1">
                <a:latin typeface="+mj-lt"/>
              </a:rPr>
              <a:t>drinketh</a:t>
            </a:r>
            <a:r>
              <a:rPr lang="en-US" b="1" dirty="0">
                <a:latin typeface="+mj-lt"/>
              </a:rPr>
              <a:t> of the water that I shall give him shall never thirst; but the water that I shall give him shall be in him a well of water springing up into everlasting life.</a:t>
            </a:r>
          </a:p>
          <a:p>
            <a:pPr lvl="1" algn="r"/>
            <a:r>
              <a:rPr lang="en-US" dirty="0"/>
              <a:t> Words of Jesus (John 10:14)</a:t>
            </a:r>
            <a:endParaRPr lang="en-AU" dirty="0"/>
          </a:p>
        </p:txBody>
      </p:sp>
    </p:spTree>
    <p:extLst>
      <p:ext uri="{BB962C8B-B14F-4D97-AF65-F5344CB8AC3E}">
        <p14:creationId xmlns:p14="http://schemas.microsoft.com/office/powerpoint/2010/main" val="1156468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01467" y="914400"/>
            <a:ext cx="5641848" cy="5029200"/>
          </a:xfrm>
        </p:spPr>
        <p:txBody>
          <a:bodyPr/>
          <a:lstStyle/>
          <a:p>
            <a:r>
              <a:rPr lang="en-US" sz="6000" b="1" dirty="0"/>
              <a:t>A question</a:t>
            </a:r>
          </a:p>
        </p:txBody>
      </p:sp>
      <p:sp>
        <p:nvSpPr>
          <p:cNvPr id="4" name="Title 2">
            <a:extLst>
              <a:ext uri="{FF2B5EF4-FFF2-40B4-BE49-F238E27FC236}">
                <a16:creationId xmlns:a16="http://schemas.microsoft.com/office/drawing/2014/main" id="{ED20B9FA-2B67-4530-8586-07B7B43650EB}"/>
              </a:ext>
            </a:extLst>
          </p:cNvPr>
          <p:cNvSpPr txBox="1">
            <a:spLocks/>
          </p:cNvSpPr>
          <p:nvPr/>
        </p:nvSpPr>
        <p:spPr>
          <a:xfrm>
            <a:off x="243571" y="215153"/>
            <a:ext cx="4615300" cy="1000212"/>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b="1" dirty="0">
                <a:solidFill>
                  <a:srgbClr val="AD5C4D"/>
                </a:solidFill>
                <a:latin typeface="Sagona Book"/>
              </a:rPr>
              <a:t>A </a:t>
            </a:r>
            <a:r>
              <a:rPr lang="en-US" b="1" dirty="0">
                <a:solidFill>
                  <a:srgbClr val="AD5C4D"/>
                </a:solidFill>
              </a:rPr>
              <a:t>Baha'i View of the Bible</a:t>
            </a:r>
          </a:p>
        </p:txBody>
      </p:sp>
      <p:graphicFrame>
        <p:nvGraphicFramePr>
          <p:cNvPr id="7" name="Table 4">
            <a:extLst>
              <a:ext uri="{FF2B5EF4-FFF2-40B4-BE49-F238E27FC236}">
                <a16:creationId xmlns:a16="http://schemas.microsoft.com/office/drawing/2014/main" id="{9237CC31-9699-45EF-94C7-D7ABD2AA95BF}"/>
              </a:ext>
            </a:extLst>
          </p:cNvPr>
          <p:cNvGraphicFramePr>
            <a:graphicFrameLocks noGrp="1"/>
          </p:cNvGraphicFramePr>
          <p:nvPr>
            <p:ph idx="1"/>
            <p:extLst>
              <p:ext uri="{D42A27DB-BD31-4B8C-83A1-F6EECF244321}">
                <p14:modId xmlns:p14="http://schemas.microsoft.com/office/powerpoint/2010/main" val="2770520049"/>
              </p:ext>
            </p:extLst>
          </p:nvPr>
        </p:nvGraphicFramePr>
        <p:xfrm>
          <a:off x="6096000" y="853066"/>
          <a:ext cx="5224089" cy="5151868"/>
        </p:xfrm>
        <a:graphic>
          <a:graphicData uri="http://schemas.openxmlformats.org/drawingml/2006/table">
            <a:tbl>
              <a:tblPr firstRow="1" bandRow="1"/>
              <a:tblGrid>
                <a:gridCol w="5224089">
                  <a:extLst>
                    <a:ext uri="{9D8B030D-6E8A-4147-A177-3AD203B41FA5}">
                      <a16:colId xmlns:a16="http://schemas.microsoft.com/office/drawing/2014/main" val="1563570424"/>
                    </a:ext>
                  </a:extLst>
                </a:gridCol>
              </a:tblGrid>
              <a:tr h="7568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latin typeface="+mn-lt"/>
                        <a:cs typeface="Gill Sans Light" panose="020B0302020104020203" pitchFamily="34" charset="-79"/>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highlight>
                            <a:srgbClr val="FFFF00"/>
                          </a:highlight>
                          <a:latin typeface="+mn-lt"/>
                          <a:cs typeface="Gill Sans Light" panose="020B0302020104020203" pitchFamily="34" charset="-79"/>
                        </a:rPr>
                        <a:t>IS </a:t>
                      </a:r>
                      <a:r>
                        <a:rPr lang="en-US" sz="2400" b="1" dirty="0">
                          <a:highlight>
                            <a:srgbClr val="FFFF00"/>
                          </a:highlight>
                        </a:rPr>
                        <a:t>THE BIBLE THE WORD OF GOD?</a:t>
                      </a:r>
                      <a:endParaRPr lang="en-US" sz="2400" b="1" dirty="0">
                        <a:highlight>
                          <a:srgbClr val="FFFF00"/>
                        </a:highlight>
                        <a:latin typeface="+mj-lt"/>
                      </a:endParaRP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752388">
                <a:tc>
                  <a:txBody>
                    <a:bodyPr/>
                    <a:lstStyle/>
                    <a:p>
                      <a:pPr algn="r"/>
                      <a:r>
                        <a:rPr lang="en-US" sz="2400" b="1" dirty="0"/>
                        <a:t>BAHA’I AFFIRMATIONS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30594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t>WHAT IS THE BIBLE? </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1199685"/>
                  </a:ext>
                </a:extLst>
              </a:tr>
              <a:tr h="69207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t>A DIVERSITY OF VIEWS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2347035"/>
                  </a:ext>
                </a:extLst>
              </a:tr>
              <a:tr h="762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latin typeface="+mn-lt"/>
                          <a:cs typeface="Gill Sans Light" panose="020B0302020104020203" pitchFamily="34" charset="-79"/>
                        </a:rPr>
                        <a:t>ANSWERS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7532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5462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pic>
        <p:nvPicPr>
          <p:cNvPr id="9" name="Picture 8">
            <a:extLst>
              <a:ext uri="{FF2B5EF4-FFF2-40B4-BE49-F238E27FC236}">
                <a16:creationId xmlns:a16="http://schemas.microsoft.com/office/drawing/2014/main" id="{F02E8D5B-CF04-41E6-BDA7-A4359B678948}"/>
              </a:ext>
            </a:extLst>
          </p:cNvPr>
          <p:cNvPicPr>
            <a:picLocks noChangeAspect="1"/>
          </p:cNvPicPr>
          <p:nvPr/>
        </p:nvPicPr>
        <p:blipFill>
          <a:blip r:embed="rId3"/>
          <a:stretch>
            <a:fillRect/>
          </a:stretch>
        </p:blipFill>
        <p:spPr>
          <a:xfrm>
            <a:off x="10108733" y="215153"/>
            <a:ext cx="1211356" cy="637776"/>
          </a:xfrm>
          <a:prstGeom prst="rect">
            <a:avLst/>
          </a:prstGeom>
        </p:spPr>
      </p:pic>
    </p:spTree>
    <p:extLst>
      <p:ext uri="{BB962C8B-B14F-4D97-AF65-F5344CB8AC3E}">
        <p14:creationId xmlns:p14="http://schemas.microsoft.com/office/powerpoint/2010/main" val="3036000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28361" y="914400"/>
            <a:ext cx="5641848" cy="5029200"/>
          </a:xfrm>
        </p:spPr>
        <p:txBody>
          <a:bodyPr/>
          <a:lstStyle/>
          <a:p>
            <a:r>
              <a:rPr lang="en-US" sz="6000" b="1" dirty="0"/>
              <a:t>A diversity of views </a:t>
            </a:r>
          </a:p>
        </p:txBody>
      </p:sp>
      <p:sp>
        <p:nvSpPr>
          <p:cNvPr id="4" name="Title 2">
            <a:extLst>
              <a:ext uri="{FF2B5EF4-FFF2-40B4-BE49-F238E27FC236}">
                <a16:creationId xmlns:a16="http://schemas.microsoft.com/office/drawing/2014/main" id="{B952FC20-6083-4476-A5F6-A1E80D142277}"/>
              </a:ext>
            </a:extLst>
          </p:cNvPr>
          <p:cNvSpPr txBox="1">
            <a:spLocks/>
          </p:cNvSpPr>
          <p:nvPr/>
        </p:nvSpPr>
        <p:spPr>
          <a:xfrm>
            <a:off x="243571" y="215153"/>
            <a:ext cx="4615300" cy="1000212"/>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b="1" dirty="0">
                <a:solidFill>
                  <a:srgbClr val="AD5C4D"/>
                </a:solidFill>
                <a:latin typeface="Sagona Book"/>
              </a:rPr>
              <a:t>A </a:t>
            </a:r>
            <a:r>
              <a:rPr lang="en-US" b="1" dirty="0">
                <a:solidFill>
                  <a:srgbClr val="AD5C4D"/>
                </a:solidFill>
              </a:rPr>
              <a:t>Baha'i View of the Bible</a:t>
            </a:r>
          </a:p>
        </p:txBody>
      </p:sp>
      <p:graphicFrame>
        <p:nvGraphicFramePr>
          <p:cNvPr id="7" name="Table 4">
            <a:extLst>
              <a:ext uri="{FF2B5EF4-FFF2-40B4-BE49-F238E27FC236}">
                <a16:creationId xmlns:a16="http://schemas.microsoft.com/office/drawing/2014/main" id="{DD93A4F9-A23E-4730-8780-C08B56010EF6}"/>
              </a:ext>
            </a:extLst>
          </p:cNvPr>
          <p:cNvGraphicFramePr>
            <a:graphicFrameLocks noGrp="1"/>
          </p:cNvGraphicFramePr>
          <p:nvPr>
            <p:ph idx="1"/>
            <p:extLst>
              <p:ext uri="{D42A27DB-BD31-4B8C-83A1-F6EECF244321}">
                <p14:modId xmlns:p14="http://schemas.microsoft.com/office/powerpoint/2010/main" val="1325774953"/>
              </p:ext>
            </p:extLst>
          </p:nvPr>
        </p:nvGraphicFramePr>
        <p:xfrm>
          <a:off x="6096000" y="853066"/>
          <a:ext cx="5224089" cy="5151868"/>
        </p:xfrm>
        <a:graphic>
          <a:graphicData uri="http://schemas.openxmlformats.org/drawingml/2006/table">
            <a:tbl>
              <a:tblPr firstRow="1" bandRow="1"/>
              <a:tblGrid>
                <a:gridCol w="5224089">
                  <a:extLst>
                    <a:ext uri="{9D8B030D-6E8A-4147-A177-3AD203B41FA5}">
                      <a16:colId xmlns:a16="http://schemas.microsoft.com/office/drawing/2014/main" val="1563570424"/>
                    </a:ext>
                  </a:extLst>
                </a:gridCol>
              </a:tblGrid>
              <a:tr h="7568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latin typeface="+mn-lt"/>
                        <a:cs typeface="Gill Sans Light" panose="020B0302020104020203" pitchFamily="34" charset="-79"/>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latin typeface="+mn-lt"/>
                          <a:cs typeface="Gill Sans Light" panose="020B0302020104020203" pitchFamily="34" charset="-79"/>
                        </a:rPr>
                        <a:t>IS </a:t>
                      </a:r>
                      <a:r>
                        <a:rPr lang="en-US" sz="2400" b="1" dirty="0"/>
                        <a:t>THE BIBLE THE WORD OF GOD?</a:t>
                      </a:r>
                      <a:endParaRPr lang="en-US" sz="2400" b="1" dirty="0">
                        <a:latin typeface="+mj-lt"/>
                      </a:endParaRP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752388">
                <a:tc>
                  <a:txBody>
                    <a:bodyPr/>
                    <a:lstStyle/>
                    <a:p>
                      <a:pPr algn="r"/>
                      <a:r>
                        <a:rPr lang="en-US" sz="2400" b="1" dirty="0"/>
                        <a:t>BAHA’I AFFIRMATIONS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30594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t>WHAT IS THE BIBLE? </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1199685"/>
                  </a:ext>
                </a:extLst>
              </a:tr>
              <a:tr h="69207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highlight>
                            <a:srgbClr val="FFFF00"/>
                          </a:highlight>
                        </a:rPr>
                        <a:t>A DIVERSITY OF VIEWS</a:t>
                      </a:r>
                      <a:endParaRPr lang="en-US" sz="2400" b="1" kern="1200" dirty="0">
                        <a:solidFill>
                          <a:schemeClr val="tx1"/>
                        </a:solidFill>
                        <a:highlight>
                          <a:srgbClr val="FFFF00"/>
                        </a:highlight>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2347035"/>
                  </a:ext>
                </a:extLst>
              </a:tr>
              <a:tr h="762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latin typeface="+mn-lt"/>
                          <a:cs typeface="Gill Sans Light" panose="020B0302020104020203" pitchFamily="34" charset="-79"/>
                        </a:rPr>
                        <a:t>ANSWERS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7532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5462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pic>
        <p:nvPicPr>
          <p:cNvPr id="9" name="Picture 8">
            <a:extLst>
              <a:ext uri="{FF2B5EF4-FFF2-40B4-BE49-F238E27FC236}">
                <a16:creationId xmlns:a16="http://schemas.microsoft.com/office/drawing/2014/main" id="{B36178BA-73B9-4C7A-9CAE-0CA97C7A3F1E}"/>
              </a:ext>
            </a:extLst>
          </p:cNvPr>
          <p:cNvPicPr>
            <a:picLocks noChangeAspect="1"/>
          </p:cNvPicPr>
          <p:nvPr/>
        </p:nvPicPr>
        <p:blipFill>
          <a:blip r:embed="rId3"/>
          <a:stretch>
            <a:fillRect/>
          </a:stretch>
        </p:blipFill>
        <p:spPr>
          <a:xfrm>
            <a:off x="10108733" y="215153"/>
            <a:ext cx="1211356" cy="637776"/>
          </a:xfrm>
          <a:prstGeom prst="rect">
            <a:avLst/>
          </a:prstGeom>
        </p:spPr>
      </p:pic>
    </p:spTree>
    <p:extLst>
      <p:ext uri="{BB962C8B-B14F-4D97-AF65-F5344CB8AC3E}">
        <p14:creationId xmlns:p14="http://schemas.microsoft.com/office/powerpoint/2010/main" val="3640183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F1488F-016E-4AA1-9BFF-E08BDB307B5C}"/>
              </a:ext>
            </a:extLst>
          </p:cNvPr>
          <p:cNvPicPr>
            <a:picLocks noChangeAspect="1"/>
          </p:cNvPicPr>
          <p:nvPr/>
        </p:nvPicPr>
        <p:blipFill>
          <a:blip r:embed="rId3"/>
          <a:stretch>
            <a:fillRect/>
          </a:stretch>
        </p:blipFill>
        <p:spPr>
          <a:xfrm>
            <a:off x="3532094" y="846709"/>
            <a:ext cx="3919538" cy="2200275"/>
          </a:xfrm>
          <a:prstGeom prst="rect">
            <a:avLst/>
          </a:prstGeom>
        </p:spPr>
      </p:pic>
      <p:sp>
        <p:nvSpPr>
          <p:cNvPr id="4" name="TextBox 3">
            <a:extLst>
              <a:ext uri="{FF2B5EF4-FFF2-40B4-BE49-F238E27FC236}">
                <a16:creationId xmlns:a16="http://schemas.microsoft.com/office/drawing/2014/main" id="{A4B8B8EA-C60B-406B-9E9A-B542ACBA00E3}"/>
              </a:ext>
            </a:extLst>
          </p:cNvPr>
          <p:cNvSpPr txBox="1"/>
          <p:nvPr/>
        </p:nvSpPr>
        <p:spPr>
          <a:xfrm>
            <a:off x="3469340" y="3148968"/>
            <a:ext cx="3982291" cy="3139321"/>
          </a:xfrm>
          <a:prstGeom prst="rect">
            <a:avLst/>
          </a:prstGeom>
          <a:noFill/>
        </p:spPr>
        <p:txBody>
          <a:bodyPr wrap="square" rtlCol="0">
            <a:spAutoFit/>
          </a:bodyPr>
          <a:lstStyle/>
          <a:p>
            <a:r>
              <a:rPr lang="en-US" dirty="0">
                <a:latin typeface="+mj-lt"/>
              </a:rPr>
              <a:t>The European wars of religion were waged in Europe during the 16th, 17th and early 18th centuries.</a:t>
            </a:r>
            <a:endParaRPr lang="en-AU" dirty="0">
              <a:latin typeface="+mj-lt"/>
            </a:endParaRPr>
          </a:p>
          <a:p>
            <a:r>
              <a:rPr lang="en-US" dirty="0">
                <a:latin typeface="+mj-lt"/>
              </a:rPr>
              <a:t> </a:t>
            </a:r>
            <a:endParaRPr lang="en-AU" dirty="0">
              <a:latin typeface="+mj-lt"/>
            </a:endParaRPr>
          </a:p>
          <a:p>
            <a:r>
              <a:rPr lang="en-US" dirty="0">
                <a:latin typeface="+mj-lt"/>
              </a:rPr>
              <a:t>The total death toll for the European wars of religion is estimated between 7 million and 17 million people. </a:t>
            </a:r>
            <a:endParaRPr lang="en-AU" dirty="0">
              <a:latin typeface="+mj-lt"/>
            </a:endParaRPr>
          </a:p>
          <a:p>
            <a:r>
              <a:rPr lang="en-US" dirty="0">
                <a:latin typeface="+mj-lt"/>
              </a:rPr>
              <a:t> </a:t>
            </a:r>
            <a:endParaRPr lang="en-AU" dirty="0">
              <a:latin typeface="+mj-lt"/>
            </a:endParaRPr>
          </a:p>
          <a:p>
            <a:pPr algn="r"/>
            <a:r>
              <a:rPr lang="en-US" dirty="0">
                <a:latin typeface="+mj-lt"/>
              </a:rPr>
              <a:t>Wikipedia</a:t>
            </a:r>
            <a:endParaRPr lang="en-AU" dirty="0">
              <a:latin typeface="+mj-lt"/>
            </a:endParaRPr>
          </a:p>
          <a:p>
            <a:endParaRPr lang="en-AU" dirty="0"/>
          </a:p>
        </p:txBody>
      </p:sp>
    </p:spTree>
    <p:extLst>
      <p:ext uri="{BB962C8B-B14F-4D97-AF65-F5344CB8AC3E}">
        <p14:creationId xmlns:p14="http://schemas.microsoft.com/office/powerpoint/2010/main" val="2570704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597F60-88E2-C430-D52B-6604405AD55C}"/>
              </a:ext>
            </a:extLst>
          </p:cNvPr>
          <p:cNvSpPr>
            <a:spLocks noGrp="1"/>
          </p:cNvSpPr>
          <p:nvPr>
            <p:ph sz="quarter" idx="12"/>
          </p:nvPr>
        </p:nvSpPr>
        <p:spPr>
          <a:xfrm>
            <a:off x="5011270" y="968949"/>
            <a:ext cx="6723530" cy="5231265"/>
          </a:xfrm>
        </p:spPr>
        <p:txBody>
          <a:bodyPr>
            <a:noAutofit/>
          </a:bodyPr>
          <a:lstStyle/>
          <a:p>
            <a:r>
              <a:rPr lang="en-US" sz="1800" b="1" dirty="0">
                <a:latin typeface="+mj-lt"/>
              </a:rPr>
              <a:t>As the </a:t>
            </a:r>
            <a:r>
              <a:rPr lang="en-US" sz="1800" b="1" dirty="0" err="1">
                <a:latin typeface="+mj-lt"/>
              </a:rPr>
              <a:t>Bahá’í</a:t>
            </a:r>
            <a:r>
              <a:rPr lang="en-US" sz="1800" b="1" dirty="0">
                <a:latin typeface="+mj-lt"/>
              </a:rPr>
              <a:t> Faith is a young religion, it addresses many of the features of the modern world which have caused so much pain and discord in other religions.</a:t>
            </a:r>
          </a:p>
          <a:p>
            <a:endParaRPr lang="en-US" sz="1800" b="1" dirty="0">
              <a:latin typeface="+mj-lt"/>
            </a:endParaRPr>
          </a:p>
          <a:p>
            <a:pPr marL="285750" indent="-285750">
              <a:buFont typeface="Arial" panose="020B0604020202020204" pitchFamily="34" charset="0"/>
              <a:buChar char="•"/>
            </a:pPr>
            <a:r>
              <a:rPr lang="en-US" sz="1800" b="1" dirty="0">
                <a:latin typeface="+mj-lt"/>
              </a:rPr>
              <a:t>…</a:t>
            </a:r>
            <a:r>
              <a:rPr lang="en-US" sz="1800" b="1" dirty="0">
                <a:highlight>
                  <a:srgbClr val="FFFF00"/>
                </a:highlight>
                <a:latin typeface="+mj-lt"/>
              </a:rPr>
              <a:t>being united is considered a higher truth in the Baha’i Faith than being right</a:t>
            </a:r>
            <a:r>
              <a:rPr lang="en-US" sz="1800" b="1" dirty="0">
                <a:latin typeface="+mj-lt"/>
              </a:rPr>
              <a:t>.</a:t>
            </a:r>
          </a:p>
          <a:p>
            <a:endParaRPr lang="en-US" sz="1800" b="1" dirty="0">
              <a:latin typeface="+mj-lt"/>
            </a:endParaRPr>
          </a:p>
          <a:p>
            <a:pPr marL="285750" indent="-285750">
              <a:buFont typeface="Arial" panose="020B0604020202020204" pitchFamily="34" charset="0"/>
              <a:buChar char="•"/>
            </a:pPr>
            <a:r>
              <a:rPr lang="en-US" sz="1800" b="1" dirty="0">
                <a:latin typeface="+mj-lt"/>
              </a:rPr>
              <a:t>…Closely connected to this teaching of unity in the Baha’i Faith is the concept of the Covenant. This concept means that </a:t>
            </a:r>
            <a:r>
              <a:rPr lang="en-US" sz="1800" b="1" dirty="0">
                <a:highlight>
                  <a:srgbClr val="FFFF00"/>
                </a:highlight>
                <a:latin typeface="+mj-lt"/>
              </a:rPr>
              <a:t>the primary focus of loyalty and unity in the Baha’i Faith is not towards any set of doctrines or dogmas</a:t>
            </a:r>
            <a:r>
              <a:rPr lang="en-US" sz="1800" b="1" dirty="0">
                <a:latin typeface="+mj-lt"/>
              </a:rPr>
              <a:t>.</a:t>
            </a:r>
          </a:p>
          <a:p>
            <a:endParaRPr lang="en-US" sz="1800" b="1" dirty="0">
              <a:latin typeface="+mj-lt"/>
            </a:endParaRPr>
          </a:p>
          <a:p>
            <a:pPr marL="285750" indent="-285750">
              <a:buFont typeface="Arial" panose="020B0604020202020204" pitchFamily="34" charset="0"/>
              <a:buChar char="•"/>
            </a:pPr>
            <a:r>
              <a:rPr lang="en-US" sz="1800" b="1" dirty="0">
                <a:latin typeface="+mj-lt"/>
              </a:rPr>
              <a:t>…</a:t>
            </a:r>
            <a:r>
              <a:rPr lang="en-US" sz="1800" b="1" dirty="0">
                <a:highlight>
                  <a:srgbClr val="FFFF00"/>
                </a:highlight>
                <a:latin typeface="+mj-lt"/>
              </a:rPr>
              <a:t>The source of unity in the Baha’i Faith is a focus on and loyalty towards the designated center of the Faith</a:t>
            </a:r>
          </a:p>
          <a:p>
            <a:pPr marL="285750" indent="-285750">
              <a:buFont typeface="Arial" panose="020B0604020202020204" pitchFamily="34" charset="0"/>
              <a:buChar char="•"/>
            </a:pPr>
            <a:endParaRPr lang="en-US" sz="1800" b="1" dirty="0">
              <a:highlight>
                <a:srgbClr val="FFFF00"/>
              </a:highlight>
              <a:latin typeface="+mj-lt"/>
            </a:endParaRPr>
          </a:p>
          <a:p>
            <a:pPr algn="r"/>
            <a:r>
              <a:rPr lang="en-US" sz="1800" dirty="0" err="1"/>
              <a:t>Moojan</a:t>
            </a:r>
            <a:r>
              <a:rPr lang="en-US" sz="1800" dirty="0"/>
              <a:t> </a:t>
            </a:r>
            <a:r>
              <a:rPr lang="en-US" sz="1800" dirty="0" err="1"/>
              <a:t>Momen</a:t>
            </a:r>
            <a:r>
              <a:rPr lang="en-US" sz="1800" dirty="0"/>
              <a:t>, </a:t>
            </a:r>
            <a:r>
              <a:rPr lang="en-US" sz="1800" i="1" dirty="0"/>
              <a:t>Fundamentalism and Liberalism: </a:t>
            </a:r>
          </a:p>
          <a:p>
            <a:pPr algn="r"/>
            <a:r>
              <a:rPr lang="en-US" sz="1800" i="1" dirty="0"/>
              <a:t>Towards an Understanding of the Dichotomy</a:t>
            </a:r>
            <a:endParaRPr lang="en-US" sz="1800" b="1" dirty="0">
              <a:latin typeface="+mj-lt"/>
            </a:endParaRPr>
          </a:p>
          <a:p>
            <a:pPr marL="285750" indent="-285750">
              <a:buFont typeface="Arial" panose="020B0604020202020204" pitchFamily="34" charset="0"/>
              <a:buChar char="•"/>
            </a:pPr>
            <a:endParaRPr lang="en-US" sz="1800" b="1" dirty="0">
              <a:highlight>
                <a:srgbClr val="FFFF00"/>
              </a:highlight>
              <a:latin typeface="+mj-lt"/>
            </a:endParaRPr>
          </a:p>
          <a:p>
            <a:endParaRPr lang="en-US" sz="1800" b="1" dirty="0">
              <a:latin typeface="+mj-lt"/>
            </a:endParaRPr>
          </a:p>
        </p:txBody>
      </p:sp>
      <p:sp>
        <p:nvSpPr>
          <p:cNvPr id="4" name="Title 18">
            <a:extLst>
              <a:ext uri="{FF2B5EF4-FFF2-40B4-BE49-F238E27FC236}">
                <a16:creationId xmlns:a16="http://schemas.microsoft.com/office/drawing/2014/main" id="{91045209-34C4-4043-B4BC-05F11F657BE4}"/>
              </a:ext>
            </a:extLst>
          </p:cNvPr>
          <p:cNvSpPr>
            <a:spLocks noGrp="1"/>
          </p:cNvSpPr>
          <p:nvPr>
            <p:ph type="title"/>
          </p:nvPr>
        </p:nvSpPr>
        <p:spPr>
          <a:xfrm>
            <a:off x="564777" y="484855"/>
            <a:ext cx="7534656" cy="484094"/>
          </a:xfrm>
        </p:spPr>
        <p:txBody>
          <a:bodyPr/>
          <a:lstStyle/>
          <a:p>
            <a:pPr lvl="1"/>
            <a:r>
              <a:rPr lang="en-US" sz="2800" b="1" dirty="0">
                <a:solidFill>
                  <a:srgbClr val="0070C0"/>
                </a:solidFill>
                <a:latin typeface="+mj-lt"/>
              </a:rPr>
              <a:t>Unity in Diversity</a:t>
            </a:r>
            <a:endParaRPr lang="en-AU" sz="2800" dirty="0">
              <a:solidFill>
                <a:srgbClr val="0070C0"/>
              </a:solidFill>
              <a:latin typeface="+mj-lt"/>
            </a:endParaRPr>
          </a:p>
        </p:txBody>
      </p:sp>
      <p:pic>
        <p:nvPicPr>
          <p:cNvPr id="7" name="Picture 6">
            <a:extLst>
              <a:ext uri="{FF2B5EF4-FFF2-40B4-BE49-F238E27FC236}">
                <a16:creationId xmlns:a16="http://schemas.microsoft.com/office/drawing/2014/main" id="{B5831E58-AD39-4FA2-9073-73AF6358457C}"/>
              </a:ext>
            </a:extLst>
          </p:cNvPr>
          <p:cNvPicPr>
            <a:picLocks noChangeAspect="1"/>
          </p:cNvPicPr>
          <p:nvPr/>
        </p:nvPicPr>
        <p:blipFill>
          <a:blip r:embed="rId3"/>
          <a:stretch>
            <a:fillRect/>
          </a:stretch>
        </p:blipFill>
        <p:spPr>
          <a:xfrm>
            <a:off x="141754" y="1939738"/>
            <a:ext cx="4905375" cy="3695700"/>
          </a:xfrm>
          <a:prstGeom prst="rect">
            <a:avLst/>
          </a:prstGeom>
        </p:spPr>
      </p:pic>
    </p:spTree>
    <p:extLst>
      <p:ext uri="{BB962C8B-B14F-4D97-AF65-F5344CB8AC3E}">
        <p14:creationId xmlns:p14="http://schemas.microsoft.com/office/powerpoint/2010/main" val="892152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01467" y="914400"/>
            <a:ext cx="5641848" cy="5029200"/>
          </a:xfrm>
        </p:spPr>
        <p:txBody>
          <a:bodyPr/>
          <a:lstStyle/>
          <a:p>
            <a:r>
              <a:rPr lang="en-US" sz="6000" b="1" dirty="0"/>
              <a:t>Answers</a:t>
            </a:r>
          </a:p>
        </p:txBody>
      </p:sp>
      <p:sp>
        <p:nvSpPr>
          <p:cNvPr id="4" name="Title 2">
            <a:extLst>
              <a:ext uri="{FF2B5EF4-FFF2-40B4-BE49-F238E27FC236}">
                <a16:creationId xmlns:a16="http://schemas.microsoft.com/office/drawing/2014/main" id="{19E9BEED-75A3-4BD6-AC37-E22C61394710}"/>
              </a:ext>
            </a:extLst>
          </p:cNvPr>
          <p:cNvSpPr txBox="1">
            <a:spLocks/>
          </p:cNvSpPr>
          <p:nvPr/>
        </p:nvSpPr>
        <p:spPr>
          <a:xfrm>
            <a:off x="243571" y="215153"/>
            <a:ext cx="4615300" cy="1000212"/>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b="1" dirty="0">
                <a:solidFill>
                  <a:srgbClr val="AD5C4D"/>
                </a:solidFill>
                <a:latin typeface="Sagona Book"/>
              </a:rPr>
              <a:t>A </a:t>
            </a:r>
            <a:r>
              <a:rPr lang="en-US" b="1" dirty="0">
                <a:solidFill>
                  <a:srgbClr val="AD5C4D"/>
                </a:solidFill>
              </a:rPr>
              <a:t>Baha'i View of the Bible</a:t>
            </a:r>
          </a:p>
        </p:txBody>
      </p:sp>
      <p:graphicFrame>
        <p:nvGraphicFramePr>
          <p:cNvPr id="7" name="Table 4">
            <a:extLst>
              <a:ext uri="{FF2B5EF4-FFF2-40B4-BE49-F238E27FC236}">
                <a16:creationId xmlns:a16="http://schemas.microsoft.com/office/drawing/2014/main" id="{FABE6E12-103A-45BD-A11B-FAEB197D4394}"/>
              </a:ext>
            </a:extLst>
          </p:cNvPr>
          <p:cNvGraphicFramePr>
            <a:graphicFrameLocks noGrp="1"/>
          </p:cNvGraphicFramePr>
          <p:nvPr>
            <p:ph idx="1"/>
            <p:extLst>
              <p:ext uri="{D42A27DB-BD31-4B8C-83A1-F6EECF244321}">
                <p14:modId xmlns:p14="http://schemas.microsoft.com/office/powerpoint/2010/main" val="3102434653"/>
              </p:ext>
            </p:extLst>
          </p:nvPr>
        </p:nvGraphicFramePr>
        <p:xfrm>
          <a:off x="6096000" y="853066"/>
          <a:ext cx="5224089" cy="5151868"/>
        </p:xfrm>
        <a:graphic>
          <a:graphicData uri="http://schemas.openxmlformats.org/drawingml/2006/table">
            <a:tbl>
              <a:tblPr firstRow="1" bandRow="1"/>
              <a:tblGrid>
                <a:gridCol w="5224089">
                  <a:extLst>
                    <a:ext uri="{9D8B030D-6E8A-4147-A177-3AD203B41FA5}">
                      <a16:colId xmlns:a16="http://schemas.microsoft.com/office/drawing/2014/main" val="1563570424"/>
                    </a:ext>
                  </a:extLst>
                </a:gridCol>
              </a:tblGrid>
              <a:tr h="7568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latin typeface="+mn-lt"/>
                        <a:cs typeface="Gill Sans Light" panose="020B0302020104020203" pitchFamily="34" charset="-79"/>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latin typeface="+mn-lt"/>
                          <a:cs typeface="Gill Sans Light" panose="020B0302020104020203" pitchFamily="34" charset="-79"/>
                        </a:rPr>
                        <a:t>IS </a:t>
                      </a:r>
                      <a:r>
                        <a:rPr lang="en-US" sz="2400" b="1" dirty="0"/>
                        <a:t>THE BIBLE THE WORD OF GOD?</a:t>
                      </a:r>
                      <a:endParaRPr lang="en-US" sz="2400" b="1" dirty="0">
                        <a:latin typeface="+mj-lt"/>
                      </a:endParaRP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752388">
                <a:tc>
                  <a:txBody>
                    <a:bodyPr/>
                    <a:lstStyle/>
                    <a:p>
                      <a:pPr algn="r"/>
                      <a:r>
                        <a:rPr lang="en-US" sz="2400" b="1" dirty="0"/>
                        <a:t>BAHA’I AFFIRMATIONS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30594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t>WHAT IS THE BIBLE? </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1199685"/>
                  </a:ext>
                </a:extLst>
              </a:tr>
              <a:tr h="69207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t>A DIVERSITY OF VIEWS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2347035"/>
                  </a:ext>
                </a:extLst>
              </a:tr>
              <a:tr h="762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highlight>
                            <a:srgbClr val="FFFF00"/>
                          </a:highlight>
                          <a:latin typeface="+mn-lt"/>
                          <a:cs typeface="Gill Sans Light" panose="020B0302020104020203" pitchFamily="34" charset="-79"/>
                        </a:rPr>
                        <a:t>ANSWERS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7532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highlight>
                          <a:srgbClr val="FFFF00"/>
                        </a:highlight>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5462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pic>
        <p:nvPicPr>
          <p:cNvPr id="9" name="Picture 8">
            <a:extLst>
              <a:ext uri="{FF2B5EF4-FFF2-40B4-BE49-F238E27FC236}">
                <a16:creationId xmlns:a16="http://schemas.microsoft.com/office/drawing/2014/main" id="{979DA26B-CA9C-45F8-94B8-F2203244390A}"/>
              </a:ext>
            </a:extLst>
          </p:cNvPr>
          <p:cNvPicPr>
            <a:picLocks noChangeAspect="1"/>
          </p:cNvPicPr>
          <p:nvPr/>
        </p:nvPicPr>
        <p:blipFill>
          <a:blip r:embed="rId3"/>
          <a:stretch>
            <a:fillRect/>
          </a:stretch>
        </p:blipFill>
        <p:spPr>
          <a:xfrm>
            <a:off x="10108733" y="215153"/>
            <a:ext cx="1211356" cy="637776"/>
          </a:xfrm>
          <a:prstGeom prst="rect">
            <a:avLst/>
          </a:prstGeom>
        </p:spPr>
      </p:pic>
    </p:spTree>
    <p:extLst>
      <p:ext uri="{BB962C8B-B14F-4D97-AF65-F5344CB8AC3E}">
        <p14:creationId xmlns:p14="http://schemas.microsoft.com/office/powerpoint/2010/main" val="3207717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1084730" y="179294"/>
            <a:ext cx="8301318" cy="914400"/>
          </a:xfrm>
        </p:spPr>
        <p:txBody>
          <a:bodyPr/>
          <a:lstStyle/>
          <a:p>
            <a:pPr lvl="1"/>
            <a:r>
              <a:rPr lang="en-US" b="1" dirty="0">
                <a:solidFill>
                  <a:srgbClr val="0070C0"/>
                </a:solidFill>
                <a:latin typeface="+mj-lt"/>
              </a:rPr>
              <a:t>God's justice and mercy have guaranteed the authenticity of the Gospel as the Book of Jesus. </a:t>
            </a:r>
            <a:endParaRPr lang="en-AU" b="1" dirty="0">
              <a:solidFill>
                <a:srgbClr val="0070C0"/>
              </a:solidFill>
              <a:latin typeface="+mj-lt"/>
            </a:endParaRPr>
          </a:p>
        </p:txBody>
      </p:sp>
      <p:sp>
        <p:nvSpPr>
          <p:cNvPr id="5" name="Slide Number Placeholder 4">
            <a:extLst>
              <a:ext uri="{FF2B5EF4-FFF2-40B4-BE49-F238E27FC236}">
                <a16:creationId xmlns:a16="http://schemas.microsoft.com/office/drawing/2014/main" id="{7F576313-F1C8-57CB-82F6-54BC07D3B9F4}"/>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24</a:t>
            </a:fld>
            <a:endParaRPr lang="en-US" dirty="0"/>
          </a:p>
        </p:txBody>
      </p:sp>
      <p:pic>
        <p:nvPicPr>
          <p:cNvPr id="4" name="Picture 3">
            <a:extLst>
              <a:ext uri="{FF2B5EF4-FFF2-40B4-BE49-F238E27FC236}">
                <a16:creationId xmlns:a16="http://schemas.microsoft.com/office/drawing/2014/main" id="{EC84C47D-04AB-460E-854B-0ADF03684CFB}"/>
              </a:ext>
            </a:extLst>
          </p:cNvPr>
          <p:cNvPicPr>
            <a:picLocks noChangeAspect="1"/>
          </p:cNvPicPr>
          <p:nvPr/>
        </p:nvPicPr>
        <p:blipFill>
          <a:blip r:embed="rId2"/>
          <a:stretch>
            <a:fillRect/>
          </a:stretch>
        </p:blipFill>
        <p:spPr>
          <a:xfrm>
            <a:off x="4446494" y="1306605"/>
            <a:ext cx="6553200" cy="4914900"/>
          </a:xfrm>
          <a:prstGeom prst="rect">
            <a:avLst/>
          </a:prstGeom>
        </p:spPr>
      </p:pic>
      <p:sp>
        <p:nvSpPr>
          <p:cNvPr id="8" name="TextBox 7">
            <a:extLst>
              <a:ext uri="{FF2B5EF4-FFF2-40B4-BE49-F238E27FC236}">
                <a16:creationId xmlns:a16="http://schemas.microsoft.com/office/drawing/2014/main" id="{5B70F83B-0BFA-48E4-936E-3C2D51932A34}"/>
              </a:ext>
            </a:extLst>
          </p:cNvPr>
          <p:cNvSpPr txBox="1"/>
          <p:nvPr/>
        </p:nvSpPr>
        <p:spPr>
          <a:xfrm>
            <a:off x="1192306" y="1183341"/>
            <a:ext cx="3092824" cy="5078313"/>
          </a:xfrm>
          <a:prstGeom prst="rect">
            <a:avLst/>
          </a:prstGeom>
          <a:noFill/>
        </p:spPr>
        <p:txBody>
          <a:bodyPr wrap="square" rtlCol="0">
            <a:spAutoFit/>
          </a:bodyPr>
          <a:lstStyle/>
          <a:p>
            <a:r>
              <a:rPr lang="en-US" sz="1600" b="1" dirty="0"/>
              <a:t>"..We have also heard a number of the foolish of the earth assert that the genuine text of the heavenly Gospel doth not exist amongst the Christians, that it hath ascended unto heaven. How grievously they have erred! How oblivious of the fact that such a statement </a:t>
            </a:r>
            <a:r>
              <a:rPr lang="en-US" sz="1600" b="1" dirty="0" err="1"/>
              <a:t>imputeth</a:t>
            </a:r>
            <a:r>
              <a:rPr lang="en-US" sz="1600" b="1" dirty="0"/>
              <a:t> the gravest injustice and tyranny to a gracious and loving Providence! How could God, when once the Day-star of the beauty of Jesus had disappeared from the sight of His people, and ascended unto the fourth heaven, cause His holy Book, His most great testimony amongst His creatures, to disappear also? What would be left to that people to cling to...</a:t>
            </a:r>
          </a:p>
          <a:p>
            <a:r>
              <a:rPr lang="en-AU" dirty="0" err="1"/>
              <a:t>Bahá'u'lláh</a:t>
            </a:r>
            <a:r>
              <a:rPr lang="en-AU" dirty="0"/>
              <a:t>, </a:t>
            </a:r>
            <a:r>
              <a:rPr lang="en-AU" i="1" dirty="0"/>
              <a:t>The </a:t>
            </a:r>
            <a:r>
              <a:rPr lang="en-AU" i="1" dirty="0" err="1"/>
              <a:t>Kitáb-i-Iqan</a:t>
            </a:r>
            <a:endParaRPr lang="en-AU" dirty="0"/>
          </a:p>
        </p:txBody>
      </p:sp>
    </p:spTree>
    <p:extLst>
      <p:ext uri="{BB962C8B-B14F-4D97-AF65-F5344CB8AC3E}">
        <p14:creationId xmlns:p14="http://schemas.microsoft.com/office/powerpoint/2010/main" val="2950315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2770093" y="4890247"/>
            <a:ext cx="8113060" cy="914400"/>
          </a:xfrm>
        </p:spPr>
        <p:txBody>
          <a:bodyPr/>
          <a:lstStyle/>
          <a:p>
            <a:pPr algn="r" fontAlgn="base"/>
            <a:br>
              <a:rPr lang="en-US" dirty="0"/>
            </a:br>
            <a:r>
              <a:rPr lang="en-US" sz="2400" b="1" dirty="0"/>
              <a:t>The Word of God is the king of words and its pervasive influence is incalculable.</a:t>
            </a:r>
            <a:br>
              <a:rPr lang="en-US" sz="2400" b="1" dirty="0"/>
            </a:br>
            <a:br>
              <a:rPr lang="en-US" sz="2400" b="1" dirty="0"/>
            </a:br>
            <a:br>
              <a:rPr lang="en-US" sz="2400" b="1" dirty="0"/>
            </a:br>
            <a:br>
              <a:rPr lang="en-US" sz="2400" b="1" dirty="0"/>
            </a:br>
            <a:br>
              <a:rPr lang="en-US" sz="2400" b="1" dirty="0"/>
            </a:br>
            <a:br>
              <a:rPr lang="en-US" sz="2400" b="1" dirty="0"/>
            </a:br>
            <a:br>
              <a:rPr lang="en-US" sz="2400" b="1" dirty="0"/>
            </a:br>
            <a:r>
              <a:rPr lang="en-US" sz="2400" dirty="0"/>
              <a:t>(Tablets of </a:t>
            </a:r>
            <a:r>
              <a:rPr lang="en-US" sz="2400" dirty="0" err="1"/>
              <a:t>Bahá’u’lláh</a:t>
            </a:r>
            <a:r>
              <a:rPr lang="en-US" sz="2400" dirty="0"/>
              <a:t>)</a:t>
            </a:r>
            <a:br>
              <a:rPr lang="en-US" sz="2400" dirty="0"/>
            </a:br>
            <a:endParaRPr lang="en-US" sz="2400" dirty="0"/>
          </a:p>
        </p:txBody>
      </p:sp>
      <p:sp>
        <p:nvSpPr>
          <p:cNvPr id="5" name="Slide Number Placeholder 4">
            <a:extLst>
              <a:ext uri="{FF2B5EF4-FFF2-40B4-BE49-F238E27FC236}">
                <a16:creationId xmlns:a16="http://schemas.microsoft.com/office/drawing/2014/main" id="{7F576313-F1C8-57CB-82F6-54BC07D3B9F4}"/>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25</a:t>
            </a:fld>
            <a:endParaRPr lang="en-US" dirty="0"/>
          </a:p>
        </p:txBody>
      </p:sp>
      <p:pic>
        <p:nvPicPr>
          <p:cNvPr id="7" name="Picture 6">
            <a:extLst>
              <a:ext uri="{FF2B5EF4-FFF2-40B4-BE49-F238E27FC236}">
                <a16:creationId xmlns:a16="http://schemas.microsoft.com/office/drawing/2014/main" id="{C29A8A32-013D-4250-8BA6-715A8560DCEE}"/>
              </a:ext>
            </a:extLst>
          </p:cNvPr>
          <p:cNvPicPr>
            <a:picLocks noChangeAspect="1"/>
          </p:cNvPicPr>
          <p:nvPr/>
        </p:nvPicPr>
        <p:blipFill>
          <a:blip r:embed="rId2"/>
          <a:stretch>
            <a:fillRect/>
          </a:stretch>
        </p:blipFill>
        <p:spPr>
          <a:xfrm>
            <a:off x="2519578" y="4674760"/>
            <a:ext cx="3456214" cy="2100943"/>
          </a:xfrm>
          <a:prstGeom prst="rect">
            <a:avLst/>
          </a:prstGeom>
        </p:spPr>
      </p:pic>
      <p:pic>
        <p:nvPicPr>
          <p:cNvPr id="9" name="Picture 8">
            <a:extLst>
              <a:ext uri="{FF2B5EF4-FFF2-40B4-BE49-F238E27FC236}">
                <a16:creationId xmlns:a16="http://schemas.microsoft.com/office/drawing/2014/main" id="{07C8986B-82B6-4CF1-8A74-D7B21B2FEA7B}"/>
              </a:ext>
            </a:extLst>
          </p:cNvPr>
          <p:cNvPicPr>
            <a:picLocks noChangeAspect="1"/>
          </p:cNvPicPr>
          <p:nvPr/>
        </p:nvPicPr>
        <p:blipFill>
          <a:blip r:embed="rId3"/>
          <a:stretch>
            <a:fillRect/>
          </a:stretch>
        </p:blipFill>
        <p:spPr>
          <a:xfrm>
            <a:off x="5975792" y="330723"/>
            <a:ext cx="3571620" cy="1880450"/>
          </a:xfrm>
          <a:prstGeom prst="rect">
            <a:avLst/>
          </a:prstGeom>
        </p:spPr>
      </p:pic>
      <p:sp>
        <p:nvSpPr>
          <p:cNvPr id="8" name="TextBox 7">
            <a:extLst>
              <a:ext uri="{FF2B5EF4-FFF2-40B4-BE49-F238E27FC236}">
                <a16:creationId xmlns:a16="http://schemas.microsoft.com/office/drawing/2014/main" id="{4734E047-EB1F-4860-983B-0BEDCF2A5419}"/>
              </a:ext>
            </a:extLst>
          </p:cNvPr>
          <p:cNvSpPr txBox="1"/>
          <p:nvPr/>
        </p:nvSpPr>
        <p:spPr>
          <a:xfrm>
            <a:off x="1380565" y="3271442"/>
            <a:ext cx="9879106" cy="1477328"/>
          </a:xfrm>
          <a:prstGeom prst="rect">
            <a:avLst/>
          </a:prstGeom>
          <a:noFill/>
        </p:spPr>
        <p:txBody>
          <a:bodyPr wrap="square" rtlCol="0">
            <a:spAutoFit/>
          </a:bodyPr>
          <a:lstStyle/>
          <a:p>
            <a:r>
              <a:rPr lang="en-US" sz="2400" b="1" dirty="0">
                <a:latin typeface="+mj-lt"/>
              </a:rPr>
              <a:t>...The Word is the master key for the whole world, inasmuch as through its potency the doors of the hearts of men, which in reality are the doors of heaven, are unlocked.</a:t>
            </a:r>
            <a:br>
              <a:rPr lang="en-US" b="1" dirty="0"/>
            </a:br>
            <a:endParaRPr lang="en-AU" dirty="0"/>
          </a:p>
        </p:txBody>
      </p:sp>
    </p:spTree>
    <p:extLst>
      <p:ext uri="{BB962C8B-B14F-4D97-AF65-F5344CB8AC3E}">
        <p14:creationId xmlns:p14="http://schemas.microsoft.com/office/powerpoint/2010/main" val="284913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DC0028-4150-0F89-E59C-F563C67F6CFD}"/>
              </a:ext>
            </a:extLst>
          </p:cNvPr>
          <p:cNvSpPr>
            <a:spLocks noGrp="1"/>
          </p:cNvSpPr>
          <p:nvPr>
            <p:ph type="ctrTitle"/>
          </p:nvPr>
        </p:nvSpPr>
        <p:spPr/>
        <p:txBody>
          <a:bodyPr/>
          <a:lstStyle/>
          <a:p>
            <a:r>
              <a:rPr lang="en-US" b="1" dirty="0"/>
              <a:t>thank you</a:t>
            </a:r>
          </a:p>
        </p:txBody>
      </p:sp>
      <p:sp>
        <p:nvSpPr>
          <p:cNvPr id="4" name="TextBox 3">
            <a:extLst>
              <a:ext uri="{FF2B5EF4-FFF2-40B4-BE49-F238E27FC236}">
                <a16:creationId xmlns:a16="http://schemas.microsoft.com/office/drawing/2014/main" id="{3AE53863-72FC-48BE-8CA3-B3F2AE0EB131}"/>
              </a:ext>
            </a:extLst>
          </p:cNvPr>
          <p:cNvSpPr txBox="1"/>
          <p:nvPr/>
        </p:nvSpPr>
        <p:spPr>
          <a:xfrm>
            <a:off x="6905371" y="5522877"/>
            <a:ext cx="415630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543E34"/>
                </a:solidFill>
                <a:latin typeface="+mj-lt"/>
              </a:rPr>
              <a:t>A </a:t>
            </a:r>
            <a:r>
              <a:rPr lang="en-US" b="1" dirty="0">
                <a:latin typeface="+mj-lt"/>
              </a:rPr>
              <a:t>Baha'i View of the Bible</a:t>
            </a:r>
          </a:p>
          <a:p>
            <a:r>
              <a:rPr lang="en-US" b="1" dirty="0"/>
              <a:t>Interfaith presentation by Colin Dibdin</a:t>
            </a:r>
          </a:p>
          <a:p>
            <a:r>
              <a:rPr lang="en-US" dirty="0"/>
              <a:t>10 September 2026</a:t>
            </a:r>
          </a:p>
          <a:p>
            <a:r>
              <a:rPr lang="en-US" b="1" dirty="0">
                <a:hlinkClick r:id="rId3"/>
              </a:rPr>
              <a:t>colin.dibdin@gmail.com</a:t>
            </a:r>
            <a:r>
              <a:rPr lang="en-US" b="1" dirty="0"/>
              <a:t> </a:t>
            </a:r>
          </a:p>
        </p:txBody>
      </p:sp>
      <p:sp>
        <p:nvSpPr>
          <p:cNvPr id="8" name="Title 2">
            <a:extLst>
              <a:ext uri="{FF2B5EF4-FFF2-40B4-BE49-F238E27FC236}">
                <a16:creationId xmlns:a16="http://schemas.microsoft.com/office/drawing/2014/main" id="{164F8867-B135-49A2-82D4-012528572200}"/>
              </a:ext>
            </a:extLst>
          </p:cNvPr>
          <p:cNvSpPr txBox="1">
            <a:spLocks/>
          </p:cNvSpPr>
          <p:nvPr/>
        </p:nvSpPr>
        <p:spPr>
          <a:xfrm>
            <a:off x="915924" y="914400"/>
            <a:ext cx="10360152" cy="5029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kern="1200">
                <a:solidFill>
                  <a:schemeClr val="tx1"/>
                </a:solidFill>
                <a:latin typeface="+mj-lt"/>
                <a:ea typeface="+mj-ea"/>
                <a:cs typeface="+mj-cs"/>
              </a:defRPr>
            </a:lvl1pPr>
          </a:lstStyle>
          <a:p>
            <a:endParaRPr lang="en-US" b="1" dirty="0"/>
          </a:p>
        </p:txBody>
      </p:sp>
      <p:pic>
        <p:nvPicPr>
          <p:cNvPr id="9" name="Picture 8">
            <a:extLst>
              <a:ext uri="{FF2B5EF4-FFF2-40B4-BE49-F238E27FC236}">
                <a16:creationId xmlns:a16="http://schemas.microsoft.com/office/drawing/2014/main" id="{082E2DF1-202F-4DC3-92A8-0FF16DCDC66D}"/>
              </a:ext>
            </a:extLst>
          </p:cNvPr>
          <p:cNvPicPr>
            <a:picLocks noChangeAspect="1"/>
          </p:cNvPicPr>
          <p:nvPr/>
        </p:nvPicPr>
        <p:blipFill>
          <a:blip r:embed="rId4"/>
          <a:stretch>
            <a:fillRect/>
          </a:stretch>
        </p:blipFill>
        <p:spPr>
          <a:xfrm>
            <a:off x="6810939" y="1272989"/>
            <a:ext cx="4551012" cy="2396098"/>
          </a:xfrm>
          <a:prstGeom prst="rect">
            <a:avLst/>
          </a:prstGeom>
        </p:spPr>
      </p:pic>
    </p:spTree>
    <p:extLst>
      <p:ext uri="{BB962C8B-B14F-4D97-AF65-F5344CB8AC3E}">
        <p14:creationId xmlns:p14="http://schemas.microsoft.com/office/powerpoint/2010/main" val="218882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914400" y="914400"/>
            <a:ext cx="5641848" cy="5029200"/>
          </a:xfrm>
        </p:spPr>
        <p:txBody>
          <a:bodyPr/>
          <a:lstStyle/>
          <a:p>
            <a:pPr lvl="1"/>
            <a:r>
              <a:rPr lang="en-US" sz="1800" dirty="0"/>
              <a:t>I asked myself…</a:t>
            </a:r>
            <a:br>
              <a:rPr lang="en-US" sz="1800" dirty="0"/>
            </a:br>
            <a:br>
              <a:rPr lang="en-US" sz="1800" dirty="0"/>
            </a:br>
            <a:r>
              <a:rPr lang="en-US" sz="2800" b="1" dirty="0">
                <a:latin typeface="+mj-lt"/>
              </a:rPr>
              <a:t>What is the </a:t>
            </a:r>
            <a:r>
              <a:rPr lang="en-US" sz="2800" b="1" dirty="0" err="1">
                <a:latin typeface="+mj-lt"/>
              </a:rPr>
              <a:t>Bahá’í</a:t>
            </a:r>
            <a:r>
              <a:rPr lang="en-US" sz="2800" b="1" dirty="0">
                <a:latin typeface="+mj-lt"/>
              </a:rPr>
              <a:t> view of the Bible?” </a:t>
            </a:r>
            <a:br>
              <a:rPr lang="en-US" sz="2800" b="1" dirty="0">
                <a:latin typeface="+mj-lt"/>
              </a:rPr>
            </a:br>
            <a:br>
              <a:rPr lang="en-US" sz="2800" b="1" dirty="0">
                <a:latin typeface="+mj-lt"/>
              </a:rPr>
            </a:br>
            <a:r>
              <a:rPr lang="en-US" sz="1800" dirty="0"/>
              <a:t>The question was relevant to how I should converse with Christians. </a:t>
            </a:r>
            <a:endParaRPr lang="en-AU" sz="2000" dirty="0"/>
          </a:p>
        </p:txBody>
      </p:sp>
      <p:pic>
        <p:nvPicPr>
          <p:cNvPr id="5" name="Picture Placeholder 4">
            <a:extLst>
              <a:ext uri="{FF2B5EF4-FFF2-40B4-BE49-F238E27FC236}">
                <a16:creationId xmlns:a16="http://schemas.microsoft.com/office/drawing/2014/main" id="{99A678D6-2AD7-4FAD-87C5-5151C7B5D6D0}"/>
              </a:ext>
            </a:extLst>
          </p:cNvPr>
          <p:cNvPicPr>
            <a:picLocks noGrp="1" noChangeAspect="1"/>
          </p:cNvPicPr>
          <p:nvPr>
            <p:ph type="pic" idx="1"/>
          </p:nvPr>
        </p:nvPicPr>
        <p:blipFill>
          <a:blip r:embed="rId3"/>
          <a:srcRect l="25731" r="25731"/>
          <a:stretch>
            <a:fillRect/>
          </a:stretch>
        </p:blipFill>
        <p:spPr>
          <a:xfrm>
            <a:off x="7019366" y="265075"/>
            <a:ext cx="4903694" cy="6743333"/>
          </a:xfrm>
        </p:spPr>
      </p:pic>
    </p:spTree>
    <p:extLst>
      <p:ext uri="{BB962C8B-B14F-4D97-AF65-F5344CB8AC3E}">
        <p14:creationId xmlns:p14="http://schemas.microsoft.com/office/powerpoint/2010/main" val="421545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914400" y="914400"/>
            <a:ext cx="5641848" cy="5029200"/>
          </a:xfrm>
        </p:spPr>
        <p:txBody>
          <a:bodyPr/>
          <a:lstStyle/>
          <a:p>
            <a:pPr lvl="1" algn="l"/>
            <a:r>
              <a:rPr lang="en-US" sz="1800" dirty="0"/>
              <a:t>I observed that </a:t>
            </a:r>
            <a:r>
              <a:rPr lang="en-US" sz="1800" dirty="0">
                <a:highlight>
                  <a:srgbClr val="FFFF00"/>
                </a:highlight>
              </a:rPr>
              <a:t>many Christians believe that the Bible is the word of God</a:t>
            </a:r>
            <a:r>
              <a:rPr lang="en-US" sz="1800" dirty="0"/>
              <a:t>, </a:t>
            </a:r>
            <a:br>
              <a:rPr lang="en-US" sz="1800" dirty="0"/>
            </a:br>
            <a:br>
              <a:rPr lang="en-US" sz="1800" dirty="0"/>
            </a:br>
            <a:r>
              <a:rPr lang="en-US" sz="2800" b="1" dirty="0">
                <a:latin typeface="+mj-lt"/>
              </a:rPr>
              <a:t>" ...no words can too strongly express the importance of securing, beyond doubt, the </a:t>
            </a:r>
            <a:r>
              <a:rPr lang="en-US" sz="2800" b="1" dirty="0" err="1">
                <a:latin typeface="+mj-lt"/>
              </a:rPr>
              <a:t>unsuperseded</a:t>
            </a:r>
            <a:r>
              <a:rPr lang="en-US" sz="2800" b="1" dirty="0">
                <a:latin typeface="+mj-lt"/>
              </a:rPr>
              <a:t> authority of the sacred Scriptures in all religious discussions...“</a:t>
            </a:r>
            <a:br>
              <a:rPr lang="en-US" sz="2800" b="1" dirty="0">
                <a:latin typeface="+mj-lt"/>
              </a:rPr>
            </a:br>
            <a:br>
              <a:rPr lang="en-US" sz="1800" dirty="0"/>
            </a:br>
            <a:r>
              <a:rPr lang="en-US" dirty="0"/>
              <a:t>Hammond, T.C., and Wright, D.F., In</a:t>
            </a:r>
            <a:r>
              <a:rPr lang="en-US" i="1" dirty="0"/>
              <a:t> Understanding Be Men: A handbook of Christian doctrine,</a:t>
            </a:r>
            <a:r>
              <a:rPr lang="en-US" dirty="0"/>
              <a:t> 6th </a:t>
            </a:r>
            <a:r>
              <a:rPr lang="en-US" dirty="0" err="1"/>
              <a:t>edn</a:t>
            </a:r>
            <a:r>
              <a:rPr lang="en-US" dirty="0"/>
              <a:t>., Inter-Varsity Press, Leicester, 1986, p.40.</a:t>
            </a:r>
            <a:endParaRPr lang="en-AU" sz="2000" dirty="0"/>
          </a:p>
        </p:txBody>
      </p:sp>
      <p:pic>
        <p:nvPicPr>
          <p:cNvPr id="5" name="Picture Placeholder 4">
            <a:extLst>
              <a:ext uri="{FF2B5EF4-FFF2-40B4-BE49-F238E27FC236}">
                <a16:creationId xmlns:a16="http://schemas.microsoft.com/office/drawing/2014/main" id="{DCD5F639-6AB0-4292-B127-4C0943172E4A}"/>
              </a:ext>
            </a:extLst>
          </p:cNvPr>
          <p:cNvPicPr>
            <a:picLocks noGrp="1" noChangeAspect="1"/>
          </p:cNvPicPr>
          <p:nvPr>
            <p:ph type="pic" idx="1"/>
          </p:nvPr>
        </p:nvPicPr>
        <p:blipFill>
          <a:blip r:embed="rId3"/>
          <a:srcRect l="27276" r="27276"/>
          <a:stretch>
            <a:fillRect/>
          </a:stretch>
        </p:blipFill>
        <p:spPr/>
      </p:pic>
    </p:spTree>
    <p:extLst>
      <p:ext uri="{BB962C8B-B14F-4D97-AF65-F5344CB8AC3E}">
        <p14:creationId xmlns:p14="http://schemas.microsoft.com/office/powerpoint/2010/main" val="2804538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180294" y="715259"/>
            <a:ext cx="5641848" cy="5029200"/>
          </a:xfrm>
        </p:spPr>
        <p:txBody>
          <a:bodyPr/>
          <a:lstStyle/>
          <a:p>
            <a:r>
              <a:rPr lang="en-US" sz="6000" b="1" dirty="0" err="1"/>
              <a:t>Bahá’í</a:t>
            </a:r>
            <a:r>
              <a:rPr lang="en-US" sz="6000" b="1" dirty="0"/>
              <a:t> affirmations of the Bible </a:t>
            </a:r>
            <a:br>
              <a:rPr lang="en-AU" dirty="0"/>
            </a:br>
            <a:endParaRPr lang="en-US" dirty="0"/>
          </a:p>
        </p:txBody>
      </p:sp>
      <p:sp>
        <p:nvSpPr>
          <p:cNvPr id="4" name="Title 2">
            <a:extLst>
              <a:ext uri="{FF2B5EF4-FFF2-40B4-BE49-F238E27FC236}">
                <a16:creationId xmlns:a16="http://schemas.microsoft.com/office/drawing/2014/main" id="{2A93CFF4-F3EF-467F-A6FF-89DB0E57294C}"/>
              </a:ext>
            </a:extLst>
          </p:cNvPr>
          <p:cNvSpPr txBox="1">
            <a:spLocks/>
          </p:cNvSpPr>
          <p:nvPr/>
        </p:nvSpPr>
        <p:spPr>
          <a:xfrm>
            <a:off x="243571" y="215153"/>
            <a:ext cx="4615300" cy="1000212"/>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b="1" dirty="0">
                <a:solidFill>
                  <a:srgbClr val="AD5C4D"/>
                </a:solidFill>
                <a:latin typeface="Sagona Book"/>
              </a:rPr>
              <a:t>A </a:t>
            </a:r>
            <a:r>
              <a:rPr lang="en-US" b="1" dirty="0">
                <a:solidFill>
                  <a:srgbClr val="AD5C4D"/>
                </a:solidFill>
              </a:rPr>
              <a:t>Baha'i View of the Bible</a:t>
            </a:r>
          </a:p>
        </p:txBody>
      </p:sp>
      <p:graphicFrame>
        <p:nvGraphicFramePr>
          <p:cNvPr id="7" name="Table 4">
            <a:extLst>
              <a:ext uri="{FF2B5EF4-FFF2-40B4-BE49-F238E27FC236}">
                <a16:creationId xmlns:a16="http://schemas.microsoft.com/office/drawing/2014/main" id="{DA63E9F2-C401-4ECE-9F2B-3FB2CF29BD8E}"/>
              </a:ext>
            </a:extLst>
          </p:cNvPr>
          <p:cNvGraphicFramePr>
            <a:graphicFrameLocks noGrp="1"/>
          </p:cNvGraphicFramePr>
          <p:nvPr>
            <p:ph idx="1"/>
            <p:extLst>
              <p:ext uri="{D42A27DB-BD31-4B8C-83A1-F6EECF244321}">
                <p14:modId xmlns:p14="http://schemas.microsoft.com/office/powerpoint/2010/main" val="652823426"/>
              </p:ext>
            </p:extLst>
          </p:nvPr>
        </p:nvGraphicFramePr>
        <p:xfrm>
          <a:off x="6096000" y="853066"/>
          <a:ext cx="5224089" cy="5151868"/>
        </p:xfrm>
        <a:graphic>
          <a:graphicData uri="http://schemas.openxmlformats.org/drawingml/2006/table">
            <a:tbl>
              <a:tblPr firstRow="1" bandRow="1"/>
              <a:tblGrid>
                <a:gridCol w="5224089">
                  <a:extLst>
                    <a:ext uri="{9D8B030D-6E8A-4147-A177-3AD203B41FA5}">
                      <a16:colId xmlns:a16="http://schemas.microsoft.com/office/drawing/2014/main" val="1563570424"/>
                    </a:ext>
                  </a:extLst>
                </a:gridCol>
              </a:tblGrid>
              <a:tr h="7568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latin typeface="+mn-lt"/>
                        <a:cs typeface="Gill Sans Light" panose="020B0302020104020203" pitchFamily="34" charset="-79"/>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latin typeface="+mn-lt"/>
                          <a:cs typeface="Gill Sans Light" panose="020B0302020104020203" pitchFamily="34" charset="-79"/>
                        </a:rPr>
                        <a:t>IS </a:t>
                      </a:r>
                      <a:r>
                        <a:rPr lang="en-US" sz="2400" b="1" dirty="0"/>
                        <a:t>THE BIBLE THE WORD OF GOD?</a:t>
                      </a:r>
                      <a:endParaRPr lang="en-US" sz="2400" b="1" dirty="0">
                        <a:latin typeface="+mj-lt"/>
                      </a:endParaRP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752388">
                <a:tc>
                  <a:txBody>
                    <a:bodyPr/>
                    <a:lstStyle/>
                    <a:p>
                      <a:pPr algn="r"/>
                      <a:r>
                        <a:rPr lang="en-US" sz="2400" b="1" dirty="0">
                          <a:highlight>
                            <a:srgbClr val="FFFF00"/>
                          </a:highlight>
                        </a:rPr>
                        <a:t>BAHA’I AFFIRMATIONS</a:t>
                      </a:r>
                      <a:endParaRPr lang="en-US" sz="2400" b="1" kern="1200" dirty="0">
                        <a:solidFill>
                          <a:schemeClr val="tx1"/>
                        </a:solidFill>
                        <a:highlight>
                          <a:srgbClr val="FFFF00"/>
                        </a:highlight>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30594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t>WHAT IS THE BIBLE? </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1199685"/>
                  </a:ext>
                </a:extLst>
              </a:tr>
              <a:tr h="69207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t>A DIVERSITY OF VIEWS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2347035"/>
                  </a:ext>
                </a:extLst>
              </a:tr>
              <a:tr h="762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latin typeface="+mn-lt"/>
                          <a:cs typeface="Gill Sans Light" panose="020B0302020104020203" pitchFamily="34" charset="-79"/>
                        </a:rPr>
                        <a:t>ANSWERS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7532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5462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pic>
        <p:nvPicPr>
          <p:cNvPr id="9" name="Picture 8">
            <a:extLst>
              <a:ext uri="{FF2B5EF4-FFF2-40B4-BE49-F238E27FC236}">
                <a16:creationId xmlns:a16="http://schemas.microsoft.com/office/drawing/2014/main" id="{A5C9177D-F383-4151-A2DB-85935F2965F4}"/>
              </a:ext>
            </a:extLst>
          </p:cNvPr>
          <p:cNvPicPr>
            <a:picLocks noChangeAspect="1"/>
          </p:cNvPicPr>
          <p:nvPr/>
        </p:nvPicPr>
        <p:blipFill>
          <a:blip r:embed="rId3"/>
          <a:stretch>
            <a:fillRect/>
          </a:stretch>
        </p:blipFill>
        <p:spPr>
          <a:xfrm>
            <a:off x="10108733" y="215153"/>
            <a:ext cx="1211356" cy="637776"/>
          </a:xfrm>
          <a:prstGeom prst="rect">
            <a:avLst/>
          </a:prstGeom>
        </p:spPr>
      </p:pic>
    </p:spTree>
    <p:extLst>
      <p:ext uri="{BB962C8B-B14F-4D97-AF65-F5344CB8AC3E}">
        <p14:creationId xmlns:p14="http://schemas.microsoft.com/office/powerpoint/2010/main" val="4186188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E08735-CF1C-4FF9-BE59-7B46821DFDA3}"/>
              </a:ext>
            </a:extLst>
          </p:cNvPr>
          <p:cNvSpPr txBox="1"/>
          <p:nvPr/>
        </p:nvSpPr>
        <p:spPr>
          <a:xfrm>
            <a:off x="8373036" y="2764503"/>
            <a:ext cx="3164541" cy="3970318"/>
          </a:xfrm>
          <a:prstGeom prst="rect">
            <a:avLst/>
          </a:prstGeom>
          <a:noFill/>
        </p:spPr>
        <p:txBody>
          <a:bodyPr wrap="square" rtlCol="0">
            <a:spAutoFit/>
          </a:bodyPr>
          <a:lstStyle/>
          <a:p>
            <a:pPr hangingPunct="0"/>
            <a:r>
              <a:rPr lang="en-US" b="1" dirty="0">
                <a:latin typeface="+mj-lt"/>
              </a:rPr>
              <a:t>This Book is the Holy Book of God, of celestial Inspiration. It is the Bible of Salvation, the noble Gospel. It is the mystery of the Kingdom and its light. It is the Divine Bounty, the sign of the guidance of God.</a:t>
            </a:r>
          </a:p>
          <a:p>
            <a:pPr hangingPunct="0"/>
            <a:endParaRPr lang="en-AU" dirty="0">
              <a:latin typeface="+mj-lt"/>
            </a:endParaRPr>
          </a:p>
          <a:p>
            <a:pPr hangingPunct="0"/>
            <a:r>
              <a:rPr lang="en-US" dirty="0">
                <a:latin typeface="+mj-lt"/>
              </a:rPr>
              <a:t>Written by 'Abdul-Baha (in the Bible of the pulpit of the City Temple in London)</a:t>
            </a:r>
            <a:endParaRPr lang="en-AU" dirty="0">
              <a:latin typeface="+mj-lt"/>
            </a:endParaRPr>
          </a:p>
          <a:p>
            <a:endParaRPr lang="en-AU" dirty="0"/>
          </a:p>
        </p:txBody>
      </p:sp>
      <p:sp>
        <p:nvSpPr>
          <p:cNvPr id="5" name="TextBox 4">
            <a:extLst>
              <a:ext uri="{FF2B5EF4-FFF2-40B4-BE49-F238E27FC236}">
                <a16:creationId xmlns:a16="http://schemas.microsoft.com/office/drawing/2014/main" id="{97A8EA5A-5336-4C47-B63B-A2296B14CFA7}"/>
              </a:ext>
            </a:extLst>
          </p:cNvPr>
          <p:cNvSpPr txBox="1"/>
          <p:nvPr/>
        </p:nvSpPr>
        <p:spPr>
          <a:xfrm>
            <a:off x="286870" y="1466474"/>
            <a:ext cx="3092824" cy="3139321"/>
          </a:xfrm>
          <a:prstGeom prst="rect">
            <a:avLst/>
          </a:prstGeom>
          <a:noFill/>
        </p:spPr>
        <p:txBody>
          <a:bodyPr wrap="square" rtlCol="0">
            <a:spAutoFit/>
          </a:bodyPr>
          <a:lstStyle/>
          <a:p>
            <a:pPr fontAlgn="base"/>
            <a:r>
              <a:rPr lang="en-US" b="1" dirty="0">
                <a:latin typeface="+mj-lt"/>
              </a:rPr>
              <a:t>That City is none other than the Word of God revealed in every age and dispensation. In the days of Moses it was the Pentateuch; in the days of Jesus the Gospel</a:t>
            </a:r>
          </a:p>
          <a:p>
            <a:pPr fontAlgn="base"/>
            <a:endParaRPr lang="en-US" b="1" dirty="0">
              <a:latin typeface="+mj-lt"/>
            </a:endParaRPr>
          </a:p>
          <a:p>
            <a:pPr fontAlgn="base"/>
            <a:r>
              <a:rPr lang="en-US" dirty="0" err="1">
                <a:latin typeface="+mj-lt"/>
              </a:rPr>
              <a:t>Bahá’u’lláh</a:t>
            </a:r>
            <a:r>
              <a:rPr lang="en-US" dirty="0">
                <a:latin typeface="+mj-lt"/>
              </a:rPr>
              <a:t>, The </a:t>
            </a:r>
            <a:r>
              <a:rPr lang="en-US" dirty="0" err="1">
                <a:latin typeface="+mj-lt"/>
              </a:rPr>
              <a:t>Kitáb-i-Íqán</a:t>
            </a:r>
            <a:r>
              <a:rPr lang="en-US" dirty="0">
                <a:latin typeface="+mj-lt"/>
              </a:rPr>
              <a:t> (Book of Certitude)</a:t>
            </a:r>
          </a:p>
          <a:p>
            <a:endParaRPr lang="en-AU" dirty="0"/>
          </a:p>
        </p:txBody>
      </p:sp>
      <p:sp>
        <p:nvSpPr>
          <p:cNvPr id="8" name="TextBox 7">
            <a:extLst>
              <a:ext uri="{FF2B5EF4-FFF2-40B4-BE49-F238E27FC236}">
                <a16:creationId xmlns:a16="http://schemas.microsoft.com/office/drawing/2014/main" id="{C2975465-75A3-45A0-85E6-D871BA5FB6BB}"/>
              </a:ext>
            </a:extLst>
          </p:cNvPr>
          <p:cNvSpPr txBox="1"/>
          <p:nvPr/>
        </p:nvSpPr>
        <p:spPr>
          <a:xfrm>
            <a:off x="4258235" y="197223"/>
            <a:ext cx="2931459" cy="1200329"/>
          </a:xfrm>
          <a:prstGeom prst="rect">
            <a:avLst/>
          </a:prstGeom>
          <a:noFill/>
        </p:spPr>
        <p:txBody>
          <a:bodyPr wrap="square" rtlCol="0">
            <a:spAutoFit/>
          </a:bodyPr>
          <a:lstStyle/>
          <a:p>
            <a:pPr algn="r"/>
            <a:r>
              <a:rPr lang="en-US" sz="3600" b="1" dirty="0">
                <a:solidFill>
                  <a:srgbClr val="0070C0"/>
                </a:solidFill>
                <a:latin typeface="+mj-lt"/>
              </a:rPr>
              <a:t>The Holy Book of God</a:t>
            </a:r>
            <a:endParaRPr lang="en-AU" sz="3600" dirty="0">
              <a:solidFill>
                <a:srgbClr val="0070C0"/>
              </a:solidFill>
              <a:latin typeface="+mj-lt"/>
            </a:endParaRPr>
          </a:p>
        </p:txBody>
      </p:sp>
      <p:pic>
        <p:nvPicPr>
          <p:cNvPr id="3" name="Picture 2">
            <a:extLst>
              <a:ext uri="{FF2B5EF4-FFF2-40B4-BE49-F238E27FC236}">
                <a16:creationId xmlns:a16="http://schemas.microsoft.com/office/drawing/2014/main" id="{30594E97-78A2-4DB8-BF8D-60FFC71EC0FA}"/>
              </a:ext>
            </a:extLst>
          </p:cNvPr>
          <p:cNvPicPr>
            <a:picLocks noChangeAspect="1"/>
          </p:cNvPicPr>
          <p:nvPr/>
        </p:nvPicPr>
        <p:blipFill>
          <a:blip r:embed="rId3"/>
          <a:stretch>
            <a:fillRect/>
          </a:stretch>
        </p:blipFill>
        <p:spPr>
          <a:xfrm>
            <a:off x="3379694" y="1466474"/>
            <a:ext cx="4876800" cy="4876800"/>
          </a:xfrm>
          <a:prstGeom prst="rect">
            <a:avLst/>
          </a:prstGeom>
        </p:spPr>
      </p:pic>
    </p:spTree>
    <p:extLst>
      <p:ext uri="{BB962C8B-B14F-4D97-AF65-F5344CB8AC3E}">
        <p14:creationId xmlns:p14="http://schemas.microsoft.com/office/powerpoint/2010/main" val="1248768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2976430" y="84418"/>
            <a:ext cx="5449824" cy="1907152"/>
          </a:xfrm>
        </p:spPr>
        <p:txBody>
          <a:bodyPr anchor="b"/>
          <a:lstStyle/>
          <a:p>
            <a:pPr algn="r" fontAlgn="base"/>
            <a:br>
              <a:rPr lang="en-US" dirty="0"/>
            </a:br>
            <a:r>
              <a:rPr lang="en-US" sz="2800" b="1" dirty="0">
                <a:solidFill>
                  <a:srgbClr val="0070C0"/>
                </a:solidFill>
              </a:rPr>
              <a:t>Reflect: the words of the verses themselves eloquently testify to the truth that they are of God.</a:t>
            </a:r>
            <a:br>
              <a:rPr lang="en-US" sz="2800" b="1" dirty="0">
                <a:solidFill>
                  <a:srgbClr val="0070C0"/>
                </a:solidFill>
              </a:rPr>
            </a:br>
            <a:r>
              <a:rPr lang="en-US" sz="1400" dirty="0" err="1"/>
              <a:t>Bahá’u’lláh</a:t>
            </a:r>
            <a:r>
              <a:rPr lang="en-US" sz="1400" dirty="0"/>
              <a:t>, The </a:t>
            </a:r>
            <a:r>
              <a:rPr lang="en-US" sz="1400" dirty="0" err="1"/>
              <a:t>Kitáb-i-Íqán</a:t>
            </a:r>
            <a:endParaRPr lang="en-US" sz="1400" dirty="0"/>
          </a:p>
        </p:txBody>
      </p:sp>
      <p:sp>
        <p:nvSpPr>
          <p:cNvPr id="6" name="Rectangle 5">
            <a:extLst>
              <a:ext uri="{FF2B5EF4-FFF2-40B4-BE49-F238E27FC236}">
                <a16:creationId xmlns:a16="http://schemas.microsoft.com/office/drawing/2014/main" id="{ECFC4F45-0A16-4276-A7D9-B40EFA4BFCBA}"/>
              </a:ext>
            </a:extLst>
          </p:cNvPr>
          <p:cNvSpPr/>
          <p:nvPr/>
        </p:nvSpPr>
        <p:spPr>
          <a:xfrm>
            <a:off x="286871" y="2097742"/>
            <a:ext cx="5979458" cy="351416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569FBEF3-D5B4-41C9-8B85-525F5946DF57}"/>
              </a:ext>
            </a:extLst>
          </p:cNvPr>
          <p:cNvSpPr txBox="1"/>
          <p:nvPr/>
        </p:nvSpPr>
        <p:spPr>
          <a:xfrm>
            <a:off x="376518" y="2269117"/>
            <a:ext cx="5979458" cy="3693319"/>
          </a:xfrm>
          <a:prstGeom prst="rect">
            <a:avLst/>
          </a:prstGeom>
          <a:noFill/>
        </p:spPr>
        <p:txBody>
          <a:bodyPr wrap="square" rtlCol="0">
            <a:spAutoFit/>
          </a:bodyPr>
          <a:lstStyle/>
          <a:p>
            <a:pPr hangingPunct="0"/>
            <a:r>
              <a:rPr lang="en-US" b="1" dirty="0">
                <a:solidFill>
                  <a:schemeClr val="accent1">
                    <a:lumMod val="25000"/>
                  </a:schemeClr>
                </a:solidFill>
                <a:latin typeface="+mj-lt"/>
              </a:rPr>
              <a:t>Therefore I tell you, do not worry about your life, what you will eat or drink; or about your body, what you will wear. Is not life more than food, and the body more than clothes? … Can any one of you by worrying add a single hour to your life? … But seek first his kingdom and his righteousness, and all these things will be given to you as well. Therefore do not worry about tomorrow, for tomorrow will worry about itself. Each day has enough trouble of its own. </a:t>
            </a:r>
            <a:endParaRPr lang="en-AU" dirty="0">
              <a:solidFill>
                <a:schemeClr val="accent1">
                  <a:lumMod val="25000"/>
                </a:schemeClr>
              </a:solidFill>
              <a:latin typeface="+mj-lt"/>
            </a:endParaRPr>
          </a:p>
          <a:p>
            <a:pPr hangingPunct="0"/>
            <a:r>
              <a:rPr lang="en-US" i="1" dirty="0">
                <a:latin typeface="+mj-lt"/>
              </a:rPr>
              <a:t>Words of Jesus </a:t>
            </a:r>
            <a:endParaRPr lang="en-AU" dirty="0">
              <a:latin typeface="+mj-lt"/>
            </a:endParaRPr>
          </a:p>
          <a:p>
            <a:pPr hangingPunct="0"/>
            <a:r>
              <a:rPr lang="en-US" i="1" dirty="0">
                <a:latin typeface="+mj-lt"/>
              </a:rPr>
              <a:t>(Matthew 6:</a:t>
            </a:r>
            <a:r>
              <a:rPr lang="en-US" dirty="0">
                <a:latin typeface="+mj-lt"/>
              </a:rPr>
              <a:t>25 </a:t>
            </a:r>
            <a:r>
              <a:rPr lang="en-US" i="1" dirty="0">
                <a:latin typeface="+mj-lt"/>
              </a:rPr>
              <a:t>-34) </a:t>
            </a:r>
            <a:endParaRPr lang="en-AU" dirty="0">
              <a:latin typeface="+mj-lt"/>
            </a:endParaRPr>
          </a:p>
          <a:p>
            <a:endParaRPr lang="en-AU" dirty="0"/>
          </a:p>
        </p:txBody>
      </p:sp>
      <p:sp>
        <p:nvSpPr>
          <p:cNvPr id="8" name="Rectangle 7">
            <a:extLst>
              <a:ext uri="{FF2B5EF4-FFF2-40B4-BE49-F238E27FC236}">
                <a16:creationId xmlns:a16="http://schemas.microsoft.com/office/drawing/2014/main" id="{F9241409-6490-4971-BD58-513B1AC173E8}"/>
              </a:ext>
            </a:extLst>
          </p:cNvPr>
          <p:cNvSpPr/>
          <p:nvPr/>
        </p:nvSpPr>
        <p:spPr>
          <a:xfrm>
            <a:off x="6544235" y="2447117"/>
            <a:ext cx="4912659" cy="2223495"/>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1AC72144-EFBD-4137-AB9D-35D491BD9C7A}"/>
              </a:ext>
            </a:extLst>
          </p:cNvPr>
          <p:cNvSpPr txBox="1"/>
          <p:nvPr/>
        </p:nvSpPr>
        <p:spPr>
          <a:xfrm>
            <a:off x="6696635" y="2845117"/>
            <a:ext cx="5118847" cy="2031325"/>
          </a:xfrm>
          <a:prstGeom prst="rect">
            <a:avLst/>
          </a:prstGeom>
          <a:noFill/>
        </p:spPr>
        <p:txBody>
          <a:bodyPr wrap="square" rtlCol="0">
            <a:spAutoFit/>
          </a:bodyPr>
          <a:lstStyle/>
          <a:p>
            <a:r>
              <a:rPr lang="en-AU" b="1" dirty="0">
                <a:solidFill>
                  <a:srgbClr val="637700"/>
                </a:solidFill>
                <a:latin typeface="+mj-lt"/>
              </a:rPr>
              <a:t>But to you who are listening I say: Love your enemies, do good to those who hate you, bless those who curse you, pray for those who mistreat you. </a:t>
            </a:r>
            <a:endParaRPr lang="en-AU" dirty="0">
              <a:solidFill>
                <a:srgbClr val="637700"/>
              </a:solidFill>
              <a:latin typeface="+mj-lt"/>
            </a:endParaRPr>
          </a:p>
          <a:p>
            <a:r>
              <a:rPr lang="en-AU" i="1" dirty="0">
                <a:latin typeface="+mj-lt"/>
              </a:rPr>
              <a:t>Words of Jesus </a:t>
            </a:r>
            <a:endParaRPr lang="en-AU" dirty="0">
              <a:latin typeface="+mj-lt"/>
            </a:endParaRPr>
          </a:p>
          <a:p>
            <a:r>
              <a:rPr lang="en-AU" dirty="0">
                <a:latin typeface="+mj-lt"/>
              </a:rPr>
              <a:t>(Luke 6:27-28)</a:t>
            </a:r>
          </a:p>
          <a:p>
            <a:endParaRPr lang="en-AU" dirty="0"/>
          </a:p>
        </p:txBody>
      </p:sp>
      <p:sp>
        <p:nvSpPr>
          <p:cNvPr id="9" name="Rectangle 8">
            <a:extLst>
              <a:ext uri="{FF2B5EF4-FFF2-40B4-BE49-F238E27FC236}">
                <a16:creationId xmlns:a16="http://schemas.microsoft.com/office/drawing/2014/main" id="{5294A680-5E9E-45DB-A1D3-3354077E67DE}"/>
              </a:ext>
            </a:extLst>
          </p:cNvPr>
          <p:cNvSpPr/>
          <p:nvPr/>
        </p:nvSpPr>
        <p:spPr>
          <a:xfrm>
            <a:off x="4930588" y="5118364"/>
            <a:ext cx="5168151" cy="147732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BA3FD305-F966-42D2-8B65-98CC78DBA998}"/>
              </a:ext>
            </a:extLst>
          </p:cNvPr>
          <p:cNvSpPr txBox="1"/>
          <p:nvPr/>
        </p:nvSpPr>
        <p:spPr>
          <a:xfrm>
            <a:off x="5186081" y="5296254"/>
            <a:ext cx="4912659" cy="1477328"/>
          </a:xfrm>
          <a:prstGeom prst="rect">
            <a:avLst/>
          </a:prstGeom>
          <a:noFill/>
        </p:spPr>
        <p:txBody>
          <a:bodyPr wrap="square" rtlCol="0">
            <a:spAutoFit/>
          </a:bodyPr>
          <a:lstStyle/>
          <a:p>
            <a:r>
              <a:rPr lang="en-AU" b="1" dirty="0">
                <a:solidFill>
                  <a:srgbClr val="7030A0"/>
                </a:solidFill>
                <a:latin typeface="+mj-lt"/>
              </a:rPr>
              <a:t>Now that you know these things, you will be blessed if you do them. </a:t>
            </a:r>
            <a:endParaRPr lang="en-AU" dirty="0">
              <a:solidFill>
                <a:srgbClr val="7030A0"/>
              </a:solidFill>
              <a:latin typeface="+mj-lt"/>
            </a:endParaRPr>
          </a:p>
          <a:p>
            <a:r>
              <a:rPr lang="en-AU" i="1" dirty="0">
                <a:latin typeface="+mj-lt"/>
              </a:rPr>
              <a:t>Words of Jesus </a:t>
            </a:r>
            <a:endParaRPr lang="en-AU" dirty="0">
              <a:latin typeface="+mj-lt"/>
            </a:endParaRPr>
          </a:p>
          <a:p>
            <a:r>
              <a:rPr lang="en-AU" i="1" dirty="0">
                <a:latin typeface="+mj-lt"/>
              </a:rPr>
              <a:t>(John 13: 17)</a:t>
            </a:r>
            <a:endParaRPr lang="en-AU" dirty="0">
              <a:latin typeface="+mj-lt"/>
            </a:endParaRPr>
          </a:p>
          <a:p>
            <a:endParaRPr lang="en-AU" dirty="0"/>
          </a:p>
        </p:txBody>
      </p:sp>
    </p:spTree>
    <p:extLst>
      <p:ext uri="{BB962C8B-B14F-4D97-AF65-F5344CB8AC3E}">
        <p14:creationId xmlns:p14="http://schemas.microsoft.com/office/powerpoint/2010/main" val="3700640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505A0D-40A9-450D-A3C8-31A640316894}"/>
              </a:ext>
            </a:extLst>
          </p:cNvPr>
          <p:cNvSpPr/>
          <p:nvPr/>
        </p:nvSpPr>
        <p:spPr>
          <a:xfrm>
            <a:off x="1452282" y="1348554"/>
            <a:ext cx="8973672" cy="5392905"/>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2EBA5EBA-B3D6-482A-89B4-79655DB8E4FE}"/>
              </a:ext>
            </a:extLst>
          </p:cNvPr>
          <p:cNvSpPr txBox="1"/>
          <p:nvPr/>
        </p:nvSpPr>
        <p:spPr>
          <a:xfrm>
            <a:off x="1519518" y="1348554"/>
            <a:ext cx="8655424" cy="5632311"/>
          </a:xfrm>
          <a:prstGeom prst="rect">
            <a:avLst/>
          </a:prstGeom>
          <a:noFill/>
        </p:spPr>
        <p:txBody>
          <a:bodyPr wrap="square" rtlCol="0">
            <a:spAutoFit/>
          </a:bodyPr>
          <a:lstStyle/>
          <a:p>
            <a:pPr fontAlgn="base"/>
            <a:r>
              <a:rPr lang="en-US" b="1" dirty="0">
                <a:latin typeface="+mj-lt"/>
              </a:rPr>
              <a:t>Observe how those souls who drank the living waters of redemption at the gracious hands of Jesus, the Spirit of God, and came into the sheltering shade of the Gospel, attained to such </a:t>
            </a:r>
            <a:r>
              <a:rPr lang="en-US" b="1" dirty="0">
                <a:highlight>
                  <a:srgbClr val="FFFF00"/>
                </a:highlight>
                <a:latin typeface="+mj-lt"/>
              </a:rPr>
              <a:t>a high plane of moral conduct </a:t>
            </a:r>
            <a:r>
              <a:rPr lang="en-US" b="1" dirty="0">
                <a:latin typeface="+mj-lt"/>
              </a:rPr>
              <a:t>that Galen, the celebrated physician, although not himself a Christian, in his summary of Plato’s Republic extolled their actions. A literal translation of his words is as follows:</a:t>
            </a:r>
          </a:p>
          <a:p>
            <a:pPr fontAlgn="base"/>
            <a:endParaRPr lang="en-US" b="1" dirty="0">
              <a:latin typeface="+mj-lt"/>
            </a:endParaRPr>
          </a:p>
          <a:p>
            <a:pPr lvl="2" algn="just" fontAlgn="base"/>
            <a:r>
              <a:rPr lang="en-US" b="1" dirty="0">
                <a:latin typeface="+mj-lt"/>
              </a:rPr>
              <a:t>“The generality of mankind are unable to grasp a sequence of logical arguments. For this reason they stand in need of symbols and parables telling of rewards and punishments in the next world. A confirmatory evidence of this is that</a:t>
            </a:r>
            <a:r>
              <a:rPr lang="en-US" b="1" dirty="0">
                <a:highlight>
                  <a:srgbClr val="FFFF00"/>
                </a:highlight>
                <a:latin typeface="+mj-lt"/>
              </a:rPr>
              <a:t> today we observe a people called Christians, who believe devoutly in rewards and punishments in a future state. This group show forth excellent actions, similar to the actions of an individual who is a true philosopher. For example, we all see with our own eyes that they have no fear of death, and their passion for justice and fair-dealing is so great that they should be considered true philosophers</a:t>
            </a:r>
            <a:r>
              <a:rPr lang="en-US" b="1" dirty="0">
                <a:latin typeface="+mj-lt"/>
              </a:rPr>
              <a:t>.”</a:t>
            </a:r>
          </a:p>
          <a:p>
            <a:pPr fontAlgn="base"/>
            <a:endParaRPr lang="en-US" dirty="0"/>
          </a:p>
          <a:p>
            <a:pPr fontAlgn="base"/>
            <a:r>
              <a:rPr lang="en-AU" b="1" dirty="0"/>
              <a:t>‘</a:t>
            </a:r>
            <a:r>
              <a:rPr lang="en-AU" b="1" dirty="0" err="1"/>
              <a:t>Abdu’l‑Bahá</a:t>
            </a:r>
            <a:r>
              <a:rPr lang="en-AU" b="1" dirty="0"/>
              <a:t>,  </a:t>
            </a:r>
            <a:r>
              <a:rPr lang="en-US" b="1" dirty="0"/>
              <a:t>The Secret of Divine Civilization</a:t>
            </a:r>
          </a:p>
          <a:p>
            <a:endParaRPr lang="en-AU" dirty="0"/>
          </a:p>
        </p:txBody>
      </p:sp>
      <p:sp>
        <p:nvSpPr>
          <p:cNvPr id="6" name="TextBox 5">
            <a:extLst>
              <a:ext uri="{FF2B5EF4-FFF2-40B4-BE49-F238E27FC236}">
                <a16:creationId xmlns:a16="http://schemas.microsoft.com/office/drawing/2014/main" id="{DF339A03-B85F-4029-A15A-B5E68C0A85C0}"/>
              </a:ext>
            </a:extLst>
          </p:cNvPr>
          <p:cNvSpPr txBox="1"/>
          <p:nvPr/>
        </p:nvSpPr>
        <p:spPr>
          <a:xfrm>
            <a:off x="3343835" y="394447"/>
            <a:ext cx="3890683" cy="954107"/>
          </a:xfrm>
          <a:prstGeom prst="rect">
            <a:avLst/>
          </a:prstGeom>
          <a:noFill/>
        </p:spPr>
        <p:txBody>
          <a:bodyPr wrap="square" rtlCol="0">
            <a:spAutoFit/>
          </a:bodyPr>
          <a:lstStyle/>
          <a:p>
            <a:pPr algn="ctr"/>
            <a:r>
              <a:rPr lang="en-US" sz="2800" b="1" dirty="0">
                <a:solidFill>
                  <a:srgbClr val="0070C0"/>
                </a:solidFill>
                <a:latin typeface="+mj-lt"/>
              </a:rPr>
              <a:t>The sheltering shade of the Gospel</a:t>
            </a:r>
            <a:endParaRPr lang="en-AU" sz="2800" b="1" dirty="0">
              <a:solidFill>
                <a:srgbClr val="0070C0"/>
              </a:solidFill>
              <a:latin typeface="+mj-lt"/>
            </a:endParaRPr>
          </a:p>
        </p:txBody>
      </p:sp>
    </p:spTree>
    <p:extLst>
      <p:ext uri="{BB962C8B-B14F-4D97-AF65-F5344CB8AC3E}">
        <p14:creationId xmlns:p14="http://schemas.microsoft.com/office/powerpoint/2010/main" val="610620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01467" y="914400"/>
            <a:ext cx="5641848" cy="5029200"/>
          </a:xfrm>
        </p:spPr>
        <p:txBody>
          <a:bodyPr/>
          <a:lstStyle/>
          <a:p>
            <a:r>
              <a:rPr lang="en-US" sz="6000" b="1" dirty="0"/>
              <a:t>What is the Bible?</a:t>
            </a:r>
            <a:br>
              <a:rPr lang="en-AU" dirty="0"/>
            </a:br>
            <a:endParaRPr lang="en-US" dirty="0"/>
          </a:p>
        </p:txBody>
      </p:sp>
      <p:sp>
        <p:nvSpPr>
          <p:cNvPr id="4" name="Title 2">
            <a:extLst>
              <a:ext uri="{FF2B5EF4-FFF2-40B4-BE49-F238E27FC236}">
                <a16:creationId xmlns:a16="http://schemas.microsoft.com/office/drawing/2014/main" id="{F8F9509E-6AE8-4C82-8068-3F00F0871C51}"/>
              </a:ext>
            </a:extLst>
          </p:cNvPr>
          <p:cNvSpPr txBox="1">
            <a:spLocks/>
          </p:cNvSpPr>
          <p:nvPr/>
        </p:nvSpPr>
        <p:spPr>
          <a:xfrm>
            <a:off x="243571" y="215153"/>
            <a:ext cx="4615300" cy="1000212"/>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b="1" dirty="0">
                <a:solidFill>
                  <a:srgbClr val="AD5C4D"/>
                </a:solidFill>
                <a:latin typeface="Sagona Book"/>
              </a:rPr>
              <a:t>A </a:t>
            </a:r>
            <a:r>
              <a:rPr lang="en-US" b="1" dirty="0">
                <a:solidFill>
                  <a:srgbClr val="AD5C4D"/>
                </a:solidFill>
              </a:rPr>
              <a:t>Baha'i View of the Bible</a:t>
            </a:r>
          </a:p>
        </p:txBody>
      </p:sp>
      <p:graphicFrame>
        <p:nvGraphicFramePr>
          <p:cNvPr id="7" name="Table 4">
            <a:extLst>
              <a:ext uri="{FF2B5EF4-FFF2-40B4-BE49-F238E27FC236}">
                <a16:creationId xmlns:a16="http://schemas.microsoft.com/office/drawing/2014/main" id="{0BF54129-CD66-4C0D-A9AB-E431A097558F}"/>
              </a:ext>
            </a:extLst>
          </p:cNvPr>
          <p:cNvGraphicFramePr>
            <a:graphicFrameLocks noGrp="1"/>
          </p:cNvGraphicFramePr>
          <p:nvPr>
            <p:ph idx="1"/>
            <p:extLst>
              <p:ext uri="{D42A27DB-BD31-4B8C-83A1-F6EECF244321}">
                <p14:modId xmlns:p14="http://schemas.microsoft.com/office/powerpoint/2010/main" val="1770415707"/>
              </p:ext>
            </p:extLst>
          </p:nvPr>
        </p:nvGraphicFramePr>
        <p:xfrm>
          <a:off x="6096000" y="853066"/>
          <a:ext cx="5224089" cy="5151868"/>
        </p:xfrm>
        <a:graphic>
          <a:graphicData uri="http://schemas.openxmlformats.org/drawingml/2006/table">
            <a:tbl>
              <a:tblPr firstRow="1" bandRow="1"/>
              <a:tblGrid>
                <a:gridCol w="5224089">
                  <a:extLst>
                    <a:ext uri="{9D8B030D-6E8A-4147-A177-3AD203B41FA5}">
                      <a16:colId xmlns:a16="http://schemas.microsoft.com/office/drawing/2014/main" val="1563570424"/>
                    </a:ext>
                  </a:extLst>
                </a:gridCol>
              </a:tblGrid>
              <a:tr h="7568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latin typeface="+mn-lt"/>
                        <a:cs typeface="Gill Sans Light" panose="020B0302020104020203" pitchFamily="34" charset="-79"/>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latin typeface="+mn-lt"/>
                          <a:cs typeface="Gill Sans Light" panose="020B0302020104020203" pitchFamily="34" charset="-79"/>
                        </a:rPr>
                        <a:t>IS </a:t>
                      </a:r>
                      <a:r>
                        <a:rPr lang="en-US" sz="2400" b="1" dirty="0"/>
                        <a:t>THE BIBLE THE WORD OF GOD?</a:t>
                      </a:r>
                      <a:endParaRPr lang="en-US" sz="2400" b="1" dirty="0">
                        <a:latin typeface="+mj-lt"/>
                      </a:endParaRP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752388">
                <a:tc>
                  <a:txBody>
                    <a:bodyPr/>
                    <a:lstStyle/>
                    <a:p>
                      <a:pPr algn="r"/>
                      <a:r>
                        <a:rPr lang="en-US" sz="2400" b="1" dirty="0"/>
                        <a:t>BAHA’I AFFIRMATIONS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30594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dirty="0"/>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highlight>
                            <a:srgbClr val="FFFF00"/>
                          </a:highlight>
                        </a:rPr>
                        <a:t>WHAT IS THE BIBLE? </a:t>
                      </a:r>
                      <a:endParaRPr lang="en-US" sz="2400" b="1" kern="1200" dirty="0">
                        <a:solidFill>
                          <a:schemeClr val="tx1"/>
                        </a:solidFill>
                        <a:highlight>
                          <a:srgbClr val="FFFF00"/>
                        </a:highlight>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1199685"/>
                  </a:ext>
                </a:extLst>
              </a:tr>
              <a:tr h="69207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t>A DIVERSITY OF VIEWS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2347035"/>
                  </a:ext>
                </a:extLst>
              </a:tr>
              <a:tr h="762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latin typeface="+mn-lt"/>
                          <a:cs typeface="Gill Sans Light" panose="020B0302020104020203" pitchFamily="34" charset="-79"/>
                        </a:rPr>
                        <a:t>ANSWERS</a:t>
                      </a: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7532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5462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pic>
        <p:nvPicPr>
          <p:cNvPr id="9" name="Picture 8">
            <a:extLst>
              <a:ext uri="{FF2B5EF4-FFF2-40B4-BE49-F238E27FC236}">
                <a16:creationId xmlns:a16="http://schemas.microsoft.com/office/drawing/2014/main" id="{5B0738DD-C916-4151-9819-0D16F6F41757}"/>
              </a:ext>
            </a:extLst>
          </p:cNvPr>
          <p:cNvPicPr>
            <a:picLocks noChangeAspect="1"/>
          </p:cNvPicPr>
          <p:nvPr/>
        </p:nvPicPr>
        <p:blipFill>
          <a:blip r:embed="rId3"/>
          <a:stretch>
            <a:fillRect/>
          </a:stretch>
        </p:blipFill>
        <p:spPr>
          <a:xfrm>
            <a:off x="10108733" y="215153"/>
            <a:ext cx="1211356" cy="637776"/>
          </a:xfrm>
          <a:prstGeom prst="rect">
            <a:avLst/>
          </a:prstGeom>
        </p:spPr>
      </p:pic>
    </p:spTree>
    <p:extLst>
      <p:ext uri="{BB962C8B-B14F-4D97-AF65-F5344CB8AC3E}">
        <p14:creationId xmlns:p14="http://schemas.microsoft.com/office/powerpoint/2010/main" val="509047715"/>
      </p:ext>
    </p:extLst>
  </p:cSld>
  <p:clrMapOvr>
    <a:masterClrMapping/>
  </p:clrMapOvr>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5DF9CEC-52C2-4D14-B2F5-11176002A8B6}">
  <ds:schemaRefs>
    <ds:schemaRef ds:uri="http://schemas.microsoft.com/office/2006/metadata/properties"/>
    <ds:schemaRef ds:uri="http://schemas.microsoft.com/office/infopath/2007/PartnerControls"/>
    <ds:schemaRef ds:uri="http://schemas.microsoft.com/sharepoint/v3"/>
    <ds:schemaRef ds:uri="http://purl.org/dc/dcmitype/"/>
    <ds:schemaRef ds:uri="http://purl.org/dc/terms/"/>
    <ds:schemaRef ds:uri="http://schemas.microsoft.com/office/2006/documentManagement/types"/>
    <ds:schemaRef ds:uri="230e9df3-be65-4c73-a93b-d1236ebd677e"/>
    <ds:schemaRef ds:uri="http://purl.org/dc/elements/1.1/"/>
    <ds:schemaRef ds:uri="http://www.w3.org/XML/1998/namespace"/>
    <ds:schemaRef ds:uri="http://schemas.openxmlformats.org/package/2006/metadata/core-properties"/>
    <ds:schemaRef ds:uri="16c05727-aa75-4e4a-9b5f-8a80a1165891"/>
    <ds:schemaRef ds:uri="71af3243-3dd4-4a8d-8c0d-dd76da1f02a5"/>
  </ds:schemaRefs>
</ds:datastoreItem>
</file>

<file path=customXml/itemProps3.xml><?xml version="1.0" encoding="utf-8"?>
<ds:datastoreItem xmlns:ds="http://schemas.openxmlformats.org/officeDocument/2006/customXml" ds:itemID="{1249AD37-9510-4A2D-B790-12C439A83F93}">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485</TotalTime>
  <Words>2060</Words>
  <Application>Microsoft Office PowerPoint</Application>
  <PresentationFormat>Widescreen</PresentationFormat>
  <Paragraphs>194</Paragraphs>
  <Slides>26</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Courier New</vt:lpstr>
      <vt:lpstr>Gill Sans Light</vt:lpstr>
      <vt:lpstr>Gill Sans Nova Light</vt:lpstr>
      <vt:lpstr>Sagona Book</vt:lpstr>
      <vt:lpstr>Custom</vt:lpstr>
      <vt:lpstr>A Bahá’í View of the Bible</vt:lpstr>
      <vt:lpstr>A question</vt:lpstr>
      <vt:lpstr>I asked myself…  What is the Bahá’í view of the Bible?”   The question was relevant to how I should converse with Christians. </vt:lpstr>
      <vt:lpstr>I observed that many Christians believe that the Bible is the word of God,   " ...no words can too strongly express the importance of securing, beyond doubt, the unsuperseded authority of the sacred Scriptures in all religious discussions...“  Hammond, T.C., and Wright, D.F., In Understanding Be Men: A handbook of Christian doctrine, 6th edn., Inter-Varsity Press, Leicester, 1986, p.40.</vt:lpstr>
      <vt:lpstr>Bahá’í affirmations of the Bible  </vt:lpstr>
      <vt:lpstr>PowerPoint Presentation</vt:lpstr>
      <vt:lpstr> Reflect: the words of the verses themselves eloquently testify to the truth that they are of God. Bahá’u’lláh, The Kitáb-i-Íqán</vt:lpstr>
      <vt:lpstr>PowerPoint Presentation</vt:lpstr>
      <vt:lpstr>What is the Bible? </vt:lpstr>
      <vt:lpstr>PowerPoint Presentation</vt:lpstr>
      <vt:lpstr>Christian Scholarship and the Bible</vt:lpstr>
      <vt:lpstr>Caution…</vt:lpstr>
      <vt:lpstr>Christian Scholarship and the Bible</vt:lpstr>
      <vt:lpstr>Christian Scholarship and the Bible</vt:lpstr>
      <vt:lpstr>Biblical Scholarship</vt:lpstr>
      <vt:lpstr>A library analogy </vt:lpstr>
      <vt:lpstr>A library analogy (continued) </vt:lpstr>
      <vt:lpstr>A library analogy (continued)</vt:lpstr>
      <vt:lpstr>A library analogy (continued)</vt:lpstr>
      <vt:lpstr>A diversity of views </vt:lpstr>
      <vt:lpstr>PowerPoint Presentation</vt:lpstr>
      <vt:lpstr>Unity in Diversity</vt:lpstr>
      <vt:lpstr>Answers</vt:lpstr>
      <vt:lpstr>God's justice and mercy have guaranteed the authenticity of the Gospel as the Book of Jesus. </vt:lpstr>
      <vt:lpstr> The Word of God is the king of words and its pervasive influence is incalculable.       (Tablets of Bahá’u’lláh)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Baha'i View of the Bible</dc:title>
  <dc:creator>Colin</dc:creator>
  <cp:lastModifiedBy>Colin</cp:lastModifiedBy>
  <cp:revision>67</cp:revision>
  <dcterms:created xsi:type="dcterms:W3CDTF">2026-09-09T09:24:51Z</dcterms:created>
  <dcterms:modified xsi:type="dcterms:W3CDTF">2026-09-10T03:39:56Z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